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5" r:id="rId1"/>
  </p:sldMasterIdLst>
  <p:notesMasterIdLst>
    <p:notesMasterId r:id="rId71"/>
  </p:notesMasterIdLst>
  <p:handoutMasterIdLst>
    <p:handoutMasterId r:id="rId72"/>
  </p:handoutMasterIdLst>
  <p:sldIdLst>
    <p:sldId id="296" r:id="rId2"/>
    <p:sldId id="284" r:id="rId3"/>
    <p:sldId id="359" r:id="rId4"/>
    <p:sldId id="390" r:id="rId5"/>
    <p:sldId id="297" r:id="rId6"/>
    <p:sldId id="298" r:id="rId7"/>
    <p:sldId id="299" r:id="rId8"/>
    <p:sldId id="392" r:id="rId9"/>
    <p:sldId id="332" r:id="rId10"/>
    <p:sldId id="391" r:id="rId11"/>
    <p:sldId id="338" r:id="rId12"/>
    <p:sldId id="335" r:id="rId13"/>
    <p:sldId id="402" r:id="rId14"/>
    <p:sldId id="432" r:id="rId15"/>
    <p:sldId id="405" r:id="rId16"/>
    <p:sldId id="408" r:id="rId17"/>
    <p:sldId id="394" r:id="rId18"/>
    <p:sldId id="311" r:id="rId19"/>
    <p:sldId id="318" r:id="rId20"/>
    <p:sldId id="301" r:id="rId21"/>
    <p:sldId id="396" r:id="rId22"/>
    <p:sldId id="429" r:id="rId23"/>
    <p:sldId id="314" r:id="rId24"/>
    <p:sldId id="257" r:id="rId25"/>
    <p:sldId id="415" r:id="rId26"/>
    <p:sldId id="416" r:id="rId27"/>
    <p:sldId id="265" r:id="rId28"/>
    <p:sldId id="269" r:id="rId29"/>
    <p:sldId id="273" r:id="rId30"/>
    <p:sldId id="280" r:id="rId31"/>
    <p:sldId id="420" r:id="rId32"/>
    <p:sldId id="275" r:id="rId33"/>
    <p:sldId id="430" r:id="rId34"/>
    <p:sldId id="361" r:id="rId35"/>
    <p:sldId id="362" r:id="rId36"/>
    <p:sldId id="363" r:id="rId37"/>
    <p:sldId id="364" r:id="rId38"/>
    <p:sldId id="365" r:id="rId39"/>
    <p:sldId id="366" r:id="rId40"/>
    <p:sldId id="367" r:id="rId41"/>
    <p:sldId id="368" r:id="rId42"/>
    <p:sldId id="369" r:id="rId43"/>
    <p:sldId id="371" r:id="rId44"/>
    <p:sldId id="434" r:id="rId45"/>
    <p:sldId id="373" r:id="rId46"/>
    <p:sldId id="374" r:id="rId47"/>
    <p:sldId id="433" r:id="rId48"/>
    <p:sldId id="376" r:id="rId49"/>
    <p:sldId id="372" r:id="rId50"/>
    <p:sldId id="378" r:id="rId51"/>
    <p:sldId id="424" r:id="rId52"/>
    <p:sldId id="379" r:id="rId53"/>
    <p:sldId id="380" r:id="rId54"/>
    <p:sldId id="381" r:id="rId55"/>
    <p:sldId id="425" r:id="rId56"/>
    <p:sldId id="426" r:id="rId57"/>
    <p:sldId id="427" r:id="rId58"/>
    <p:sldId id="428" r:id="rId59"/>
    <p:sldId id="383" r:id="rId60"/>
    <p:sldId id="384" r:id="rId61"/>
    <p:sldId id="385" r:id="rId62"/>
    <p:sldId id="386" r:id="rId63"/>
    <p:sldId id="431" r:id="rId64"/>
    <p:sldId id="354" r:id="rId65"/>
    <p:sldId id="435" r:id="rId66"/>
    <p:sldId id="401" r:id="rId67"/>
    <p:sldId id="423" r:id="rId68"/>
    <p:sldId id="341" r:id="rId69"/>
    <p:sldId id="400" r:id="rId7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9599" autoAdjust="0"/>
  </p:normalViewPr>
  <p:slideViewPr>
    <p:cSldViewPr>
      <p:cViewPr>
        <p:scale>
          <a:sx n="75" d="100"/>
          <a:sy n="75" d="100"/>
        </p:scale>
        <p:origin x="-1522"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68ED63FC-FC0A-0243-AF60-2275BC5FF73E}" type="datetimeFigureOut">
              <a:rPr lang="en-US" smtClean="0"/>
              <a:t>6/28/16</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D2EECFAC-2B46-1E4F-81DF-4ED1C83878D7}" type="slidenum">
              <a:rPr lang="en-US" smtClean="0"/>
              <a:t>‹#›</a:t>
            </a:fld>
            <a:endParaRPr lang="en-US"/>
          </a:p>
        </p:txBody>
      </p:sp>
    </p:spTree>
    <p:extLst>
      <p:ext uri="{BB962C8B-B14F-4D97-AF65-F5344CB8AC3E}">
        <p14:creationId xmlns:p14="http://schemas.microsoft.com/office/powerpoint/2010/main" val="1587560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E3DFF54-9E0F-5A44-B99F-0D3C93FB8C93}" type="datetimeFigureOut">
              <a:rPr lang="en-US" smtClean="0"/>
              <a:t>6/28/16</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1B2EB795-9C12-2E40-A11D-26EE11A635DA}" type="slidenum">
              <a:rPr lang="en-US" smtClean="0"/>
              <a:t>‹#›</a:t>
            </a:fld>
            <a:endParaRPr lang="en-US"/>
          </a:p>
        </p:txBody>
      </p:sp>
    </p:spTree>
    <p:extLst>
      <p:ext uri="{BB962C8B-B14F-4D97-AF65-F5344CB8AC3E}">
        <p14:creationId xmlns:p14="http://schemas.microsoft.com/office/powerpoint/2010/main" val="74608848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a:p>
            <a:r>
              <a:rPr lang="en-US" dirty="0"/>
              <a:t>----- Meeting Notes (5/6/16 11:51) -----</a:t>
            </a:r>
          </a:p>
          <a:p>
            <a:r>
              <a:rPr lang="en-US" dirty="0"/>
              <a:t>conclusion</a:t>
            </a:r>
          </a:p>
          <a:p>
            <a:r>
              <a:rPr lang="en-US" dirty="0"/>
              <a:t>main takeaway</a:t>
            </a:r>
          </a:p>
          <a:p>
            <a:r>
              <a:rPr lang="en-US" dirty="0"/>
              <a:t>social science in customized profile</a:t>
            </a:r>
          </a:p>
          <a:p>
            <a:endParaRPr lang="en-US" dirty="0"/>
          </a:p>
          <a:p>
            <a:r>
              <a:rPr lang="en-US" dirty="0"/>
              <a:t>social media impact</a:t>
            </a:r>
          </a:p>
          <a:p>
            <a:r>
              <a:rPr lang="en-US" dirty="0"/>
              <a:t>constracive analysis</a:t>
            </a:r>
          </a:p>
          <a:p>
            <a:r>
              <a:rPr lang="en-US" dirty="0"/>
              <a:t>what goes viral</a:t>
            </a:r>
          </a:p>
          <a:p>
            <a:endParaRPr lang="en-US" dirty="0"/>
          </a:p>
          <a:p>
            <a:r>
              <a:rPr lang="en-US" dirty="0"/>
              <a:t>high level important related work</a:t>
            </a:r>
          </a:p>
          <a:p>
            <a:endParaRPr lang="en-US" dirty="0"/>
          </a:p>
          <a:p>
            <a:r>
              <a:rPr lang="en-US" dirty="0"/>
              <a:t>put back related work into individual chapters</a:t>
            </a:r>
          </a:p>
          <a:p>
            <a:endParaRPr lang="en-US" dirty="0"/>
          </a:p>
          <a:p>
            <a:r>
              <a:rPr lang="en-US" dirty="0"/>
              <a:t>general bakcgournd in intro</a:t>
            </a:r>
          </a:p>
          <a:p>
            <a:endParaRPr lang="en-US" dirty="0"/>
          </a:p>
          <a:p>
            <a:r>
              <a:rPr lang="en-US" dirty="0"/>
              <a:t>'principled'</a:t>
            </a:r>
          </a:p>
          <a:p>
            <a:endParaRPr lang="en-US" dirty="0"/>
          </a:p>
          <a:p>
            <a:r>
              <a:rPr lang="en-US" dirty="0"/>
              <a:t>'elegant'</a:t>
            </a:r>
          </a:p>
          <a:p>
            <a:endParaRPr lang="en-US" dirty="0"/>
          </a:p>
          <a:p>
            <a:r>
              <a:rPr lang="en-US" dirty="0"/>
              <a:t>optimized </a:t>
            </a:r>
          </a:p>
          <a:p>
            <a:r>
              <a:rPr lang="en-US" dirty="0"/>
              <a:t>---</a:t>
            </a:r>
          </a:p>
          <a:p>
            <a:r>
              <a:rPr lang="en-US" dirty="0"/>
              <a:t>julia</a:t>
            </a:r>
          </a:p>
          <a:p>
            <a:r>
              <a:rPr lang="en-US" dirty="0"/>
              <a:t>---</a:t>
            </a:r>
          </a:p>
          <a:p>
            <a:r>
              <a:rPr lang="en-US" dirty="0"/>
              <a:t>thesis statement</a:t>
            </a:r>
          </a:p>
          <a:p>
            <a:endParaRPr lang="en-US" dirty="0"/>
          </a:p>
          <a:p>
            <a:r>
              <a:rPr lang="en-US" dirty="0"/>
              <a:t>related work</a:t>
            </a:r>
          </a:p>
          <a:p>
            <a:endParaRPr lang="en-US" dirty="0"/>
          </a:p>
          <a:p>
            <a:r>
              <a:rPr lang="en-US" dirty="0"/>
              <a:t>captalization</a:t>
            </a:r>
          </a:p>
          <a:p>
            <a:endParaRPr lang="en-US" dirty="0"/>
          </a:p>
          <a:p>
            <a:r>
              <a:rPr lang="en-US" dirty="0"/>
              <a:t>native speaker</a:t>
            </a:r>
          </a:p>
          <a:p>
            <a:endParaRPr lang="en-US" dirty="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a:t>
            </a:fld>
            <a:endParaRPr lang="en-US"/>
          </a:p>
        </p:txBody>
      </p:sp>
    </p:spTree>
    <p:extLst>
      <p:ext uri="{BB962C8B-B14F-4D97-AF65-F5344CB8AC3E}">
        <p14:creationId xmlns:p14="http://schemas.microsoft.com/office/powerpoint/2010/main" val="945995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challenges motivate my study. The complexity of data is calling for effective </a:t>
            </a:r>
            <a:r>
              <a:rPr lang="is-IS" baseline="0" dirty="0" smtClean="0"/>
              <a:t>….</a:t>
            </a:r>
          </a:p>
          <a:p>
            <a:r>
              <a:rPr lang="is-IS" baseline="0" dirty="0" smtClean="0"/>
              <a:t>The unreliable quality of data is callling for methods that can effectively identify the desired knowledge out of social noise.</a:t>
            </a:r>
          </a:p>
          <a:p>
            <a:r>
              <a:rPr lang="is-IS" baseline="0" dirty="0" smtClean="0"/>
              <a:t>----- Meeting Notes (5/6/16 11:05) -----</a:t>
            </a:r>
          </a:p>
          <a:p>
            <a:r>
              <a:rPr lang="is-IS" baseline="0" dirty="0" smtClean="0"/>
              <a:t>interestingness social noise dataless fact influence customized</a:t>
            </a:r>
          </a:p>
          <a:p>
            <a:endParaRPr lang="is-IS" baseline="0" dirty="0" smtClean="0"/>
          </a:p>
          <a:p>
            <a:r>
              <a:rPr lang="is-IS" baseline="0" dirty="0" smtClean="0"/>
              <a:t>related work</a:t>
            </a:r>
          </a:p>
          <a:p>
            <a:endParaRPr lang="is-IS" baseline="0" dirty="0" smtClean="0"/>
          </a:p>
          <a:p>
            <a:r>
              <a:rPr lang="is-IS" baseline="0" dirty="0" smtClean="0"/>
              <a:t>minimax entropy model related work </a:t>
            </a:r>
          </a:p>
          <a:p>
            <a:endParaRPr lang="is-IS" baseline="0" dirty="0" smtClean="0"/>
          </a:p>
          <a:p>
            <a:r>
              <a:rPr lang="is-IS" baseline="0" dirty="0" smtClean="0"/>
              <a:t>nlp tool </a:t>
            </a:r>
          </a:p>
          <a:p>
            <a:endParaRPr lang="is-IS" baseline="0" dirty="0" smtClean="0"/>
          </a:p>
          <a:p>
            <a:r>
              <a:rPr lang="is-IS" baseline="0" dirty="0" smtClean="0"/>
              <a:t>contribution</a:t>
            </a:r>
          </a:p>
          <a:p>
            <a:endParaRPr lang="is-IS" baseline="0" dirty="0" smtClean="0"/>
          </a:p>
          <a:p>
            <a:r>
              <a:rPr lang="is-IS" baseline="0" dirty="0" smtClean="0"/>
              <a:t>structure </a:t>
            </a:r>
          </a:p>
          <a:p>
            <a:endParaRPr lang="is-IS" baseline="0" dirty="0" smtClean="0"/>
          </a:p>
          <a:p>
            <a:r>
              <a:rPr lang="is-IS" baseline="0" dirty="0" smtClean="0"/>
              <a:t>refer back to the previous section topic model</a:t>
            </a:r>
          </a:p>
          <a:p>
            <a:endParaRPr lang="is-IS" baseline="0" dirty="0" smtClean="0"/>
          </a:p>
          <a:p>
            <a:r>
              <a:rPr lang="is-IS" baseline="0" dirty="0" smtClean="0"/>
              <a:t>user study</a:t>
            </a:r>
          </a:p>
          <a:p>
            <a:endParaRPr lang="is-IS" baseline="0" dirty="0" smtClean="0"/>
          </a:p>
          <a:p>
            <a:r>
              <a:rPr lang="is-IS" baseline="0" dirty="0" smtClean="0"/>
              <a:t>discriminitive generative</a:t>
            </a:r>
          </a:p>
          <a:p>
            <a:endParaRPr lang="is-IS" baseline="0" dirty="0" smtClean="0"/>
          </a:p>
          <a:p>
            <a:r>
              <a:rPr lang="is-IS" baseline="0" dirty="0" smtClean="0"/>
              <a:t>user event recommendation </a:t>
            </a:r>
          </a:p>
          <a:p>
            <a:endParaRPr lang="is-IS" baseline="0" dirty="0" smtClean="0"/>
          </a:p>
          <a:p>
            <a:r>
              <a:rPr lang="is-IS" baseline="0" dirty="0" smtClean="0"/>
              <a:t>title more specific</a:t>
            </a:r>
          </a:p>
          <a:p>
            <a:endParaRPr lang="is-IS" baseline="0" dirty="0" smtClean="0"/>
          </a:p>
          <a:p>
            <a:endParaRPr lang="is-IS" baseline="0" dirty="0" smtClean="0"/>
          </a:p>
          <a:p>
            <a:r>
              <a:rPr lang="is-IS" baseline="0" dirty="0" smtClean="0"/>
              <a:t>more application for customized </a:t>
            </a:r>
          </a:p>
          <a:p>
            <a:endParaRPr lang="is-IS" baseline="0" dirty="0" smtClean="0"/>
          </a:p>
          <a:p>
            <a:r>
              <a:rPr lang="is-IS" baseline="0" dirty="0" smtClean="0"/>
              <a:t>additional information from tweet users</a:t>
            </a:r>
          </a:p>
          <a:p>
            <a:endParaRPr lang="is-IS" baseline="0" dirty="0" smtClean="0"/>
          </a:p>
          <a:p>
            <a:endParaRPr lang="is-IS" baseline="0" dirty="0" smtClean="0"/>
          </a:p>
          <a:p>
            <a:endParaRPr lang="is-IS" baseline="0" dirty="0" smtClean="0"/>
          </a:p>
          <a:p>
            <a:r>
              <a:rPr lang="is-IS" baseline="0" dirty="0" smtClean="0"/>
              <a:t>social impact comparison</a:t>
            </a:r>
          </a:p>
          <a:p>
            <a:endParaRPr lang="is-IS" baseline="0" dirty="0" smtClean="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10</a:t>
            </a:fld>
            <a:endParaRPr lang="en-US"/>
          </a:p>
        </p:txBody>
      </p:sp>
    </p:spTree>
    <p:extLst>
      <p:ext uri="{BB962C8B-B14F-4D97-AF65-F5344CB8AC3E}">
        <p14:creationId xmlns:p14="http://schemas.microsoft.com/office/powerpoint/2010/main" val="940335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zh-CN" altLang="en-US" dirty="0" smtClean="0"/>
              <a:t> </a:t>
            </a:r>
            <a:r>
              <a:rPr lang="en-US" altLang="zh-CN" dirty="0" smtClean="0"/>
              <a:t>goal</a:t>
            </a:r>
            <a:r>
              <a:rPr lang="zh-CN" altLang="en-US" dirty="0" smtClean="0"/>
              <a:t> </a:t>
            </a:r>
            <a:r>
              <a:rPr lang="en-US" altLang="zh-CN" dirty="0" smtClean="0"/>
              <a:t>of</a:t>
            </a:r>
            <a:r>
              <a:rPr lang="zh-CN" altLang="en-US" dirty="0" smtClean="0"/>
              <a:t> </a:t>
            </a:r>
            <a:r>
              <a:rPr lang="en-US" altLang="zh-CN" dirty="0" smtClean="0"/>
              <a:t>this</a:t>
            </a:r>
            <a:r>
              <a:rPr lang="zh-CN" altLang="en-US" dirty="0" smtClean="0"/>
              <a:t> </a:t>
            </a:r>
            <a:r>
              <a:rPr lang="en-US" altLang="zh-CN" dirty="0" smtClean="0"/>
              <a:t>thesis</a:t>
            </a:r>
            <a:r>
              <a:rPr lang="zh-CN" altLang="en-US" dirty="0" smtClean="0"/>
              <a:t> </a:t>
            </a:r>
            <a:r>
              <a:rPr lang="en-US" altLang="zh-CN" dirty="0" smtClean="0"/>
              <a:t>is</a:t>
            </a:r>
            <a:r>
              <a:rPr lang="zh-CN" altLang="en-US" dirty="0" smtClean="0"/>
              <a:t> </a:t>
            </a:r>
            <a:r>
              <a:rPr lang="en-US" altLang="zh-CN" dirty="0" smtClean="0"/>
              <a:t>to</a:t>
            </a:r>
            <a:r>
              <a:rPr lang="zh-CN" altLang="en-US" dirty="0" smtClean="0"/>
              <a:t> </a:t>
            </a:r>
            <a:r>
              <a:rPr lang="en-US" altLang="zh-CN" dirty="0" smtClean="0"/>
              <a:t>answer</a:t>
            </a:r>
            <a:r>
              <a:rPr lang="zh-CN" altLang="en-US" dirty="0" smtClean="0"/>
              <a:t> </a:t>
            </a:r>
            <a:r>
              <a:rPr lang="en-US" altLang="zh-CN" dirty="0" smtClean="0"/>
              <a:t>the</a:t>
            </a:r>
            <a:r>
              <a:rPr lang="zh-CN" altLang="en-US" dirty="0" smtClean="0"/>
              <a:t> </a:t>
            </a:r>
            <a:r>
              <a:rPr lang="en-US" altLang="zh-CN" dirty="0" smtClean="0"/>
              <a:t>following</a:t>
            </a:r>
            <a:r>
              <a:rPr lang="zh-CN" altLang="en-US" dirty="0" smtClean="0"/>
              <a:t> </a:t>
            </a:r>
            <a:r>
              <a:rPr lang="zh-CN" altLang="zh-CN" dirty="0" smtClean="0"/>
              <a:t>2</a:t>
            </a:r>
            <a:r>
              <a:rPr lang="zh-CN" altLang="en-US" dirty="0" smtClean="0"/>
              <a:t> </a:t>
            </a:r>
            <a:r>
              <a:rPr lang="en-US" altLang="zh-CN" dirty="0" smtClean="0"/>
              <a:t>questions:</a:t>
            </a:r>
          </a:p>
          <a:p>
            <a:endParaRPr lang="en-US" dirty="0" smtClean="0"/>
          </a:p>
          <a:p>
            <a:r>
              <a:rPr lang="en-US" dirty="0" smtClean="0"/>
              <a:t>First, </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11</a:t>
            </a:fld>
            <a:endParaRPr lang="en-US"/>
          </a:p>
        </p:txBody>
      </p:sp>
    </p:spTree>
    <p:extLst>
      <p:ext uri="{BB962C8B-B14F-4D97-AF65-F5344CB8AC3E}">
        <p14:creationId xmlns:p14="http://schemas.microsoft.com/office/powerpoint/2010/main" val="4038258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Here is a roadmap</a:t>
            </a:r>
            <a:r>
              <a:rPr lang="en-US" baseline="0" dirty="0" smtClean="0"/>
              <a:t> of this presentation I have presented the 1</a:t>
            </a:r>
            <a:r>
              <a:rPr lang="en-US" baseline="30000" dirty="0" smtClean="0"/>
              <a:t>st</a:t>
            </a:r>
            <a:r>
              <a:rPr lang="en-US" baseline="0" dirty="0" smtClean="0"/>
              <a:t> 2 work in </a:t>
            </a:r>
            <a:r>
              <a:rPr lang="en-US" dirty="0" smtClean="0"/>
              <a:t>Prelim brief</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The first contribution of this dissertation is a Principled Method for Modeling Multi-Dimensional user preference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And In particular,</a:t>
            </a:r>
            <a:r>
              <a:rPr lang="en-US" baseline="0" dirty="0" smtClean="0"/>
              <a:t> we consider the check-in preference in social media platforms</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12</a:t>
            </a:fld>
            <a:endParaRPr lang="en-US"/>
          </a:p>
        </p:txBody>
      </p:sp>
    </p:spTree>
    <p:extLst>
      <p:ext uri="{BB962C8B-B14F-4D97-AF65-F5344CB8AC3E}">
        <p14:creationId xmlns:p14="http://schemas.microsoft.com/office/powerpoint/2010/main" val="1695786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Before we start,</a:t>
            </a:r>
            <a:r>
              <a:rPr lang="en-US" sz="1200" baseline="0" dirty="0" smtClean="0"/>
              <a:t> let’s think about what affects a user’s check-in behavior?</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Goal</a:t>
            </a:r>
            <a:r>
              <a:rPr lang="en-US" altLang="zh-CN" sz="1200" dirty="0" smtClean="0"/>
              <a:t>:</a:t>
            </a:r>
            <a:r>
              <a:rPr lang="zh-CN" altLang="en-US" sz="1200" dirty="0" smtClean="0"/>
              <a:t>  </a:t>
            </a:r>
            <a:r>
              <a:rPr lang="en-US" sz="1200" dirty="0" smtClean="0"/>
              <a:t>Given a training set of user check-in histories</a:t>
            </a:r>
            <a:r>
              <a:rPr lang="en-US" sz="1200" dirty="0" smtClean="0">
                <a:solidFill>
                  <a:schemeClr val="tx1"/>
                </a:solidFill>
              </a:rPr>
              <a:t>, jointly learn the conditional probability of checking in at POI l given a user u and time t, denoted by π</a:t>
            </a:r>
            <a:r>
              <a:rPr lang="en-US" sz="1200" baseline="-25000" dirty="0" err="1" smtClean="0">
                <a:solidFill>
                  <a:schemeClr val="tx1"/>
                </a:solidFill>
              </a:rPr>
              <a:t>utl</a:t>
            </a:r>
            <a:r>
              <a:rPr lang="en-US" sz="1200" dirty="0" smtClean="0">
                <a:solidFill>
                  <a:schemeClr val="tx1"/>
                </a:solidFill>
              </a:rPr>
              <a:t> = p(</a:t>
            </a:r>
            <a:r>
              <a:rPr lang="en-US" sz="1200" dirty="0" err="1" smtClean="0">
                <a:solidFill>
                  <a:schemeClr val="tx1"/>
                </a:solidFill>
              </a:rPr>
              <a:t>l|u,t</a:t>
            </a:r>
            <a:r>
              <a:rPr lang="en-US" sz="1200" dirty="0" smtClean="0">
                <a:solidFill>
                  <a:schemeClr val="tx1"/>
                </a:solidFill>
              </a:rPr>
              <a:t>); and the geographic clustering structure governed </a:t>
            </a:r>
            <a:r>
              <a:rPr lang="en-US" sz="1200" dirty="0" smtClean="0"/>
              <a:t>by latent parameters </a:t>
            </a:r>
            <a:r>
              <a:rPr lang="en-US" sz="1200" b="1" dirty="0" smtClean="0"/>
              <a:t>o</a:t>
            </a:r>
            <a:r>
              <a:rPr lang="en-US" sz="1200" dirty="0" smtClean="0"/>
              <a:t> and </a:t>
            </a:r>
            <a:r>
              <a:rPr lang="en-US" sz="1200" b="1" dirty="0" smtClean="0"/>
              <a:t>r</a:t>
            </a:r>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13</a:t>
            </a:fld>
            <a:endParaRPr lang="en-US"/>
          </a:p>
        </p:txBody>
      </p:sp>
    </p:spTree>
    <p:extLst>
      <p:ext uri="{BB962C8B-B14F-4D97-AF65-F5344CB8AC3E}">
        <p14:creationId xmlns:p14="http://schemas.microsoft.com/office/powerpoint/2010/main" val="3288409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Now if we want to model these different </a:t>
            </a:r>
            <a:r>
              <a:rPr lang="en-US" baseline="0" dirty="0" smtClean="0"/>
              <a:t>dimensions, a typical formulation looks like this</a:t>
            </a:r>
          </a:p>
          <a:p>
            <a:r>
              <a:rPr lang="en-US" baseline="0" dirty="0" smtClean="0"/>
              <a:t>They have a model for temporal preference, which might be a periodicity model, </a:t>
            </a:r>
            <a:r>
              <a:rPr lang="is-IS" baseline="0" dirty="0" smtClean="0"/>
              <a:t>…</a:t>
            </a:r>
            <a:endParaRPr lang="en-US" baseline="0" dirty="0" smtClean="0"/>
          </a:p>
          <a:p>
            <a:endParaRPr lang="en-US" baseline="0" dirty="0" smtClean="0"/>
          </a:p>
          <a:p>
            <a:r>
              <a:rPr lang="en-US" baseline="0" dirty="0" err="1" smtClean="0"/>
              <a:t>x,y,theta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14</a:t>
            </a:fld>
            <a:endParaRPr lang="en-US"/>
          </a:p>
        </p:txBody>
      </p:sp>
    </p:spTree>
    <p:extLst>
      <p:ext uri="{BB962C8B-B14F-4D97-AF65-F5344CB8AC3E}">
        <p14:creationId xmlns:p14="http://schemas.microsoft.com/office/powerpoint/2010/main" val="940339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Now if we want to model these different </a:t>
            </a:r>
            <a:r>
              <a:rPr lang="en-US" baseline="0" dirty="0" smtClean="0"/>
              <a:t>dimensions, a typical formulation looks like this</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15</a:t>
            </a:fld>
            <a:endParaRPr lang="en-US"/>
          </a:p>
        </p:txBody>
      </p:sp>
    </p:spTree>
    <p:extLst>
      <p:ext uri="{BB962C8B-B14F-4D97-AF65-F5344CB8AC3E}">
        <p14:creationId xmlns:p14="http://schemas.microsoft.com/office/powerpoint/2010/main" val="940339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In my work, we aim to model</a:t>
            </a:r>
            <a:r>
              <a:rPr lang="en-US" baseline="0" dirty="0" smtClean="0"/>
              <a:t> different dimensions in a principled way</a:t>
            </a:r>
          </a:p>
          <a:p>
            <a:r>
              <a:rPr lang="en-US" baseline="0" dirty="0" smtClean="0"/>
              <a:t>Instead of learning independent models, we propose to jointly learn the weights and the parameters.</a:t>
            </a:r>
          </a:p>
          <a:p>
            <a:endParaRPr lang="en-US" baseline="0" dirty="0" smtClean="0"/>
          </a:p>
          <a:p>
            <a:r>
              <a:rPr lang="en-US" baseline="0" dirty="0" smtClean="0"/>
              <a:t> We consider these f’s as latent features and fit them in a maximum entropy framework.</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16</a:t>
            </a:fld>
            <a:endParaRPr lang="en-US"/>
          </a:p>
        </p:txBody>
      </p:sp>
    </p:spTree>
    <p:extLst>
      <p:ext uri="{BB962C8B-B14F-4D97-AF65-F5344CB8AC3E}">
        <p14:creationId xmlns:p14="http://schemas.microsoft.com/office/powerpoint/2010/main" val="940339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prove</a:t>
            </a:r>
            <a:r>
              <a:rPr lang="en-US" baseline="0" dirty="0" smtClean="0"/>
              <a:t> the following theorem which tells us  how to find the optimal theta jointly with w</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17</a:t>
            </a:fld>
            <a:endParaRPr lang="en-US"/>
          </a:p>
        </p:txBody>
      </p:sp>
    </p:spTree>
    <p:extLst>
      <p:ext uri="{BB962C8B-B14F-4D97-AF65-F5344CB8AC3E}">
        <p14:creationId xmlns:p14="http://schemas.microsoft.com/office/powerpoint/2010/main" val="544570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We did </a:t>
            </a:r>
            <a:r>
              <a:rPr lang="en-US" dirty="0" err="1" smtClean="0"/>
              <a:t>exp</a:t>
            </a:r>
            <a:r>
              <a:rPr lang="en-US" dirty="0" smtClean="0"/>
              <a:t> on 4sq</a:t>
            </a:r>
            <a:r>
              <a:rPr lang="en-US" baseline="0" dirty="0" smtClean="0"/>
              <a:t> data and use a location prediction task to evaluation our model.</a:t>
            </a:r>
          </a:p>
          <a:p>
            <a:r>
              <a:rPr lang="en-US" baseline="0" dirty="0" smtClean="0"/>
              <a:t>We observe significant improvement of the accuracy of prediction, which is shown in the left figure</a:t>
            </a:r>
          </a:p>
          <a:p>
            <a:r>
              <a:rPr lang="en-US" baseline="0" dirty="0" smtClean="0"/>
              <a:t>We also investigate the benefit of joint learning the latent features. As shown in the right figure, the improvement is obvious.</a:t>
            </a:r>
            <a:endParaRPr lang="en-US" dirty="0" smtClean="0"/>
          </a:p>
          <a:p>
            <a:r>
              <a:rPr lang="en-US" dirty="0" smtClean="0"/>
              <a:t>#####A simple model systematically</a:t>
            </a:r>
            <a:r>
              <a:rPr lang="en-US" baseline="0" dirty="0" smtClean="0"/>
              <a:t> combining multiple dimensions work better than existing models where only a subset of dimensions are considered in an ad-hoc manner.</a:t>
            </a:r>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18</a:t>
            </a:fld>
            <a:endParaRPr lang="en-US"/>
          </a:p>
        </p:txBody>
      </p:sp>
    </p:spTree>
    <p:extLst>
      <p:ext uri="{BB962C8B-B14F-4D97-AF65-F5344CB8AC3E}">
        <p14:creationId xmlns:p14="http://schemas.microsoft.com/office/powerpoint/2010/main" val="771262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We propose</a:t>
            </a:r>
            <a:r>
              <a:rPr lang="en-US" baseline="0" dirty="0" smtClean="0"/>
              <a:t> a </a:t>
            </a:r>
            <a:r>
              <a:rPr lang="en-US" baseline="0" dirty="0" err="1" smtClean="0"/>
              <a:t>minimax</a:t>
            </a:r>
            <a:r>
              <a:rPr lang="en-US" baseline="0" dirty="0" smtClean="0"/>
              <a:t> </a:t>
            </a:r>
            <a:r>
              <a:rPr lang="en-US" baseline="0" dirty="0" err="1" smtClean="0"/>
              <a:t>ent</a:t>
            </a:r>
            <a:r>
              <a:rPr lang="en-US" baseline="0" dirty="0" smtClean="0"/>
              <a:t> model which handles </a:t>
            </a:r>
            <a:r>
              <a:rPr lang="en-US" baseline="0" dirty="0" err="1" smtClean="0"/>
              <a:t>heteo</a:t>
            </a:r>
            <a:r>
              <a:rPr lang="en-US" baseline="0" dirty="0" smtClean="0"/>
              <a:t> </a:t>
            </a:r>
            <a:r>
              <a:rPr lang="is-IS" baseline="0" dirty="0" smtClean="0"/>
              <a:t>…</a:t>
            </a:r>
          </a:p>
          <a:p>
            <a:endParaRPr lang="is-IS" baseline="0" dirty="0" smtClean="0"/>
          </a:p>
          <a:p>
            <a:r>
              <a:rPr lang="is-IS" baseline="0" dirty="0" smtClean="0"/>
              <a:t>We demonstrate that a simple </a:t>
            </a:r>
            <a:endParaRPr lang="en-US" dirty="0" smtClean="0"/>
          </a:p>
          <a:p>
            <a:endParaRPr lang="en-US" dirty="0" smtClean="0"/>
          </a:p>
          <a:p>
            <a:r>
              <a:rPr lang="en-US" dirty="0" smtClean="0"/>
              <a:t>Our model also provide a general guidance</a:t>
            </a:r>
          </a:p>
          <a:p>
            <a:r>
              <a:rPr lang="en-US" dirty="0" smtClean="0"/>
              <a:t>###</a:t>
            </a:r>
          </a:p>
          <a:p>
            <a:r>
              <a:rPr lang="en-US" dirty="0" smtClean="0"/>
              <a:t>Our approach has the advantage of investigating</a:t>
            </a:r>
            <a:r>
              <a:rPr lang="zh-CN" altLang="en-US" dirty="0" smtClean="0"/>
              <a:t> </a:t>
            </a:r>
            <a:r>
              <a:rPr lang="en-US" dirty="0" smtClean="0"/>
              <a:t>explicit</a:t>
            </a:r>
            <a:r>
              <a:rPr lang="zh-CN" altLang="en-US" dirty="0" smtClean="0"/>
              <a:t> </a:t>
            </a:r>
            <a:r>
              <a:rPr lang="en-US" dirty="0" smtClean="0"/>
              <a:t>user</a:t>
            </a:r>
            <a:r>
              <a:rPr lang="zh-CN" altLang="en-US" dirty="0" smtClean="0"/>
              <a:t> </a:t>
            </a:r>
            <a:r>
              <a:rPr lang="en-US" altLang="zh-CN" dirty="0" smtClean="0"/>
              <a:t>and</a:t>
            </a:r>
            <a:r>
              <a:rPr lang="en-US" dirty="0" smtClean="0"/>
              <a:t> location</a:t>
            </a:r>
            <a:r>
              <a:rPr lang="zh-CN" altLang="en-US" dirty="0" smtClean="0"/>
              <a:t> </a:t>
            </a:r>
            <a:r>
              <a:rPr lang="en-US" altLang="zh-CN" dirty="0" smtClean="0"/>
              <a:t>features,</a:t>
            </a:r>
            <a:r>
              <a:rPr lang="zh-CN" altLang="en-US" dirty="0" smtClean="0"/>
              <a:t> </a:t>
            </a:r>
            <a:r>
              <a:rPr lang="en-US" dirty="0" smtClean="0"/>
              <a:t>as well as jointly learning the latent geographic clustering</a:t>
            </a:r>
          </a:p>
          <a:p>
            <a:endParaRPr lang="en-US" dirty="0" smtClean="0"/>
          </a:p>
          <a:p>
            <a:r>
              <a:rPr lang="en-US" dirty="0" smtClean="0"/>
              <a:t>Our</a:t>
            </a:r>
            <a:r>
              <a:rPr lang="zh-CN" altLang="en-US" dirty="0" smtClean="0"/>
              <a:t> </a:t>
            </a:r>
            <a:r>
              <a:rPr lang="en-US" dirty="0" smtClean="0"/>
              <a:t>model strikes a good balance between explaining seen data and generalizing to unseen data by requiring the model to satisfy meaningful relaxed constraints</a:t>
            </a:r>
          </a:p>
          <a:p>
            <a:endParaRPr lang="en-US" dirty="0" smtClean="0"/>
          </a:p>
          <a:p>
            <a:r>
              <a:rPr lang="en-US" dirty="0" smtClean="0"/>
              <a:t>And</a:t>
            </a:r>
            <a:r>
              <a:rPr lang="zh-CN" altLang="en-US" dirty="0" smtClean="0"/>
              <a:t> </a:t>
            </a:r>
            <a:r>
              <a:rPr lang="en-US" altLang="zh-CN" dirty="0" smtClean="0"/>
              <a:t>when</a:t>
            </a:r>
            <a:r>
              <a:rPr lang="zh-CN" altLang="en-US" dirty="0" smtClean="0"/>
              <a:t> </a:t>
            </a:r>
            <a:r>
              <a:rPr lang="en-US" altLang="zh-CN" dirty="0" smtClean="0"/>
              <a:t>more</a:t>
            </a:r>
            <a:r>
              <a:rPr lang="zh-CN" altLang="en-US" dirty="0" smtClean="0"/>
              <a:t> </a:t>
            </a:r>
            <a:r>
              <a:rPr lang="en-US" altLang="zh-CN" dirty="0" smtClean="0"/>
              <a:t>types</a:t>
            </a:r>
            <a:r>
              <a:rPr lang="zh-CN" altLang="en-US" dirty="0" smtClean="0"/>
              <a:t> </a:t>
            </a:r>
            <a:r>
              <a:rPr lang="en-US" altLang="zh-CN" dirty="0" smtClean="0"/>
              <a:t>of</a:t>
            </a:r>
            <a:r>
              <a:rPr lang="zh-CN" altLang="en-US" dirty="0" smtClean="0"/>
              <a:t> </a:t>
            </a:r>
            <a:r>
              <a:rPr lang="en-US" altLang="zh-CN" dirty="0" smtClean="0"/>
              <a:t>data</a:t>
            </a:r>
            <a:r>
              <a:rPr lang="zh-CN" altLang="en-US" dirty="0" smtClean="0"/>
              <a:t> </a:t>
            </a:r>
            <a:r>
              <a:rPr lang="en-US" altLang="zh-CN" dirty="0" smtClean="0"/>
              <a:t>are</a:t>
            </a:r>
            <a:r>
              <a:rPr lang="zh-CN" altLang="en-US" dirty="0" smtClean="0"/>
              <a:t> </a:t>
            </a:r>
            <a:r>
              <a:rPr lang="en-US" altLang="zh-CN" dirty="0" smtClean="0"/>
              <a:t>available,</a:t>
            </a:r>
            <a:r>
              <a:rPr lang="zh-CN" altLang="en-US" dirty="0" smtClean="0"/>
              <a:t> </a:t>
            </a:r>
            <a:r>
              <a:rPr lang="en-US" altLang="zh-CN" dirty="0" smtClean="0"/>
              <a:t>our</a:t>
            </a:r>
            <a:r>
              <a:rPr lang="zh-CN" altLang="en-US" dirty="0" smtClean="0"/>
              <a:t> </a:t>
            </a:r>
            <a:r>
              <a:rPr lang="en-US" altLang="zh-CN" dirty="0" smtClean="0"/>
              <a:t>model</a:t>
            </a:r>
            <a:r>
              <a:rPr lang="zh-CN" altLang="en-US" dirty="0" smtClean="0"/>
              <a:t> </a:t>
            </a:r>
            <a:r>
              <a:rPr lang="en-US" altLang="zh-CN" dirty="0" smtClean="0"/>
              <a:t>is</a:t>
            </a:r>
            <a:r>
              <a:rPr lang="zh-CN" altLang="en-US" dirty="0" smtClean="0"/>
              <a:t> </a:t>
            </a:r>
            <a:r>
              <a:rPr lang="en-US" altLang="zh-CN" dirty="0" smtClean="0"/>
              <a:t>able</a:t>
            </a:r>
            <a:r>
              <a:rPr lang="zh-CN" altLang="en-US" dirty="0" smtClean="0"/>
              <a:t> </a:t>
            </a:r>
            <a:r>
              <a:rPr lang="en-US" altLang="zh-CN" dirty="0" smtClean="0"/>
              <a:t>to</a:t>
            </a:r>
            <a:r>
              <a:rPr lang="zh-CN" altLang="en-US" dirty="0" smtClean="0"/>
              <a:t> </a:t>
            </a:r>
            <a:r>
              <a:rPr lang="en-US" altLang="zh-CN" dirty="0" smtClean="0"/>
              <a:t>incorporate</a:t>
            </a:r>
            <a:r>
              <a:rPr lang="zh-CN" altLang="en-US" dirty="0" smtClean="0"/>
              <a:t> </a:t>
            </a:r>
            <a:r>
              <a:rPr lang="en-US" altLang="zh-CN" dirty="0" smtClean="0"/>
              <a:t>them</a:t>
            </a:r>
            <a:r>
              <a:rPr lang="zh-CN" altLang="en-US" dirty="0" smtClean="0"/>
              <a:t> </a:t>
            </a:r>
            <a:r>
              <a:rPr lang="en-US" altLang="zh-CN" dirty="0" smtClean="0"/>
              <a:t>as</a:t>
            </a:r>
            <a:r>
              <a:rPr lang="zh-CN" altLang="en-US" dirty="0" smtClean="0"/>
              <a:t> </a:t>
            </a:r>
            <a:r>
              <a:rPr lang="en-US" altLang="zh-CN" dirty="0" smtClean="0"/>
              <a:t>well.</a:t>
            </a:r>
          </a:p>
        </p:txBody>
      </p:sp>
      <p:sp>
        <p:nvSpPr>
          <p:cNvPr id="4" name="Slide Number Placeholder 3"/>
          <p:cNvSpPr>
            <a:spLocks noGrp="1"/>
          </p:cNvSpPr>
          <p:nvPr>
            <p:ph type="sldNum" sz="quarter" idx="10"/>
          </p:nvPr>
        </p:nvSpPr>
        <p:spPr/>
        <p:txBody>
          <a:bodyPr/>
          <a:lstStyle/>
          <a:p>
            <a:fld id="{1B2EB795-9C12-2E40-A11D-26EE11A635DA}" type="slidenum">
              <a:rPr lang="en-US" smtClean="0"/>
              <a:t>19</a:t>
            </a:fld>
            <a:endParaRPr lang="en-US"/>
          </a:p>
        </p:txBody>
      </p:sp>
    </p:spTree>
    <p:extLst>
      <p:ext uri="{BB962C8B-B14F-4D97-AF65-F5344CB8AC3E}">
        <p14:creationId xmlns:p14="http://schemas.microsoft.com/office/powerpoint/2010/main" val="351537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altLang="zh-CN" dirty="0" smtClean="0"/>
              <a:t>The</a:t>
            </a:r>
            <a:r>
              <a:rPr lang="zh-CN" altLang="en-US" dirty="0" smtClean="0"/>
              <a:t> </a:t>
            </a:r>
            <a:r>
              <a:rPr lang="en-US" altLang="zh-CN" dirty="0" smtClean="0"/>
              <a:t>whole</a:t>
            </a:r>
            <a:r>
              <a:rPr lang="zh-CN" altLang="en-US" dirty="0" smtClean="0"/>
              <a:t> </a:t>
            </a:r>
            <a:r>
              <a:rPr lang="en-US" altLang="zh-CN" dirty="0" smtClean="0"/>
              <a:t>study</a:t>
            </a:r>
            <a:r>
              <a:rPr lang="zh-CN" altLang="en-US" dirty="0" smtClean="0"/>
              <a:t> </a:t>
            </a:r>
            <a:r>
              <a:rPr lang="en-US" altLang="zh-CN" dirty="0" smtClean="0"/>
              <a:t>of</a:t>
            </a:r>
            <a:r>
              <a:rPr lang="zh-CN" altLang="en-US" dirty="0" smtClean="0"/>
              <a:t> </a:t>
            </a:r>
            <a:r>
              <a:rPr lang="en-US" altLang="zh-CN" dirty="0" smtClean="0"/>
              <a:t>my</a:t>
            </a:r>
            <a:r>
              <a:rPr lang="zh-CN" altLang="en-US" dirty="0" smtClean="0"/>
              <a:t> </a:t>
            </a:r>
            <a:r>
              <a:rPr lang="en-US" altLang="zh-CN" dirty="0" smtClean="0"/>
              <a:t>dissertation</a:t>
            </a:r>
            <a:r>
              <a:rPr lang="zh-CN" altLang="en-US" dirty="0" smtClean="0"/>
              <a:t> </a:t>
            </a:r>
            <a:r>
              <a:rPr lang="en-US" altLang="zh-CN" dirty="0" smtClean="0"/>
              <a:t>is</a:t>
            </a:r>
            <a:r>
              <a:rPr lang="zh-CN" altLang="en-US" dirty="0" smtClean="0"/>
              <a:t> </a:t>
            </a:r>
            <a:r>
              <a:rPr lang="en-US" altLang="zh-CN" dirty="0" smtClean="0"/>
              <a:t>surrounding</a:t>
            </a:r>
            <a:r>
              <a:rPr lang="zh-CN" altLang="en-US" dirty="0" smtClean="0"/>
              <a:t> </a:t>
            </a:r>
            <a:r>
              <a:rPr lang="en-US" altLang="zh-CN" dirty="0" smtClean="0"/>
              <a:t>social</a:t>
            </a:r>
            <a:r>
              <a:rPr lang="zh-CN" altLang="en-US" dirty="0" smtClean="0"/>
              <a:t> </a:t>
            </a:r>
            <a:r>
              <a:rPr lang="en-US" altLang="zh-CN" dirty="0" smtClean="0"/>
              <a:t>media</a:t>
            </a:r>
            <a:r>
              <a:rPr lang="zh-CN" altLang="en-US" dirty="0" smtClean="0"/>
              <a:t> </a:t>
            </a:r>
            <a:r>
              <a:rPr lang="en-US" altLang="zh-CN" dirty="0" smtClean="0"/>
              <a:t>data.</a:t>
            </a:r>
            <a:r>
              <a:rPr lang="zh-CN" altLang="en-US" dirty="0" smtClean="0"/>
              <a:t> </a:t>
            </a:r>
            <a:r>
              <a:rPr lang="en-US" altLang="zh-CN" dirty="0" err="1" smtClean="0"/>
              <a:t>Soclal</a:t>
            </a:r>
            <a:r>
              <a:rPr lang="zh-CN" altLang="en-US" dirty="0" smtClean="0"/>
              <a:t> </a:t>
            </a:r>
            <a:r>
              <a:rPr lang="en-US" altLang="zh-CN" dirty="0" smtClean="0"/>
              <a:t>media</a:t>
            </a:r>
            <a:r>
              <a:rPr lang="zh-CN" altLang="en-US" dirty="0" smtClean="0"/>
              <a:t> </a:t>
            </a:r>
            <a:r>
              <a:rPr lang="en-US" altLang="zh-CN" dirty="0" smtClean="0"/>
              <a:t>platforms</a:t>
            </a:r>
            <a:r>
              <a:rPr lang="zh-CN" altLang="en-US" dirty="0" smtClean="0"/>
              <a:t> </a:t>
            </a:r>
            <a:r>
              <a:rPr lang="en-US" altLang="zh-CN" dirty="0" smtClean="0"/>
              <a:t>have</a:t>
            </a:r>
            <a:r>
              <a:rPr lang="zh-CN" altLang="en-US" dirty="0" smtClean="0"/>
              <a:t> </a:t>
            </a:r>
            <a:r>
              <a:rPr lang="en-US" altLang="zh-CN" dirty="0" smtClean="0"/>
              <a:t>been</a:t>
            </a:r>
            <a:r>
              <a:rPr lang="zh-CN" altLang="en-US" dirty="0" smtClean="0"/>
              <a:t> </a:t>
            </a:r>
            <a:r>
              <a:rPr lang="en-US" altLang="zh-CN" dirty="0" smtClean="0"/>
              <a:t>developing</a:t>
            </a:r>
            <a:r>
              <a:rPr lang="zh-CN" altLang="en-US" dirty="0" smtClean="0"/>
              <a:t> </a:t>
            </a:r>
            <a:r>
              <a:rPr lang="en-US" altLang="zh-CN" dirty="0" smtClean="0"/>
              <a:t>faster</a:t>
            </a:r>
            <a:r>
              <a:rPr lang="zh-CN" altLang="en-US" dirty="0" smtClean="0"/>
              <a:t> </a:t>
            </a:r>
            <a:r>
              <a:rPr lang="en-US" altLang="zh-CN" dirty="0" smtClean="0"/>
              <a:t>than</a:t>
            </a:r>
            <a:r>
              <a:rPr lang="zh-CN" altLang="en-US" dirty="0" smtClean="0"/>
              <a:t> </a:t>
            </a:r>
            <a:r>
              <a:rPr lang="en-US" altLang="zh-CN" dirty="0" smtClean="0"/>
              <a:t>ever</a:t>
            </a:r>
            <a:r>
              <a:rPr lang="zh-CN" altLang="en-US" dirty="0" smtClean="0"/>
              <a:t> </a:t>
            </a:r>
            <a:r>
              <a:rPr lang="en-US" altLang="zh-CN" dirty="0" smtClean="0"/>
              <a:t>before,</a:t>
            </a:r>
            <a:r>
              <a:rPr lang="zh-CN" altLang="en-US" dirty="0" smtClean="0"/>
              <a:t> </a:t>
            </a:r>
            <a:r>
              <a:rPr lang="en-US" altLang="zh-CN" dirty="0" smtClean="0"/>
              <a:t>such</a:t>
            </a:r>
            <a:r>
              <a:rPr lang="zh-CN" altLang="en-US" dirty="0" smtClean="0"/>
              <a:t> </a:t>
            </a:r>
            <a:r>
              <a:rPr lang="en-US" altLang="zh-CN" dirty="0" smtClean="0"/>
              <a:t>as</a:t>
            </a:r>
            <a:r>
              <a:rPr lang="zh-CN" altLang="en-US" dirty="0" smtClean="0"/>
              <a:t> </a:t>
            </a:r>
            <a:r>
              <a:rPr lang="en-US" altLang="zh-CN" dirty="0" err="1" smtClean="0"/>
              <a:t>fb</a:t>
            </a:r>
            <a:r>
              <a:rPr lang="en-US" altLang="zh-CN" dirty="0" smtClean="0"/>
              <a:t>,</a:t>
            </a:r>
            <a:r>
              <a:rPr lang="zh-CN" altLang="en-US" dirty="0" smtClean="0"/>
              <a:t> </a:t>
            </a:r>
            <a:r>
              <a:rPr lang="en-US" altLang="zh-CN" dirty="0" smtClean="0"/>
              <a:t>..</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a:t>
            </a:fld>
            <a:endParaRPr lang="en-US"/>
          </a:p>
        </p:txBody>
      </p:sp>
    </p:spTree>
    <p:extLst>
      <p:ext uri="{BB962C8B-B14F-4D97-AF65-F5344CB8AC3E}">
        <p14:creationId xmlns:p14="http://schemas.microsoft.com/office/powerpoint/2010/main" val="4153075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Comparing</a:t>
            </a:r>
            <a:r>
              <a:rPr lang="en-US" sz="1200" baseline="0" dirty="0" smtClean="0"/>
              <a:t> with other models that also explores the </a:t>
            </a:r>
            <a:r>
              <a:rPr lang="en-US" sz="1200" baseline="0" dirty="0" err="1" smtClean="0"/>
              <a:t>minimax</a:t>
            </a:r>
            <a:r>
              <a:rPr lang="en-US" sz="1200" baseline="0" dirty="0" smtClean="0"/>
              <a:t> entropy principle, our model significantly boosts the expressiveness.</a:t>
            </a:r>
          </a:p>
          <a:p>
            <a:endParaRPr lang="en-US" sz="1200" baseline="0" dirty="0" smtClean="0"/>
          </a:p>
          <a:p>
            <a:r>
              <a:rPr lang="is-IS" sz="1200" dirty="0" smtClean="0"/>
              <a:t>…</a:t>
            </a:r>
            <a:r>
              <a:rPr lang="en-US" sz="1200" dirty="0" smtClean="0"/>
              <a:t>, where these</a:t>
            </a:r>
            <a:r>
              <a:rPr lang="en-US" sz="1200" baseline="0" dirty="0" smtClean="0"/>
              <a:t> </a:t>
            </a:r>
            <a:r>
              <a:rPr lang="en-US" sz="1200" dirty="0" smtClean="0"/>
              <a:t>heterogeneous data</a:t>
            </a:r>
            <a:r>
              <a:rPr lang="zh-CN" altLang="en-US" sz="1200" dirty="0" smtClean="0"/>
              <a:t> </a:t>
            </a:r>
            <a:r>
              <a:rPr lang="en-US" altLang="zh-CN" sz="1200" dirty="0" smtClean="0"/>
              <a:t>dimensions</a:t>
            </a:r>
            <a:r>
              <a:rPr lang="zh-CN" altLang="en-US" sz="1200" dirty="0" smtClean="0"/>
              <a:t> </a:t>
            </a:r>
            <a:r>
              <a:rPr lang="en-US" altLang="zh-CN" sz="1200" dirty="0" smtClean="0"/>
              <a:t>need to be modeled under various</a:t>
            </a:r>
            <a:r>
              <a:rPr lang="zh-CN" altLang="en-US" sz="1200" dirty="0" smtClean="0"/>
              <a:t> </a:t>
            </a:r>
            <a:r>
              <a:rPr lang="en-US" altLang="zh-CN" sz="1200" dirty="0" smtClean="0"/>
              <a:t>assumptions</a:t>
            </a:r>
          </a:p>
          <a:p>
            <a:endParaRPr lang="en-US" sz="1200" dirty="0" smtClean="0"/>
          </a:p>
          <a:p>
            <a:r>
              <a:rPr lang="en-US" sz="1200" dirty="0" smtClean="0"/>
              <a:t>We also come</a:t>
            </a:r>
            <a:r>
              <a:rPr lang="en-US" sz="1200" baseline="0" dirty="0" smtClean="0"/>
              <a:t> up with an elegant </a:t>
            </a:r>
            <a:r>
              <a:rPr lang="en-US" sz="1200" baseline="0" dirty="0" err="1" smtClean="0"/>
              <a:t>opti</a:t>
            </a:r>
            <a:r>
              <a:rPr lang="en-US" sz="1200" baseline="0" dirty="0" smtClean="0"/>
              <a:t> alg. By alternating maximization.</a:t>
            </a:r>
          </a:p>
          <a:p>
            <a:endParaRPr lang="en-US" sz="1200" baseline="0" dirty="0" smtClean="0"/>
          </a:p>
          <a:p>
            <a:r>
              <a:rPr lang="en-US" dirty="0" smtClean="0"/>
              <a:t>####</a:t>
            </a:r>
          </a:p>
          <a:p>
            <a:r>
              <a:rPr lang="en-US" dirty="0" smtClean="0"/>
              <a:t>Maximum entropy principle</a:t>
            </a:r>
          </a:p>
          <a:p>
            <a:pPr lvl="1"/>
            <a:r>
              <a:rPr lang="en-US" dirty="0" smtClean="0"/>
              <a:t>First proposed by E.T. </a:t>
            </a:r>
            <a:r>
              <a:rPr lang="en-US" dirty="0" err="1" smtClean="0"/>
              <a:t>Jaynes</a:t>
            </a:r>
            <a:r>
              <a:rPr lang="en-US" dirty="0" smtClean="0"/>
              <a:t>  in 1957</a:t>
            </a:r>
          </a:p>
          <a:p>
            <a:pPr lvl="1"/>
            <a:r>
              <a:rPr lang="en-US" dirty="0" smtClean="0"/>
              <a:t>A very general rationale why we should select the model with the maximum entropy</a:t>
            </a:r>
          </a:p>
          <a:p>
            <a:pPr lvl="1"/>
            <a:r>
              <a:rPr lang="en-US" dirty="0" err="1" smtClean="0"/>
              <a:t>Widescale</a:t>
            </a:r>
            <a:r>
              <a:rPr lang="en-US" dirty="0" smtClean="0"/>
              <a:t> applications</a:t>
            </a:r>
          </a:p>
          <a:p>
            <a:pPr lvl="1"/>
            <a:endParaRPr lang="en-US" dirty="0" smtClean="0"/>
          </a:p>
          <a:p>
            <a:r>
              <a:rPr lang="en-US" dirty="0" smtClean="0"/>
              <a:t>Introducing latent variables to discriminative models is not new</a:t>
            </a:r>
          </a:p>
          <a:p>
            <a:pPr lvl="1"/>
            <a:r>
              <a:rPr lang="en-US" dirty="0" smtClean="0"/>
              <a:t>The </a:t>
            </a:r>
            <a:r>
              <a:rPr lang="en-US" dirty="0" err="1" smtClean="0"/>
              <a:t>minimax</a:t>
            </a:r>
            <a:r>
              <a:rPr lang="en-US" dirty="0" smtClean="0"/>
              <a:t> entropy principle was first proposed in the computer vision community by Zhu et al. for feature selection within the </a:t>
            </a:r>
            <a:r>
              <a:rPr lang="en-US" dirty="0" err="1" smtClean="0"/>
              <a:t>MaxEnt</a:t>
            </a:r>
            <a:r>
              <a:rPr lang="en-US" dirty="0" smtClean="0"/>
              <a:t> framework</a:t>
            </a:r>
          </a:p>
          <a:p>
            <a:pPr lvl="1"/>
            <a:r>
              <a:rPr lang="en-US" dirty="0" smtClean="0"/>
              <a:t>Previous work have introduced hidden variables to other discriminative models such as SVMs and CRFs in various forms as well</a:t>
            </a:r>
          </a:p>
          <a:p>
            <a:pPr lvl="1"/>
            <a:endParaRPr lang="en-US" dirty="0" smtClean="0"/>
          </a:p>
          <a:p>
            <a:r>
              <a:rPr lang="en-US" dirty="0" smtClean="0">
                <a:solidFill>
                  <a:srgbClr val="FF0000"/>
                </a:solidFill>
              </a:rPr>
              <a:t>Allowing features to be governed by a parametric form is innovative</a:t>
            </a:r>
          </a:p>
          <a:p>
            <a:pPr lvl="1"/>
            <a:r>
              <a:rPr lang="en-US" dirty="0" smtClean="0"/>
              <a:t>Directly corresponds to the generative assumptions of the features</a:t>
            </a:r>
          </a:p>
          <a:p>
            <a:pPr lvl="1"/>
            <a:r>
              <a:rPr lang="en-US" dirty="0" smtClean="0"/>
              <a:t>Especially suited to the situations where multidimensional heterogeneous information need to be modeled</a:t>
            </a:r>
          </a:p>
        </p:txBody>
      </p:sp>
      <p:sp>
        <p:nvSpPr>
          <p:cNvPr id="4" name="Slide Number Placeholder 3"/>
          <p:cNvSpPr>
            <a:spLocks noGrp="1"/>
          </p:cNvSpPr>
          <p:nvPr>
            <p:ph type="sldNum" sz="quarter" idx="10"/>
          </p:nvPr>
        </p:nvSpPr>
        <p:spPr/>
        <p:txBody>
          <a:bodyPr/>
          <a:lstStyle/>
          <a:p>
            <a:fld id="{1B2EB795-9C12-2E40-A11D-26EE11A635DA}" type="slidenum">
              <a:rPr lang="en-US" smtClean="0"/>
              <a:t>20</a:t>
            </a:fld>
            <a:endParaRPr lang="en-US"/>
          </a:p>
        </p:txBody>
      </p:sp>
    </p:spTree>
    <p:extLst>
      <p:ext uri="{BB962C8B-B14F-4D97-AF65-F5344CB8AC3E}">
        <p14:creationId xmlns:p14="http://schemas.microsoft.com/office/powerpoint/2010/main" val="467623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Going beyond the preference</a:t>
            </a:r>
            <a:r>
              <a:rPr lang="en-US" baseline="0" dirty="0" smtClean="0"/>
              <a:t> modeling problem, I put an further example here to demonstrate the expressiveness of our model.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In a broad sense, our model jointly learns the weights and the feature representations</a:t>
            </a:r>
            <a:endParaRPr lang="en-US" dirty="0" smtClean="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21</a:t>
            </a:fld>
            <a:endParaRPr lang="en-US"/>
          </a:p>
        </p:txBody>
      </p:sp>
    </p:spTree>
    <p:extLst>
      <p:ext uri="{BB962C8B-B14F-4D97-AF65-F5344CB8AC3E}">
        <p14:creationId xmlns:p14="http://schemas.microsoft.com/office/powerpoint/2010/main" val="1695786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That concludes my discussion on the </a:t>
            </a:r>
            <a:r>
              <a:rPr lang="en-US" dirty="0" err="1" smtClean="0"/>
              <a:t>minimax</a:t>
            </a:r>
            <a:r>
              <a:rPr lang="en-US" dirty="0" smtClean="0"/>
              <a:t> </a:t>
            </a:r>
            <a:r>
              <a:rPr lang="en-US" dirty="0" err="1" smtClean="0"/>
              <a:t>ent</a:t>
            </a:r>
            <a:r>
              <a:rPr lang="en-US" dirty="0" smtClean="0"/>
              <a:t> model.</a:t>
            </a:r>
          </a:p>
          <a:p>
            <a:endParaRPr lang="en-US" dirty="0" smtClean="0"/>
          </a:p>
          <a:p>
            <a:r>
              <a:rPr lang="en-US" dirty="0" smtClean="0"/>
              <a:t>Now let’s go to the 2</a:t>
            </a:r>
            <a:r>
              <a:rPr lang="en-US" baseline="30000" dirty="0" smtClean="0"/>
              <a:t>nd</a:t>
            </a:r>
            <a:r>
              <a:rPr lang="en-US" dirty="0" smtClean="0"/>
              <a:t> part.</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22</a:t>
            </a:fld>
            <a:endParaRPr lang="en-US"/>
          </a:p>
        </p:txBody>
      </p:sp>
    </p:spTree>
    <p:extLst>
      <p:ext uri="{BB962C8B-B14F-4D97-AF65-F5344CB8AC3E}">
        <p14:creationId xmlns:p14="http://schemas.microsoft.com/office/powerpoint/2010/main" val="1695786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event</a:t>
            </a:r>
            <a:r>
              <a:rPr lang="en-US" baseline="0" dirty="0" smtClean="0"/>
              <a:t> detection and summarization in social media can benefit lots of applications</a:t>
            </a:r>
          </a:p>
          <a:p>
            <a:r>
              <a:rPr lang="en-US" baseline="0" dirty="0" smtClean="0"/>
              <a:t>However, social media data is unstructured</a:t>
            </a:r>
            <a:r>
              <a:rPr lang="is-IS" baseline="0" dirty="0" smtClean="0"/>
              <a:t>…Usually we do not have available annotations.</a:t>
            </a:r>
          </a:p>
          <a:p>
            <a:endParaRPr lang="is-IS" baseline="0" dirty="0" smtClean="0"/>
          </a:p>
          <a:p>
            <a:r>
              <a:rPr lang="is-IS" baseline="0" dirty="0" smtClean="0"/>
              <a:t>In order to still extract useful knowledge, we propose to approach this problem from a novel angle</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23</a:t>
            </a:fld>
            <a:endParaRPr lang="en-US"/>
          </a:p>
        </p:txBody>
      </p:sp>
    </p:spTree>
    <p:extLst>
      <p:ext uri="{BB962C8B-B14F-4D97-AF65-F5344CB8AC3E}">
        <p14:creationId xmlns:p14="http://schemas.microsoft.com/office/powerpoint/2010/main" val="856896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exmple</a:t>
            </a:r>
            <a:r>
              <a:rPr lang="en-US" baseline="0" dirty="0" smtClean="0"/>
              <a:t> shows that we can identify ..</a:t>
            </a:r>
            <a:endParaRPr lang="en-US" dirty="0" smtClean="0"/>
          </a:p>
          <a:p>
            <a:r>
              <a:rPr lang="en-US" dirty="0" smtClean="0"/>
              <a:t>And finally</a:t>
            </a:r>
            <a:r>
              <a:rPr lang="en-US" baseline="0" dirty="0" smtClean="0"/>
              <a:t> ,we would like to output</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24</a:t>
            </a:fld>
            <a:endParaRPr lang="en-US"/>
          </a:p>
        </p:txBody>
      </p:sp>
    </p:spTree>
    <p:extLst>
      <p:ext uri="{BB962C8B-B14F-4D97-AF65-F5344CB8AC3E}">
        <p14:creationId xmlns:p14="http://schemas.microsoft.com/office/powerpoint/2010/main" val="123422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t>In reality, this is often not the case, because getting the</a:t>
            </a:r>
            <a:r>
              <a:rPr lang="en-US" altLang="zh-CN" sz="1200" baseline="0" dirty="0" smtClean="0"/>
              <a:t> relevant news articles and tweets for a particular event is non trivial. These kind of datasets are either handcrafted by human or retrieved by carefully designed queries. </a:t>
            </a:r>
          </a:p>
          <a:p>
            <a:endParaRPr lang="en-US" altLang="zh-CN" sz="1200" baseline="0" dirty="0" smtClean="0"/>
          </a:p>
          <a:p>
            <a:r>
              <a:rPr lang="en-US" altLang="zh-CN" sz="1200" dirty="0" smtClean="0"/>
              <a:t>Comparative</a:t>
            </a:r>
            <a:r>
              <a:rPr lang="zh-CN" altLang="en-US" sz="1200" dirty="0" smtClean="0"/>
              <a:t> </a:t>
            </a:r>
            <a:r>
              <a:rPr lang="en-US" altLang="zh-CN" sz="1200" dirty="0" smtClean="0"/>
              <a:t>data</a:t>
            </a:r>
            <a:r>
              <a:rPr lang="zh-CN" altLang="en-US" sz="1200" dirty="0" smtClean="0"/>
              <a:t> </a:t>
            </a:r>
            <a:r>
              <a:rPr lang="en-US" altLang="zh-CN" sz="1200" dirty="0" smtClean="0"/>
              <a:t>analysis</a:t>
            </a:r>
            <a:r>
              <a:rPr lang="zh-CN" altLang="en-US" sz="1200" dirty="0" smtClean="0"/>
              <a:t> </a:t>
            </a:r>
            <a:r>
              <a:rPr lang="en-US" altLang="zh-CN" sz="1200" dirty="0" smtClean="0"/>
              <a:t>of</a:t>
            </a:r>
            <a:r>
              <a:rPr lang="zh-CN" altLang="en-US" sz="1200" dirty="0" smtClean="0"/>
              <a:t> </a:t>
            </a:r>
            <a:r>
              <a:rPr lang="en-US" altLang="zh-CN" sz="1200" dirty="0" smtClean="0"/>
              <a:t>word</a:t>
            </a:r>
            <a:r>
              <a:rPr lang="zh-CN" altLang="en-US" sz="1200" dirty="0" smtClean="0"/>
              <a:t> </a:t>
            </a:r>
            <a:r>
              <a:rPr lang="en-US" altLang="zh-CN" sz="1200" dirty="0" smtClean="0"/>
              <a:t>usage,</a:t>
            </a:r>
            <a:r>
              <a:rPr lang="zh-CN" altLang="en-US" sz="1200" dirty="0" smtClean="0"/>
              <a:t> </a:t>
            </a:r>
            <a:r>
              <a:rPr lang="en-US" altLang="zh-CN" sz="1200" dirty="0" smtClean="0"/>
              <a:t>sentiment</a:t>
            </a:r>
            <a:r>
              <a:rPr lang="zh-CN" altLang="en-US" sz="1200" dirty="0" smtClean="0"/>
              <a:t> </a:t>
            </a:r>
            <a:r>
              <a:rPr lang="en-US" altLang="zh-CN" sz="1200" dirty="0" smtClean="0"/>
              <a:t>polarity</a:t>
            </a:r>
            <a:r>
              <a:rPr lang="zh-CN" altLang="en-US" sz="1200" dirty="0" smtClean="0"/>
              <a:t> </a:t>
            </a:r>
            <a:r>
              <a:rPr lang="en-US" altLang="zh-CN" sz="1200" dirty="0" smtClean="0"/>
              <a:t>and</a:t>
            </a:r>
            <a:r>
              <a:rPr lang="zh-CN" altLang="en-US" sz="1200" dirty="0" smtClean="0"/>
              <a:t> </a:t>
            </a:r>
            <a:r>
              <a:rPr lang="en-US" altLang="zh-CN" sz="1200" dirty="0" smtClean="0"/>
              <a:t>topic</a:t>
            </a:r>
            <a:r>
              <a:rPr lang="zh-CN" altLang="en-US" sz="1200" dirty="0" smtClean="0"/>
              <a:t> </a:t>
            </a:r>
            <a:r>
              <a:rPr lang="en-US" altLang="zh-CN" sz="1200" dirty="0" smtClean="0"/>
              <a:t>categories</a:t>
            </a:r>
            <a:r>
              <a:rPr lang="zh-CN" altLang="en-US" sz="1200" dirty="0" smtClean="0"/>
              <a:t> </a:t>
            </a:r>
            <a:r>
              <a:rPr lang="en-US" altLang="zh-CN" sz="1200" dirty="0" smtClean="0"/>
              <a:t>in</a:t>
            </a:r>
            <a:r>
              <a:rPr lang="zh-CN" altLang="en-US" sz="1200" dirty="0" smtClean="0"/>
              <a:t> </a:t>
            </a:r>
            <a:r>
              <a:rPr lang="en-US" altLang="zh-CN" sz="1200" dirty="0" smtClean="0"/>
              <a:t>an</a:t>
            </a:r>
            <a:r>
              <a:rPr lang="zh-CN" altLang="en-US" sz="1200" dirty="0" smtClean="0"/>
              <a:t> </a:t>
            </a:r>
            <a:r>
              <a:rPr lang="en-US" altLang="zh-CN" sz="1200" dirty="0" smtClean="0">
                <a:solidFill>
                  <a:srgbClr val="4F6228"/>
                </a:solidFill>
              </a:rPr>
              <a:t>aggregate</a:t>
            </a:r>
            <a:r>
              <a:rPr lang="zh-CN" altLang="en-US" sz="1200" dirty="0" smtClean="0">
                <a:solidFill>
                  <a:srgbClr val="4F6228"/>
                </a:solidFill>
              </a:rPr>
              <a:t> </a:t>
            </a:r>
            <a:r>
              <a:rPr lang="en-US" altLang="zh-CN" sz="1200" dirty="0" smtClean="0"/>
              <a:t>sense</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25</a:t>
            </a:fld>
            <a:endParaRPr lang="en-US"/>
          </a:p>
        </p:txBody>
      </p:sp>
    </p:spTree>
    <p:extLst>
      <p:ext uri="{BB962C8B-B14F-4D97-AF65-F5344CB8AC3E}">
        <p14:creationId xmlns:p14="http://schemas.microsoft.com/office/powerpoint/2010/main" val="1579019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my work, we develop</a:t>
            </a:r>
          </a:p>
          <a:p>
            <a:r>
              <a:rPr lang="en-US" dirty="0" smtClean="0"/>
              <a:t>First</a:t>
            </a:r>
            <a:r>
              <a:rPr lang="en-US" baseline="0" dirty="0" smtClean="0"/>
              <a:t> we develop a </a:t>
            </a:r>
          </a:p>
          <a:p>
            <a:r>
              <a:rPr lang="en-US" baseline="0" dirty="0" smtClean="0"/>
              <a:t>And then we employ</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26</a:t>
            </a:fld>
            <a:endParaRPr lang="en-US"/>
          </a:p>
        </p:txBody>
      </p:sp>
    </p:spTree>
    <p:extLst>
      <p:ext uri="{BB962C8B-B14F-4D97-AF65-F5344CB8AC3E}">
        <p14:creationId xmlns:p14="http://schemas.microsoft.com/office/powerpoint/2010/main" val="392745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our extendable</a:t>
            </a:r>
            <a:r>
              <a:rPr lang="en-US" baseline="0" dirty="0" smtClean="0"/>
              <a:t> </a:t>
            </a:r>
            <a:r>
              <a:rPr lang="is-IS" baseline="0" dirty="0" smtClean="0"/>
              <a:t>…..</a:t>
            </a:r>
          </a:p>
          <a:p>
            <a:r>
              <a:rPr lang="en-US" dirty="0" smtClean="0"/>
              <a:t>It jointly</a:t>
            </a:r>
            <a:r>
              <a:rPr lang="en-US" baseline="0" dirty="0" smtClean="0"/>
              <a:t> considers words, entities and time to generate coherent topics, which are used as event descriptors.</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27</a:t>
            </a:fld>
            <a:endParaRPr lang="en-US"/>
          </a:p>
        </p:txBody>
      </p:sp>
    </p:spTree>
    <p:extLst>
      <p:ext uri="{BB962C8B-B14F-4D97-AF65-F5344CB8AC3E}">
        <p14:creationId xmlns:p14="http://schemas.microsoft.com/office/powerpoint/2010/main" val="3568683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indent="0">
              <a:buFont typeface="+mj-lt"/>
              <a:buNone/>
            </a:pPr>
            <a:r>
              <a:rPr lang="en-US" dirty="0" smtClean="0">
                <a:solidFill>
                  <a:schemeClr val="accent6">
                    <a:lumMod val="50000"/>
                  </a:schemeClr>
                </a:solidFill>
              </a:rPr>
              <a:t>And</a:t>
            </a:r>
            <a:r>
              <a:rPr lang="zh-CN" altLang="en-US" dirty="0" smtClean="0">
                <a:solidFill>
                  <a:schemeClr val="accent6">
                    <a:lumMod val="50000"/>
                  </a:schemeClr>
                </a:solidFill>
              </a:rPr>
              <a:t> </a:t>
            </a:r>
            <a:r>
              <a:rPr lang="en-US" altLang="zh-CN" dirty="0" smtClean="0">
                <a:solidFill>
                  <a:schemeClr val="accent6">
                    <a:lumMod val="50000"/>
                  </a:schemeClr>
                </a:solidFill>
              </a:rPr>
              <a:t>then</a:t>
            </a:r>
            <a:r>
              <a:rPr lang="zh-CN" altLang="en-US" dirty="0" smtClean="0">
                <a:solidFill>
                  <a:schemeClr val="accent6">
                    <a:lumMod val="50000"/>
                  </a:schemeClr>
                </a:solidFill>
              </a:rPr>
              <a:t> </a:t>
            </a:r>
            <a:r>
              <a:rPr lang="en-US" altLang="zh-CN" dirty="0" smtClean="0">
                <a:solidFill>
                  <a:schemeClr val="accent6">
                    <a:lumMod val="50000"/>
                  </a:schemeClr>
                </a:solidFill>
              </a:rPr>
              <a:t>we</a:t>
            </a:r>
            <a:r>
              <a:rPr lang="zh-CN" altLang="en-US" dirty="0" smtClean="0">
                <a:solidFill>
                  <a:schemeClr val="accent6">
                    <a:lumMod val="50000"/>
                  </a:schemeClr>
                </a:solidFill>
              </a:rPr>
              <a:t> </a:t>
            </a:r>
            <a:r>
              <a:rPr lang="en-US" altLang="zh-CN" dirty="0" smtClean="0">
                <a:solidFill>
                  <a:schemeClr val="accent6">
                    <a:lumMod val="50000"/>
                  </a:schemeClr>
                </a:solidFill>
              </a:rPr>
              <a:t>use</a:t>
            </a:r>
            <a:r>
              <a:rPr lang="zh-CN" altLang="en-US" dirty="0" smtClean="0">
                <a:solidFill>
                  <a:schemeClr val="accent6">
                    <a:lumMod val="50000"/>
                  </a:schemeClr>
                </a:solidFill>
              </a:rPr>
              <a:t> </a:t>
            </a:r>
            <a:r>
              <a:rPr lang="en-US" altLang="zh-CN" dirty="0" smtClean="0">
                <a:solidFill>
                  <a:schemeClr val="accent6">
                    <a:lumMod val="50000"/>
                  </a:schemeClr>
                </a:solidFill>
              </a:rPr>
              <a:t>the</a:t>
            </a:r>
            <a:r>
              <a:rPr lang="zh-CN" altLang="en-US" dirty="0" smtClean="0">
                <a:solidFill>
                  <a:schemeClr val="accent6">
                    <a:lumMod val="50000"/>
                  </a:schemeClr>
                </a:solidFill>
              </a:rPr>
              <a:t> </a:t>
            </a:r>
            <a:r>
              <a:rPr lang="en-US" altLang="zh-CN" dirty="0" smtClean="0">
                <a:solidFill>
                  <a:schemeClr val="accent6">
                    <a:lumMod val="50000"/>
                  </a:schemeClr>
                </a:solidFill>
              </a:rPr>
              <a:t>learned</a:t>
            </a:r>
            <a:r>
              <a:rPr lang="zh-CN" altLang="en-US" dirty="0" smtClean="0">
                <a:solidFill>
                  <a:schemeClr val="accent6">
                    <a:lumMod val="50000"/>
                  </a:schemeClr>
                </a:solidFill>
              </a:rPr>
              <a:t> </a:t>
            </a:r>
            <a:r>
              <a:rPr lang="en-US" altLang="zh-CN" dirty="0" smtClean="0">
                <a:solidFill>
                  <a:schemeClr val="accent6">
                    <a:lumMod val="50000"/>
                  </a:schemeClr>
                </a:solidFill>
              </a:rPr>
              <a:t>topic</a:t>
            </a:r>
            <a:r>
              <a:rPr lang="zh-CN" altLang="en-US" dirty="0" smtClean="0">
                <a:solidFill>
                  <a:schemeClr val="accent6">
                    <a:lumMod val="50000"/>
                  </a:schemeClr>
                </a:solidFill>
              </a:rPr>
              <a:t> </a:t>
            </a:r>
            <a:r>
              <a:rPr lang="en-US" altLang="zh-CN" dirty="0" smtClean="0">
                <a:solidFill>
                  <a:schemeClr val="accent6">
                    <a:lumMod val="50000"/>
                  </a:schemeClr>
                </a:solidFill>
              </a:rPr>
              <a:t>model</a:t>
            </a:r>
            <a:r>
              <a:rPr lang="zh-CN" altLang="en-US" dirty="0" smtClean="0">
                <a:solidFill>
                  <a:schemeClr val="accent6">
                    <a:lumMod val="50000"/>
                  </a:schemeClr>
                </a:solidFill>
              </a:rPr>
              <a:t> </a:t>
            </a:r>
            <a:r>
              <a:rPr lang="en-US" altLang="zh-CN" dirty="0" smtClean="0">
                <a:solidFill>
                  <a:schemeClr val="accent6">
                    <a:lumMod val="50000"/>
                  </a:schemeClr>
                </a:solidFill>
              </a:rPr>
              <a:t>to</a:t>
            </a:r>
            <a:r>
              <a:rPr lang="zh-CN" altLang="en-US" dirty="0" smtClean="0">
                <a:solidFill>
                  <a:schemeClr val="accent6">
                    <a:lumMod val="50000"/>
                  </a:schemeClr>
                </a:solidFill>
              </a:rPr>
              <a:t> </a:t>
            </a:r>
            <a:r>
              <a:rPr lang="en-US" altLang="zh-CN" dirty="0" smtClean="0">
                <a:solidFill>
                  <a:schemeClr val="accent6">
                    <a:lumMod val="50000"/>
                  </a:schemeClr>
                </a:solidFill>
              </a:rPr>
              <a:t>guide</a:t>
            </a:r>
            <a:r>
              <a:rPr lang="zh-CN" altLang="en-US" dirty="0" smtClean="0">
                <a:solidFill>
                  <a:schemeClr val="accent6">
                    <a:lumMod val="50000"/>
                  </a:schemeClr>
                </a:solidFill>
              </a:rPr>
              <a:t> </a:t>
            </a:r>
            <a:r>
              <a:rPr lang="is-IS" altLang="zh-CN" dirty="0" smtClean="0">
                <a:solidFill>
                  <a:schemeClr val="accent6">
                    <a:lumMod val="50000"/>
                  </a:schemeClr>
                </a:solidFill>
              </a:rPr>
              <a:t>…</a:t>
            </a:r>
            <a:r>
              <a:rPr lang="en-US" altLang="zh-CN" dirty="0" smtClean="0">
                <a:solidFill>
                  <a:schemeClr val="accent6">
                    <a:lumMod val="50000"/>
                  </a:schemeClr>
                </a:solidFill>
              </a:rPr>
              <a:t>.</a:t>
            </a:r>
          </a:p>
          <a:p>
            <a:pPr marL="0" indent="0">
              <a:buFont typeface="+mj-lt"/>
              <a:buNone/>
            </a:pPr>
            <a:r>
              <a:rPr lang="en-US" dirty="0" smtClean="0">
                <a:solidFill>
                  <a:schemeClr val="accent6">
                    <a:lumMod val="50000"/>
                  </a:schemeClr>
                </a:solidFill>
              </a:rPr>
              <a:t>We</a:t>
            </a:r>
            <a:r>
              <a:rPr lang="zh-CN" altLang="en-US" dirty="0" smtClean="0">
                <a:solidFill>
                  <a:schemeClr val="accent6">
                    <a:lumMod val="50000"/>
                  </a:schemeClr>
                </a:solidFill>
              </a:rPr>
              <a:t> </a:t>
            </a:r>
            <a:r>
              <a:rPr lang="en-US" altLang="zh-CN" dirty="0" smtClean="0">
                <a:solidFill>
                  <a:schemeClr val="accent6">
                    <a:lumMod val="50000"/>
                  </a:schemeClr>
                </a:solidFill>
              </a:rPr>
              <a:t>handle</a:t>
            </a:r>
            <a:r>
              <a:rPr lang="zh-CN" altLang="en-US" dirty="0" smtClean="0">
                <a:solidFill>
                  <a:schemeClr val="accent6">
                    <a:lumMod val="50000"/>
                  </a:schemeClr>
                </a:solidFill>
              </a:rPr>
              <a:t> </a:t>
            </a:r>
            <a:r>
              <a:rPr lang="en-US" altLang="zh-CN" dirty="0" smtClean="0">
                <a:solidFill>
                  <a:schemeClr val="accent6">
                    <a:lumMod val="50000"/>
                  </a:schemeClr>
                </a:solidFill>
              </a:rPr>
              <a:t>the</a:t>
            </a:r>
            <a:r>
              <a:rPr lang="zh-CN" altLang="en-US" dirty="0" smtClean="0">
                <a:solidFill>
                  <a:schemeClr val="accent6">
                    <a:lumMod val="50000"/>
                  </a:schemeClr>
                </a:solidFill>
              </a:rPr>
              <a:t> </a:t>
            </a:r>
            <a:r>
              <a:rPr lang="en-US" altLang="zh-CN" dirty="0" smtClean="0">
                <a:solidFill>
                  <a:schemeClr val="accent6">
                    <a:lumMod val="50000"/>
                  </a:schemeClr>
                </a:solidFill>
              </a:rPr>
              <a:t>challenges</a:t>
            </a:r>
            <a:r>
              <a:rPr lang="zh-CN" altLang="en-US" dirty="0" smtClean="0">
                <a:solidFill>
                  <a:schemeClr val="accent6">
                    <a:lumMod val="50000"/>
                  </a:schemeClr>
                </a:solidFill>
              </a:rPr>
              <a:t> </a:t>
            </a:r>
            <a:r>
              <a:rPr lang="en-US" altLang="zh-CN" dirty="0" smtClean="0">
                <a:solidFill>
                  <a:schemeClr val="accent6">
                    <a:lumMod val="50000"/>
                  </a:schemeClr>
                </a:solidFill>
              </a:rPr>
              <a:t>of</a:t>
            </a:r>
            <a:r>
              <a:rPr lang="zh-CN" altLang="en-US" dirty="0" smtClean="0">
                <a:solidFill>
                  <a:schemeClr val="accent6">
                    <a:lumMod val="50000"/>
                  </a:schemeClr>
                </a:solidFill>
              </a:rPr>
              <a:t> </a:t>
            </a:r>
            <a:r>
              <a:rPr lang="en-US" altLang="zh-CN" dirty="0" smtClean="0">
                <a:solidFill>
                  <a:schemeClr val="accent6">
                    <a:lumMod val="50000"/>
                  </a:schemeClr>
                </a:solidFill>
              </a:rPr>
              <a:t>vocabulary</a:t>
            </a:r>
            <a:r>
              <a:rPr lang="zh-CN" altLang="en-US" dirty="0" smtClean="0">
                <a:solidFill>
                  <a:schemeClr val="accent6">
                    <a:lumMod val="50000"/>
                  </a:schemeClr>
                </a:solidFill>
              </a:rPr>
              <a:t> </a:t>
            </a:r>
            <a:r>
              <a:rPr lang="en-US" altLang="zh-CN" dirty="0" smtClean="0">
                <a:solidFill>
                  <a:schemeClr val="accent6">
                    <a:lumMod val="50000"/>
                  </a:schemeClr>
                </a:solidFill>
              </a:rPr>
              <a:t>gap</a:t>
            </a:r>
            <a:r>
              <a:rPr lang="zh-CN" altLang="en-US" dirty="0" smtClean="0">
                <a:solidFill>
                  <a:schemeClr val="accent6">
                    <a:lumMod val="50000"/>
                  </a:schemeClr>
                </a:solidFill>
              </a:rPr>
              <a:t> </a:t>
            </a:r>
            <a:r>
              <a:rPr lang="en-US" altLang="zh-CN" dirty="0" smtClean="0">
                <a:solidFill>
                  <a:schemeClr val="accent6">
                    <a:lumMod val="50000"/>
                  </a:schemeClr>
                </a:solidFill>
              </a:rPr>
              <a:t>and</a:t>
            </a:r>
            <a:r>
              <a:rPr lang="zh-CN" altLang="en-US" dirty="0" smtClean="0">
                <a:solidFill>
                  <a:schemeClr val="accent6">
                    <a:lumMod val="50000"/>
                  </a:schemeClr>
                </a:solidFill>
              </a:rPr>
              <a:t> </a:t>
            </a:r>
            <a:r>
              <a:rPr lang="en-US" altLang="zh-CN" dirty="0" smtClean="0">
                <a:solidFill>
                  <a:schemeClr val="accent6">
                    <a:lumMod val="50000"/>
                  </a:schemeClr>
                </a:solidFill>
              </a:rPr>
              <a:t>noise</a:t>
            </a:r>
            <a:r>
              <a:rPr lang="zh-CN" altLang="en-US" dirty="0" smtClean="0">
                <a:solidFill>
                  <a:schemeClr val="accent6">
                    <a:lumMod val="50000"/>
                  </a:schemeClr>
                </a:solidFill>
              </a:rPr>
              <a:t> </a:t>
            </a:r>
            <a:r>
              <a:rPr lang="en-US" altLang="zh-CN" dirty="0" smtClean="0">
                <a:solidFill>
                  <a:schemeClr val="accent6">
                    <a:lumMod val="50000"/>
                  </a:schemeClr>
                </a:solidFill>
              </a:rPr>
              <a:t>by</a:t>
            </a:r>
            <a:r>
              <a:rPr lang="zh-CN" altLang="en-US" dirty="0" smtClean="0">
                <a:solidFill>
                  <a:schemeClr val="accent6">
                    <a:lumMod val="50000"/>
                  </a:schemeClr>
                </a:solidFill>
              </a:rPr>
              <a:t> </a:t>
            </a:r>
            <a:r>
              <a:rPr lang="en-US" altLang="zh-CN" dirty="0" smtClean="0">
                <a:solidFill>
                  <a:schemeClr val="accent6">
                    <a:lumMod val="50000"/>
                  </a:schemeClr>
                </a:solidFill>
              </a:rPr>
              <a:t>bootstrapping,</a:t>
            </a:r>
            <a:r>
              <a:rPr lang="zh-CN" altLang="en-US" dirty="0" smtClean="0">
                <a:solidFill>
                  <a:schemeClr val="accent6">
                    <a:lumMod val="50000"/>
                  </a:schemeClr>
                </a:solidFill>
              </a:rPr>
              <a:t> </a:t>
            </a:r>
            <a:r>
              <a:rPr lang="en-US" altLang="zh-CN" dirty="0" smtClean="0">
                <a:solidFill>
                  <a:schemeClr val="accent6">
                    <a:lumMod val="50000"/>
                  </a:schemeClr>
                </a:solidFill>
              </a:rPr>
              <a:t>where</a:t>
            </a:r>
            <a:r>
              <a:rPr lang="zh-CN" altLang="en-US" dirty="0" smtClean="0">
                <a:solidFill>
                  <a:schemeClr val="accent6">
                    <a:lumMod val="50000"/>
                  </a:schemeClr>
                </a:solidFill>
              </a:rPr>
              <a:t> </a:t>
            </a:r>
            <a:r>
              <a:rPr lang="en-US" altLang="zh-CN" dirty="0" smtClean="0">
                <a:solidFill>
                  <a:schemeClr val="accent6">
                    <a:lumMod val="50000"/>
                  </a:schemeClr>
                </a:solidFill>
              </a:rPr>
              <a:t>the</a:t>
            </a:r>
            <a:r>
              <a:rPr lang="zh-CN" altLang="en-US" dirty="0" smtClean="0">
                <a:solidFill>
                  <a:schemeClr val="accent6">
                    <a:lumMod val="50000"/>
                  </a:schemeClr>
                </a:solidFill>
              </a:rPr>
              <a:t> </a:t>
            </a:r>
            <a:r>
              <a:rPr lang="en-US" altLang="zh-CN" dirty="0" smtClean="0">
                <a:solidFill>
                  <a:schemeClr val="accent6">
                    <a:lumMod val="50000"/>
                  </a:schemeClr>
                </a:solidFill>
              </a:rPr>
              <a:t>seed</a:t>
            </a:r>
            <a:r>
              <a:rPr lang="zh-CN" altLang="en-US" dirty="0" smtClean="0">
                <a:solidFill>
                  <a:schemeClr val="accent6">
                    <a:lumMod val="50000"/>
                  </a:schemeClr>
                </a:solidFill>
              </a:rPr>
              <a:t> </a:t>
            </a:r>
            <a:r>
              <a:rPr lang="en-US" altLang="zh-CN" dirty="0" smtClean="0">
                <a:solidFill>
                  <a:schemeClr val="accent6">
                    <a:lumMod val="50000"/>
                  </a:schemeClr>
                </a:solidFill>
              </a:rPr>
              <a:t>tweets</a:t>
            </a:r>
            <a:r>
              <a:rPr lang="zh-CN" altLang="en-US" dirty="0" smtClean="0">
                <a:solidFill>
                  <a:schemeClr val="accent6">
                    <a:lumMod val="50000"/>
                  </a:schemeClr>
                </a:solidFill>
              </a:rPr>
              <a:t> </a:t>
            </a:r>
            <a:r>
              <a:rPr lang="en-US" altLang="zh-CN" dirty="0" smtClean="0">
                <a:solidFill>
                  <a:schemeClr val="accent6">
                    <a:lumMod val="50000"/>
                  </a:schemeClr>
                </a:solidFill>
              </a:rPr>
              <a:t>are</a:t>
            </a:r>
            <a:r>
              <a:rPr lang="zh-CN" altLang="en-US" dirty="0" smtClean="0">
                <a:solidFill>
                  <a:schemeClr val="accent6">
                    <a:lumMod val="50000"/>
                  </a:schemeClr>
                </a:solidFill>
              </a:rPr>
              <a:t> </a:t>
            </a:r>
            <a:r>
              <a:rPr lang="en-US" altLang="zh-CN" dirty="0" smtClean="0">
                <a:solidFill>
                  <a:schemeClr val="accent6">
                    <a:lumMod val="50000"/>
                  </a:schemeClr>
                </a:solidFill>
              </a:rPr>
              <a:t>retrieved</a:t>
            </a:r>
            <a:r>
              <a:rPr lang="zh-CN" altLang="en-US" dirty="0" smtClean="0">
                <a:solidFill>
                  <a:schemeClr val="accent6">
                    <a:lumMod val="50000"/>
                  </a:schemeClr>
                </a:solidFill>
              </a:rPr>
              <a:t> </a:t>
            </a:r>
            <a:r>
              <a:rPr lang="en-US" altLang="zh-CN" dirty="0" smtClean="0">
                <a:solidFill>
                  <a:schemeClr val="accent6">
                    <a:lumMod val="50000"/>
                  </a:schemeClr>
                </a:solidFill>
              </a:rPr>
              <a:t>by</a:t>
            </a:r>
            <a:r>
              <a:rPr lang="zh-CN" altLang="en-US" dirty="0" smtClean="0">
                <a:solidFill>
                  <a:schemeClr val="accent6">
                    <a:lumMod val="50000"/>
                  </a:schemeClr>
                </a:solidFill>
              </a:rPr>
              <a:t> </a:t>
            </a:r>
            <a:r>
              <a:rPr lang="en-US" altLang="zh-CN" dirty="0" smtClean="0">
                <a:solidFill>
                  <a:schemeClr val="accent6">
                    <a:lumMod val="50000"/>
                  </a:schemeClr>
                </a:solidFill>
              </a:rPr>
              <a:t>a</a:t>
            </a:r>
            <a:r>
              <a:rPr lang="zh-CN" altLang="en-US" dirty="0" smtClean="0">
                <a:solidFill>
                  <a:schemeClr val="accent6">
                    <a:lumMod val="50000"/>
                  </a:schemeClr>
                </a:solidFill>
              </a:rPr>
              <a:t> </a:t>
            </a:r>
            <a:r>
              <a:rPr lang="en-US" altLang="zh-CN" dirty="0" smtClean="0">
                <a:solidFill>
                  <a:schemeClr val="accent6">
                    <a:lumMod val="50000"/>
                  </a:schemeClr>
                </a:solidFill>
              </a:rPr>
              <a:t>multidimensional</a:t>
            </a:r>
            <a:r>
              <a:rPr lang="zh-CN" altLang="en-US" dirty="0" smtClean="0">
                <a:solidFill>
                  <a:schemeClr val="accent6">
                    <a:lumMod val="50000"/>
                  </a:schemeClr>
                </a:solidFill>
              </a:rPr>
              <a:t> </a:t>
            </a:r>
            <a:r>
              <a:rPr lang="en-US" altLang="zh-CN" dirty="0" smtClean="0">
                <a:solidFill>
                  <a:schemeClr val="accent6">
                    <a:lumMod val="50000"/>
                  </a:schemeClr>
                </a:solidFill>
              </a:rPr>
              <a:t>language</a:t>
            </a:r>
            <a:r>
              <a:rPr lang="zh-CN" altLang="en-US" dirty="0" smtClean="0">
                <a:solidFill>
                  <a:schemeClr val="accent6">
                    <a:lumMod val="50000"/>
                  </a:schemeClr>
                </a:solidFill>
              </a:rPr>
              <a:t> </a:t>
            </a:r>
            <a:r>
              <a:rPr lang="en-US" altLang="zh-CN" dirty="0" smtClean="0">
                <a:solidFill>
                  <a:schemeClr val="accent6">
                    <a:lumMod val="50000"/>
                  </a:schemeClr>
                </a:solidFill>
              </a:rPr>
              <a:t>model.</a:t>
            </a:r>
          </a:p>
          <a:p>
            <a:pPr marL="0" indent="0">
              <a:buFont typeface="+mj-lt"/>
              <a:buNone/>
            </a:pPr>
            <a:endParaRPr lang="en-US" dirty="0" smtClean="0">
              <a:solidFill>
                <a:schemeClr val="accent6">
                  <a:lumMod val="50000"/>
                </a:schemeClr>
              </a:solidFill>
            </a:endParaRPr>
          </a:p>
          <a:p>
            <a:pPr marL="0" indent="0">
              <a:buFont typeface="+mj-lt"/>
              <a:buNone/>
            </a:pPr>
            <a:r>
              <a:rPr lang="en-US" altLang="zh-CN" dirty="0" smtClean="0">
                <a:solidFill>
                  <a:schemeClr val="accent6">
                    <a:lumMod val="50000"/>
                  </a:schemeClr>
                </a:solidFill>
              </a:rPr>
              <a:t>###</a:t>
            </a:r>
            <a:endParaRPr lang="en-US" dirty="0" smtClean="0">
              <a:solidFill>
                <a:schemeClr val="accent6">
                  <a:lumMod val="50000"/>
                </a:schemeClr>
              </a:solidFill>
            </a:endParaRPr>
          </a:p>
          <a:p>
            <a:pPr marL="342900" indent="-342900">
              <a:buFont typeface="+mj-lt"/>
              <a:buAutoNum type="arabicPeriod"/>
            </a:pPr>
            <a:endParaRPr lang="en-US" dirty="0" smtClean="0">
              <a:solidFill>
                <a:schemeClr val="accent6">
                  <a:lumMod val="50000"/>
                </a:schemeClr>
              </a:solidFill>
            </a:endParaRPr>
          </a:p>
          <a:p>
            <a:pPr marL="342900" indent="-342900">
              <a:buFont typeface="+mj-lt"/>
              <a:buAutoNum type="arabicPeriod"/>
            </a:pPr>
            <a:endParaRPr lang="en-US" dirty="0" smtClean="0">
              <a:solidFill>
                <a:schemeClr val="accent6">
                  <a:lumMod val="50000"/>
                </a:schemeClr>
              </a:solidFill>
            </a:endParaRPr>
          </a:p>
          <a:p>
            <a:pPr marL="342900" indent="-342900">
              <a:buFont typeface="+mj-lt"/>
              <a:buAutoNum type="arabicPeriod"/>
            </a:pPr>
            <a:r>
              <a:rPr lang="en-US" dirty="0" smtClean="0">
                <a:solidFill>
                  <a:schemeClr val="accent6">
                    <a:lumMod val="50000"/>
                  </a:schemeClr>
                </a:solidFill>
              </a:rPr>
              <a:t>Bootstrapping</a:t>
            </a:r>
            <a:r>
              <a:rPr lang="zh-CN" altLang="en-US" dirty="0" smtClean="0">
                <a:solidFill>
                  <a:schemeClr val="accent6">
                    <a:lumMod val="50000"/>
                  </a:schemeClr>
                </a:solidFill>
              </a:rPr>
              <a:t> </a:t>
            </a:r>
            <a:r>
              <a:rPr lang="en-US" altLang="zh-CN" dirty="0" smtClean="0">
                <a:solidFill>
                  <a:schemeClr val="accent6">
                    <a:lumMod val="50000"/>
                  </a:schemeClr>
                </a:solidFill>
              </a:rPr>
              <a:t>w</a:t>
            </a:r>
            <a:r>
              <a:rPr lang="en-US" dirty="0" smtClean="0">
                <a:solidFill>
                  <a:schemeClr val="accent6">
                    <a:lumMod val="50000"/>
                  </a:schemeClr>
                </a:solidFill>
              </a:rPr>
              <a:t>eighs the semantic representation extracted from news in a way that best fits the specific tweet collection</a:t>
            </a:r>
            <a:r>
              <a:rPr lang="en-US" altLang="zh-CN" dirty="0" smtClean="0">
                <a:solidFill>
                  <a:schemeClr val="accent6">
                    <a:lumMod val="50000"/>
                  </a:schemeClr>
                </a:solidFill>
              </a:rPr>
              <a:t>,</a:t>
            </a:r>
            <a:r>
              <a:rPr lang="zh-CN" altLang="en-US" dirty="0" smtClean="0">
                <a:solidFill>
                  <a:schemeClr val="accent6">
                    <a:lumMod val="50000"/>
                  </a:schemeClr>
                </a:solidFill>
              </a:rPr>
              <a:t> </a:t>
            </a:r>
            <a:r>
              <a:rPr lang="en-US" altLang="zh-CN" dirty="0" smtClean="0">
                <a:solidFill>
                  <a:schemeClr val="accent6">
                    <a:lumMod val="50000"/>
                  </a:schemeClr>
                </a:solidFill>
              </a:rPr>
              <a:t>which</a:t>
            </a:r>
            <a:r>
              <a:rPr lang="zh-CN" altLang="en-US" dirty="0" smtClean="0">
                <a:solidFill>
                  <a:schemeClr val="accent6">
                    <a:lumMod val="50000"/>
                  </a:schemeClr>
                </a:solidFill>
              </a:rPr>
              <a:t> </a:t>
            </a:r>
            <a:r>
              <a:rPr lang="en-US" altLang="zh-CN" dirty="0" smtClean="0">
                <a:solidFill>
                  <a:schemeClr val="accent6">
                    <a:lumMod val="50000"/>
                  </a:schemeClr>
                </a:solidFill>
              </a:rPr>
              <a:t>n</a:t>
            </a:r>
            <a:r>
              <a:rPr lang="en-US" dirty="0" smtClean="0">
                <a:solidFill>
                  <a:schemeClr val="accent6">
                    <a:lumMod val="50000"/>
                  </a:schemeClr>
                </a:solidFill>
              </a:rPr>
              <a:t>aturally close the vocabulary gap</a:t>
            </a:r>
          </a:p>
          <a:p>
            <a:pPr marL="342900" indent="-342900">
              <a:buFont typeface="+mj-lt"/>
              <a:buAutoNum type="arabicPeriod"/>
            </a:pPr>
            <a:r>
              <a:rPr lang="en-US" dirty="0" smtClean="0">
                <a:solidFill>
                  <a:schemeClr val="accent6">
                    <a:lumMod val="50000"/>
                  </a:schemeClr>
                </a:solidFill>
              </a:rPr>
              <a:t>The classifier used in bootstrapping can be any multi-class classifier taking arbitrary features</a:t>
            </a:r>
          </a:p>
          <a:p>
            <a:endParaRPr lang="en-US" dirty="0" smtClean="0"/>
          </a:p>
          <a:p>
            <a:endParaRPr lang="en-US" dirty="0" smtClean="0"/>
          </a:p>
          <a:p>
            <a:r>
              <a:rPr lang="en-US" dirty="0" smtClean="0"/>
              <a:t>Now</a:t>
            </a:r>
            <a:r>
              <a:rPr lang="zh-CN" altLang="en-US" dirty="0" smtClean="0"/>
              <a:t> </a:t>
            </a:r>
            <a:r>
              <a:rPr lang="en-US" altLang="zh-CN" dirty="0" smtClean="0"/>
              <a:t>we</a:t>
            </a:r>
            <a:r>
              <a:rPr lang="zh-CN" altLang="en-US" dirty="0" smtClean="0"/>
              <a:t> </a:t>
            </a:r>
            <a:r>
              <a:rPr lang="en-US" altLang="zh-CN" dirty="0" smtClean="0"/>
              <a:t>have</a:t>
            </a:r>
            <a:r>
              <a:rPr lang="zh-CN" altLang="en-US" dirty="0" smtClean="0"/>
              <a:t> </a:t>
            </a:r>
            <a:r>
              <a:rPr lang="en-US" altLang="zh-CN" dirty="0" smtClean="0"/>
              <a:t>the</a:t>
            </a:r>
            <a:r>
              <a:rPr lang="zh-CN" altLang="en-US" dirty="0" smtClean="0"/>
              <a:t> </a:t>
            </a:r>
            <a:r>
              <a:rPr lang="en-US" altLang="zh-CN" dirty="0" smtClean="0"/>
              <a:t>event/aspect</a:t>
            </a:r>
            <a:r>
              <a:rPr lang="zh-CN" altLang="en-US" dirty="0" smtClean="0"/>
              <a:t> </a:t>
            </a:r>
            <a:r>
              <a:rPr lang="en-US" altLang="zh-CN" dirty="0" smtClean="0"/>
              <a:t>distributions</a:t>
            </a:r>
            <a:r>
              <a:rPr lang="zh-CN" altLang="en-US" dirty="0" smtClean="0"/>
              <a:t> </a:t>
            </a:r>
            <a:r>
              <a:rPr lang="en-US" altLang="zh-CN" dirty="0" smtClean="0"/>
              <a:t>as</a:t>
            </a:r>
            <a:r>
              <a:rPr lang="zh-CN" altLang="en-US" dirty="0" smtClean="0"/>
              <a:t> </a:t>
            </a:r>
            <a:r>
              <a:rPr lang="en-US" altLang="zh-CN" dirty="0" smtClean="0"/>
              <a:t>accurate</a:t>
            </a:r>
            <a:r>
              <a:rPr lang="zh-CN" altLang="en-US" dirty="0" smtClean="0"/>
              <a:t> </a:t>
            </a:r>
            <a:r>
              <a:rPr lang="en-US" altLang="zh-CN" dirty="0" smtClean="0"/>
              <a:t>descriptors,</a:t>
            </a:r>
            <a:r>
              <a:rPr lang="zh-CN" altLang="en-US" dirty="0" smtClean="0"/>
              <a:t> </a:t>
            </a:r>
            <a:r>
              <a:rPr lang="en-US" altLang="zh-CN" dirty="0" smtClean="0"/>
              <a:t>we</a:t>
            </a:r>
            <a:r>
              <a:rPr lang="zh-CN" altLang="en-US" dirty="0" smtClean="0"/>
              <a:t> </a:t>
            </a:r>
            <a:r>
              <a:rPr lang="en-US" altLang="zh-CN" dirty="0" smtClean="0"/>
              <a:t>want</a:t>
            </a:r>
            <a:r>
              <a:rPr lang="zh-CN" altLang="en-US" dirty="0" smtClean="0"/>
              <a:t> </a:t>
            </a:r>
            <a:r>
              <a:rPr lang="en-US" altLang="zh-CN" dirty="0" smtClean="0"/>
              <a:t>to</a:t>
            </a:r>
            <a:r>
              <a:rPr lang="zh-CN" altLang="en-US" dirty="0" smtClean="0"/>
              <a:t> </a:t>
            </a:r>
            <a:r>
              <a:rPr lang="en-US" altLang="zh-CN" dirty="0" smtClean="0"/>
              <a:t>use</a:t>
            </a:r>
            <a:r>
              <a:rPr lang="zh-CN" altLang="en-US" dirty="0" smtClean="0"/>
              <a:t> </a:t>
            </a:r>
            <a:r>
              <a:rPr lang="en-US" altLang="zh-CN" dirty="0" smtClean="0"/>
              <a:t>these</a:t>
            </a:r>
            <a:r>
              <a:rPr lang="zh-CN" altLang="en-US" dirty="0" smtClean="0"/>
              <a:t> </a:t>
            </a:r>
            <a:r>
              <a:rPr lang="en-US" altLang="zh-CN" dirty="0" smtClean="0"/>
              <a:t>descriptors</a:t>
            </a:r>
            <a:r>
              <a:rPr lang="zh-CN" altLang="en-US" dirty="0" smtClean="0"/>
              <a:t> </a:t>
            </a:r>
            <a:r>
              <a:rPr lang="en-US" altLang="zh-CN" dirty="0" smtClean="0"/>
              <a:t>to</a:t>
            </a:r>
            <a:r>
              <a:rPr lang="zh-CN" altLang="en-US" dirty="0" smtClean="0"/>
              <a:t> </a:t>
            </a:r>
            <a:r>
              <a:rPr lang="en-US" altLang="zh-CN" dirty="0" smtClean="0"/>
              <a:t>guide</a:t>
            </a:r>
            <a:r>
              <a:rPr lang="zh-CN" altLang="en-US" dirty="0" smtClean="0"/>
              <a:t> </a:t>
            </a:r>
            <a:r>
              <a:rPr lang="en-US" altLang="zh-CN" dirty="0" smtClean="0"/>
              <a:t>event</a:t>
            </a:r>
            <a:r>
              <a:rPr lang="zh-CN" altLang="en-US" dirty="0" smtClean="0"/>
              <a:t> </a:t>
            </a:r>
            <a:r>
              <a:rPr lang="en-US" altLang="zh-CN" dirty="0" smtClean="0"/>
              <a:t>discovery</a:t>
            </a:r>
            <a:r>
              <a:rPr lang="zh-CN" altLang="en-US" dirty="0" smtClean="0"/>
              <a:t> </a:t>
            </a:r>
            <a:r>
              <a:rPr lang="en-US" altLang="zh-CN" dirty="0" smtClean="0"/>
              <a:t>in</a:t>
            </a:r>
            <a:r>
              <a:rPr lang="zh-CN" altLang="en-US" dirty="0" smtClean="0"/>
              <a:t> </a:t>
            </a:r>
            <a:r>
              <a:rPr lang="en-US" altLang="zh-CN" dirty="0" smtClean="0"/>
              <a:t>twitter</a:t>
            </a:r>
          </a:p>
          <a:p>
            <a:pPr lvl="1"/>
            <a:r>
              <a:rPr lang="en-US" sz="2000" dirty="0" smtClean="0"/>
              <a:t>Query</a:t>
            </a:r>
            <a:r>
              <a:rPr lang="zh-CN" altLang="en-US" sz="2000" dirty="0" smtClean="0"/>
              <a:t> </a:t>
            </a:r>
            <a:r>
              <a:rPr lang="en-US" altLang="zh-CN" sz="2000" dirty="0" smtClean="0"/>
              <a:t>Likelihood</a:t>
            </a:r>
            <a:r>
              <a:rPr lang="zh-CN" altLang="en-US" sz="2000" dirty="0" smtClean="0"/>
              <a:t> </a:t>
            </a:r>
            <a:r>
              <a:rPr lang="en-US" sz="2000" dirty="0" smtClean="0"/>
              <a:t>Language</a:t>
            </a:r>
            <a:r>
              <a:rPr lang="zh-CN" altLang="en-US" sz="2000" dirty="0" smtClean="0"/>
              <a:t> </a:t>
            </a:r>
            <a:r>
              <a:rPr lang="en-US" altLang="zh-CN" sz="2000" dirty="0" smtClean="0"/>
              <a:t>Model</a:t>
            </a:r>
            <a:r>
              <a:rPr lang="zh-CN" altLang="en-US" sz="2000" dirty="0" smtClean="0"/>
              <a:t> </a:t>
            </a:r>
            <a:endParaRPr lang="en-US" altLang="zh-CN" sz="2000" dirty="0" smtClean="0"/>
          </a:p>
          <a:p>
            <a:pPr lvl="1"/>
            <a:r>
              <a:rPr lang="en-US" sz="2000" dirty="0" smtClean="0"/>
              <a:t>Rank</a:t>
            </a:r>
            <a:r>
              <a:rPr lang="zh-CN" altLang="en-US" sz="2000" dirty="0" smtClean="0"/>
              <a:t> </a:t>
            </a:r>
            <a:r>
              <a:rPr lang="en-US" altLang="zh-CN" sz="2000" dirty="0" smtClean="0"/>
              <a:t>documents</a:t>
            </a:r>
            <a:r>
              <a:rPr lang="zh-CN" altLang="en-US" sz="2000" dirty="0" smtClean="0"/>
              <a:t> </a:t>
            </a:r>
            <a:r>
              <a:rPr lang="en-US" altLang="zh-CN" sz="2000" dirty="0" smtClean="0"/>
              <a:t>(tweets)</a:t>
            </a:r>
            <a:r>
              <a:rPr lang="zh-CN" altLang="en-US" sz="2000" dirty="0" smtClean="0"/>
              <a:t> </a:t>
            </a:r>
            <a:r>
              <a:rPr lang="en-US" altLang="zh-CN" sz="2000" dirty="0" smtClean="0"/>
              <a:t>by</a:t>
            </a:r>
            <a:r>
              <a:rPr lang="zh-CN" altLang="en-US" sz="2000" dirty="0" smtClean="0"/>
              <a:t> </a:t>
            </a:r>
            <a:r>
              <a:rPr lang="en-US" altLang="zh-CN" sz="2000" dirty="0" smtClean="0"/>
              <a:t>the</a:t>
            </a:r>
            <a:r>
              <a:rPr lang="zh-CN" altLang="en-US" sz="2000" dirty="0" smtClean="0"/>
              <a:t> </a:t>
            </a:r>
            <a:r>
              <a:rPr lang="en-US" altLang="zh-CN" sz="2000" dirty="0" smtClean="0"/>
              <a:t>probability</a:t>
            </a:r>
            <a:r>
              <a:rPr lang="zh-CN" altLang="en-US" sz="2000" dirty="0" smtClean="0"/>
              <a:t> </a:t>
            </a:r>
            <a:r>
              <a:rPr lang="en-US" altLang="zh-CN" sz="2000" dirty="0" smtClean="0"/>
              <a:t>of</a:t>
            </a:r>
            <a:r>
              <a:rPr lang="zh-CN" altLang="en-US" sz="2000" dirty="0" smtClean="0"/>
              <a:t> </a:t>
            </a:r>
            <a:r>
              <a:rPr lang="en-US" altLang="zh-CN" sz="2000" dirty="0" smtClean="0"/>
              <a:t>being</a:t>
            </a:r>
            <a:r>
              <a:rPr lang="zh-CN" altLang="en-US" sz="2000" dirty="0" smtClean="0"/>
              <a:t> </a:t>
            </a:r>
            <a:r>
              <a:rPr lang="en-US" altLang="zh-CN" sz="2000" dirty="0" smtClean="0"/>
              <a:t>generated</a:t>
            </a:r>
            <a:r>
              <a:rPr lang="zh-CN" altLang="en-US" sz="2000" dirty="0" smtClean="0"/>
              <a:t> </a:t>
            </a:r>
            <a:r>
              <a:rPr lang="en-US" altLang="zh-CN" sz="2000" dirty="0" smtClean="0"/>
              <a:t>by</a:t>
            </a:r>
            <a:r>
              <a:rPr lang="zh-CN" altLang="en-US" sz="2000" dirty="0" smtClean="0"/>
              <a:t> </a:t>
            </a:r>
            <a:r>
              <a:rPr lang="en-US" altLang="zh-CN" sz="2000" dirty="0" smtClean="0"/>
              <a:t>the</a:t>
            </a:r>
            <a:r>
              <a:rPr lang="zh-CN" altLang="en-US" sz="2000" dirty="0" smtClean="0"/>
              <a:t> </a:t>
            </a:r>
            <a:r>
              <a:rPr lang="en-US" altLang="zh-CN" sz="2000" dirty="0" smtClean="0"/>
              <a:t>query</a:t>
            </a:r>
            <a:endParaRPr lang="en-US" sz="2000" dirty="0" smtClean="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28</a:t>
            </a:fld>
            <a:endParaRPr lang="en-US"/>
          </a:p>
        </p:txBody>
      </p:sp>
    </p:spTree>
    <p:extLst>
      <p:ext uri="{BB962C8B-B14F-4D97-AF65-F5344CB8AC3E}">
        <p14:creationId xmlns:p14="http://schemas.microsoft.com/office/powerpoint/2010/main" val="1422817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29</a:t>
            </a:fld>
            <a:endParaRPr lang="en-US"/>
          </a:p>
        </p:txBody>
      </p:sp>
    </p:spTree>
    <p:extLst>
      <p:ext uri="{BB962C8B-B14F-4D97-AF65-F5344CB8AC3E}">
        <p14:creationId xmlns:p14="http://schemas.microsoft.com/office/powerpoint/2010/main" val="974248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The</a:t>
            </a:r>
            <a:r>
              <a:rPr lang="zh-CN" altLang="en-US" dirty="0" smtClean="0"/>
              <a:t> </a:t>
            </a:r>
            <a:r>
              <a:rPr lang="en-US" altLang="zh-CN" dirty="0" smtClean="0"/>
              <a:t>fast</a:t>
            </a:r>
            <a:r>
              <a:rPr lang="zh-CN" altLang="en-US" dirty="0" smtClean="0"/>
              <a:t> </a:t>
            </a:r>
            <a:r>
              <a:rPr lang="en-US" altLang="zh-CN" dirty="0" smtClean="0"/>
              <a:t>development</a:t>
            </a:r>
            <a:r>
              <a:rPr lang="zh-CN" altLang="en-US" dirty="0" smtClean="0"/>
              <a:t> </a:t>
            </a:r>
            <a:r>
              <a:rPr lang="en-US" altLang="zh-CN" dirty="0" smtClean="0"/>
              <a:t>of</a:t>
            </a:r>
            <a:r>
              <a:rPr lang="zh-CN" altLang="en-US" dirty="0" smtClean="0"/>
              <a:t> </a:t>
            </a:r>
            <a:r>
              <a:rPr lang="en-US" altLang="zh-CN" dirty="0" smtClean="0"/>
              <a:t>social</a:t>
            </a:r>
            <a:r>
              <a:rPr lang="zh-CN" altLang="en-US" dirty="0" smtClean="0"/>
              <a:t> </a:t>
            </a:r>
            <a:r>
              <a:rPr lang="en-US" altLang="zh-CN" dirty="0" smtClean="0"/>
              <a:t>media</a:t>
            </a:r>
            <a:r>
              <a:rPr lang="zh-CN" altLang="en-US" dirty="0" smtClean="0"/>
              <a:t> </a:t>
            </a:r>
            <a:r>
              <a:rPr lang="en-US" altLang="zh-CN" dirty="0" smtClean="0"/>
              <a:t>brings</a:t>
            </a:r>
            <a:r>
              <a:rPr lang="zh-CN" altLang="en-US" dirty="0" smtClean="0"/>
              <a:t> </a:t>
            </a:r>
            <a:r>
              <a:rPr lang="en-US" altLang="zh-CN" dirty="0" smtClean="0"/>
              <a:t>about</a:t>
            </a:r>
            <a:r>
              <a:rPr lang="zh-CN" altLang="en-US" dirty="0" smtClean="0"/>
              <a:t> </a:t>
            </a:r>
            <a:r>
              <a:rPr lang="en-US" altLang="zh-CN" dirty="0" smtClean="0"/>
              <a:t>great</a:t>
            </a:r>
            <a:r>
              <a:rPr lang="zh-CN" altLang="en-US" dirty="0" smtClean="0"/>
              <a:t> </a:t>
            </a:r>
            <a:r>
              <a:rPr lang="en-US" altLang="zh-CN" dirty="0" smtClean="0"/>
              <a:t>opportunities</a:t>
            </a:r>
            <a:r>
              <a:rPr lang="zh-CN" altLang="en-US" dirty="0" smtClean="0"/>
              <a:t> </a:t>
            </a:r>
            <a:r>
              <a:rPr lang="en-US" altLang="zh-CN" dirty="0" smtClean="0"/>
              <a:t>for</a:t>
            </a:r>
            <a:r>
              <a:rPr lang="zh-CN" altLang="en-US" dirty="0" smtClean="0"/>
              <a:t> </a:t>
            </a:r>
            <a:r>
              <a:rPr lang="en-US" altLang="zh-CN" dirty="0" smtClean="0"/>
              <a:t>both</a:t>
            </a:r>
            <a:r>
              <a:rPr lang="zh-CN" altLang="en-US" dirty="0" smtClean="0"/>
              <a:t> </a:t>
            </a:r>
            <a:r>
              <a:rPr lang="en-US" altLang="zh-CN" dirty="0" smtClean="0"/>
              <a:t>academic</a:t>
            </a:r>
            <a:r>
              <a:rPr lang="zh-CN" altLang="en-US" dirty="0" smtClean="0"/>
              <a:t> </a:t>
            </a:r>
            <a:r>
              <a:rPr lang="en-US" altLang="zh-CN" dirty="0" smtClean="0"/>
              <a:t>institutions</a:t>
            </a:r>
            <a:r>
              <a:rPr lang="zh-CN" altLang="en-US" dirty="0" smtClean="0"/>
              <a:t> </a:t>
            </a:r>
            <a:r>
              <a:rPr lang="en-US" altLang="zh-CN" dirty="0" smtClean="0"/>
              <a:t>and</a:t>
            </a:r>
            <a:r>
              <a:rPr lang="zh-CN" altLang="en-US" dirty="0" smtClean="0"/>
              <a:t> </a:t>
            </a:r>
            <a:r>
              <a:rPr lang="en-US" altLang="zh-CN" dirty="0" smtClean="0"/>
              <a:t>commercial</a:t>
            </a:r>
            <a:r>
              <a:rPr lang="zh-CN" altLang="en-US" dirty="0" smtClean="0"/>
              <a:t> </a:t>
            </a:r>
            <a:r>
              <a:rPr lang="en-US" altLang="zh-CN" dirty="0" smtClean="0"/>
              <a:t>organizations.</a:t>
            </a:r>
          </a:p>
          <a:p>
            <a:r>
              <a:rPr lang="en-US" dirty="0" smtClean="0"/>
              <a:t>When</a:t>
            </a:r>
            <a:r>
              <a:rPr lang="zh-CN" altLang="en-US" dirty="0" smtClean="0"/>
              <a:t> </a:t>
            </a:r>
            <a:r>
              <a:rPr lang="en-US" altLang="zh-CN" dirty="0" smtClean="0"/>
              <a:t>p</a:t>
            </a:r>
            <a:r>
              <a:rPr lang="en-US" dirty="0" smtClean="0"/>
              <a:t>eople</a:t>
            </a:r>
            <a:r>
              <a:rPr lang="zh-CN" altLang="en-US" dirty="0" smtClean="0"/>
              <a:t> </a:t>
            </a:r>
            <a:r>
              <a:rPr lang="en-US" altLang="zh-CN" dirty="0" smtClean="0"/>
              <a:t>make</a:t>
            </a:r>
            <a:r>
              <a:rPr lang="zh-CN" altLang="en-US" dirty="0" smtClean="0"/>
              <a:t> </a:t>
            </a:r>
            <a:r>
              <a:rPr lang="en-US" altLang="zh-CN" dirty="0" smtClean="0"/>
              <a:t>a</a:t>
            </a:r>
            <a:r>
              <a:rPr lang="zh-CN" altLang="en-US" dirty="0" smtClean="0"/>
              <a:t> </a:t>
            </a:r>
            <a:r>
              <a:rPr lang="en-US" altLang="zh-CN" dirty="0" smtClean="0"/>
              <a:t>post</a:t>
            </a:r>
            <a:r>
              <a:rPr lang="zh-CN" altLang="en-US" dirty="0" smtClean="0"/>
              <a:t> </a:t>
            </a:r>
            <a:r>
              <a:rPr lang="en-US" altLang="zh-CN" dirty="0" smtClean="0"/>
              <a:t>or</a:t>
            </a:r>
            <a:r>
              <a:rPr lang="zh-CN" altLang="en-US" dirty="0" smtClean="0"/>
              <a:t> </a:t>
            </a:r>
            <a:r>
              <a:rPr lang="en-US" altLang="zh-CN" dirty="0" smtClean="0"/>
              <a:t>check-in</a:t>
            </a:r>
            <a:r>
              <a:rPr lang="zh-CN" altLang="en-US" dirty="0" smtClean="0"/>
              <a:t> </a:t>
            </a:r>
            <a:r>
              <a:rPr lang="en-US" altLang="zh-CN" dirty="0" smtClean="0"/>
              <a:t>to</a:t>
            </a:r>
            <a:r>
              <a:rPr lang="zh-CN" altLang="en-US" dirty="0" smtClean="0"/>
              <a:t> </a:t>
            </a:r>
            <a:r>
              <a:rPr lang="en-US" altLang="zh-CN" dirty="0" smtClean="0"/>
              <a:t>a</a:t>
            </a:r>
            <a:r>
              <a:rPr lang="zh-CN" altLang="en-US" dirty="0" smtClean="0"/>
              <a:t> </a:t>
            </a:r>
            <a:r>
              <a:rPr lang="en-US" altLang="zh-CN" dirty="0" smtClean="0"/>
              <a:t>place</a:t>
            </a:r>
            <a:r>
              <a:rPr lang="zh-CN" altLang="en-US" dirty="0" smtClean="0"/>
              <a:t> </a:t>
            </a:r>
            <a:r>
              <a:rPr lang="en-US" altLang="zh-CN" dirty="0" smtClean="0"/>
              <a:t>on</a:t>
            </a:r>
            <a:r>
              <a:rPr lang="zh-CN" altLang="en-US" dirty="0" smtClean="0"/>
              <a:t> </a:t>
            </a:r>
            <a:r>
              <a:rPr lang="en-US" altLang="zh-CN" dirty="0" err="1" smtClean="0"/>
              <a:t>facebook</a:t>
            </a:r>
            <a:r>
              <a:rPr lang="en-US" altLang="zh-CN" dirty="0" smtClean="0"/>
              <a:t>/twitter,</a:t>
            </a:r>
            <a:r>
              <a:rPr lang="zh-CN" altLang="en-US" dirty="0" smtClean="0"/>
              <a:t> </a:t>
            </a:r>
            <a:r>
              <a:rPr lang="en-US" altLang="zh-CN" dirty="0" smtClean="0"/>
              <a:t>they</a:t>
            </a:r>
            <a:r>
              <a:rPr lang="zh-CN" altLang="en-US" dirty="0" smtClean="0"/>
              <a:t> </a:t>
            </a:r>
            <a:r>
              <a:rPr lang="en-US" altLang="zh-CN" dirty="0" smtClean="0"/>
              <a:t>clearly</a:t>
            </a:r>
            <a:r>
              <a:rPr lang="zh-CN" altLang="en-US" dirty="0" smtClean="0"/>
              <a:t> </a:t>
            </a:r>
            <a:r>
              <a:rPr lang="en-US" altLang="zh-CN" dirty="0" smtClean="0"/>
              <a:t>express</a:t>
            </a:r>
            <a:r>
              <a:rPr lang="zh-CN" altLang="en-US" dirty="0" smtClean="0"/>
              <a:t> </a:t>
            </a:r>
            <a:r>
              <a:rPr lang="en-US" altLang="zh-CN" dirty="0" smtClean="0"/>
              <a:t>their</a:t>
            </a:r>
            <a:r>
              <a:rPr lang="zh-CN" altLang="en-US" dirty="0" smtClean="0"/>
              <a:t> </a:t>
            </a:r>
            <a:r>
              <a:rPr lang="en-US" altLang="zh-CN" dirty="0" smtClean="0"/>
              <a:t>preferences</a:t>
            </a:r>
            <a:r>
              <a:rPr lang="zh-CN" altLang="en-US" dirty="0" smtClean="0"/>
              <a:t>. </a:t>
            </a:r>
            <a:r>
              <a:rPr lang="en-US" altLang="zh-CN" dirty="0" smtClean="0"/>
              <a:t>Understanding</a:t>
            </a:r>
            <a:r>
              <a:rPr lang="zh-CN" altLang="en-US" dirty="0" smtClean="0"/>
              <a:t> </a:t>
            </a:r>
            <a:r>
              <a:rPr lang="en-US" altLang="zh-CN" dirty="0" smtClean="0"/>
              <a:t>user</a:t>
            </a:r>
            <a:r>
              <a:rPr lang="zh-CN" altLang="en-US" dirty="0" smtClean="0"/>
              <a:t> </a:t>
            </a:r>
            <a:r>
              <a:rPr lang="en-US" altLang="zh-CN" dirty="0" smtClean="0"/>
              <a:t>preference</a:t>
            </a:r>
            <a:r>
              <a:rPr lang="zh-CN" altLang="en-US" dirty="0" smtClean="0"/>
              <a:t> </a:t>
            </a:r>
            <a:r>
              <a:rPr lang="en-US" altLang="zh-CN" dirty="0" smtClean="0"/>
              <a:t>from</a:t>
            </a:r>
            <a:r>
              <a:rPr lang="zh-CN" altLang="en-US" dirty="0" smtClean="0"/>
              <a:t> </a:t>
            </a:r>
            <a:r>
              <a:rPr lang="en-US" altLang="zh-CN" dirty="0" smtClean="0"/>
              <a:t>such</a:t>
            </a:r>
            <a:r>
              <a:rPr lang="zh-CN" altLang="en-US" dirty="0" smtClean="0"/>
              <a:t> </a:t>
            </a:r>
            <a:r>
              <a:rPr lang="en-US" altLang="zh-CN" dirty="0" smtClean="0"/>
              <a:t>data</a:t>
            </a:r>
            <a:r>
              <a:rPr lang="zh-CN" altLang="en-US" dirty="0" smtClean="0"/>
              <a:t> </a:t>
            </a:r>
            <a:r>
              <a:rPr lang="en-US" altLang="zh-CN" dirty="0" smtClean="0"/>
              <a:t>is</a:t>
            </a:r>
            <a:r>
              <a:rPr lang="zh-CN" altLang="en-US" dirty="0" smtClean="0"/>
              <a:t> </a:t>
            </a:r>
            <a:r>
              <a:rPr lang="en-US" altLang="zh-CN" dirty="0" smtClean="0"/>
              <a:t>very</a:t>
            </a:r>
            <a:r>
              <a:rPr lang="zh-CN" altLang="en-US" dirty="0" smtClean="0"/>
              <a:t> </a:t>
            </a:r>
            <a:r>
              <a:rPr lang="en-US" altLang="zh-CN" dirty="0" smtClean="0"/>
              <a:t>useful</a:t>
            </a:r>
            <a:r>
              <a:rPr lang="zh-CN" altLang="en-US" dirty="0" smtClean="0"/>
              <a:t> </a:t>
            </a:r>
            <a:r>
              <a:rPr lang="en-US" altLang="zh-CN" dirty="0" smtClean="0"/>
              <a:t>to</a:t>
            </a:r>
            <a:r>
              <a:rPr lang="zh-CN" altLang="en-US" dirty="0" smtClean="0"/>
              <a:t> </a:t>
            </a:r>
            <a:r>
              <a:rPr lang="en-US" altLang="zh-CN" dirty="0" smtClean="0"/>
              <a:t>make</a:t>
            </a:r>
            <a:r>
              <a:rPr lang="zh-CN" altLang="en-US" dirty="0" smtClean="0"/>
              <a:t> </a:t>
            </a:r>
            <a:r>
              <a:rPr lang="en-US" altLang="zh-CN" dirty="0" smtClean="0"/>
              <a:t>accurate</a:t>
            </a:r>
            <a:r>
              <a:rPr lang="zh-CN" altLang="en-US" dirty="0" smtClean="0"/>
              <a:t> </a:t>
            </a:r>
            <a:r>
              <a:rPr lang="en-US" altLang="zh-CN" dirty="0" smtClean="0"/>
              <a:t>recommendation</a:t>
            </a:r>
            <a:r>
              <a:rPr lang="zh-CN" altLang="en-US" dirty="0" smtClean="0"/>
              <a:t> </a:t>
            </a:r>
            <a:r>
              <a:rPr lang="en-US" altLang="zh-CN" dirty="0" smtClean="0"/>
              <a:t>and</a:t>
            </a:r>
            <a:r>
              <a:rPr lang="zh-CN" altLang="en-US" dirty="0" smtClean="0"/>
              <a:t> </a:t>
            </a:r>
            <a:r>
              <a:rPr lang="en-US" altLang="zh-CN" dirty="0" smtClean="0"/>
              <a:t>greatly</a:t>
            </a:r>
            <a:r>
              <a:rPr lang="zh-CN" altLang="en-US" dirty="0" smtClean="0"/>
              <a:t> </a:t>
            </a:r>
            <a:r>
              <a:rPr lang="en-US" altLang="zh-CN" dirty="0" smtClean="0"/>
              <a:t>benefits</a:t>
            </a:r>
            <a:r>
              <a:rPr lang="zh-CN" altLang="en-US" dirty="0" smtClean="0"/>
              <a:t> </a:t>
            </a:r>
            <a:r>
              <a:rPr lang="en-US" altLang="zh-CN" dirty="0" smtClean="0"/>
              <a:t>the</a:t>
            </a:r>
            <a:r>
              <a:rPr lang="zh-CN" altLang="en-US" dirty="0" smtClean="0"/>
              <a:t> </a:t>
            </a:r>
            <a:r>
              <a:rPr lang="en-US" altLang="zh-CN" dirty="0" smtClean="0"/>
              <a:t>advertising</a:t>
            </a:r>
            <a:r>
              <a:rPr lang="zh-CN" altLang="en-US" dirty="0" smtClean="0"/>
              <a:t> </a:t>
            </a:r>
            <a:r>
              <a:rPr lang="en-US" altLang="zh-CN" dirty="0" smtClean="0"/>
              <a:t>industry.</a:t>
            </a:r>
          </a:p>
          <a:p>
            <a:r>
              <a:rPr lang="en-US" dirty="0" err="1" smtClean="0"/>
              <a:t>Futhermore</a:t>
            </a:r>
            <a:r>
              <a:rPr lang="en-US" altLang="zh-CN" dirty="0" smtClean="0"/>
              <a:t>,</a:t>
            </a:r>
            <a:r>
              <a:rPr lang="zh-CN" altLang="en-US" dirty="0" smtClean="0"/>
              <a:t> </a:t>
            </a:r>
            <a:r>
              <a:rPr lang="en-US" altLang="zh-CN" dirty="0" smtClean="0"/>
              <a:t>summarizing</a:t>
            </a:r>
            <a:r>
              <a:rPr lang="zh-CN" altLang="en-US" dirty="0" smtClean="0"/>
              <a:t> </a:t>
            </a:r>
            <a:r>
              <a:rPr lang="en-US" altLang="zh-CN" dirty="0" smtClean="0"/>
              <a:t>the</a:t>
            </a:r>
            <a:r>
              <a:rPr lang="zh-CN" altLang="en-US" dirty="0" smtClean="0"/>
              <a:t> </a:t>
            </a:r>
            <a:r>
              <a:rPr lang="en-US" altLang="zh-CN" dirty="0" smtClean="0"/>
              <a:t>topics</a:t>
            </a:r>
            <a:r>
              <a:rPr lang="zh-CN" altLang="en-US" dirty="0" smtClean="0"/>
              <a:t> </a:t>
            </a:r>
            <a:r>
              <a:rPr lang="en-US" altLang="zh-CN" dirty="0" smtClean="0"/>
              <a:t>discussed</a:t>
            </a:r>
            <a:r>
              <a:rPr lang="zh-CN" altLang="en-US" dirty="0" smtClean="0"/>
              <a:t> </a:t>
            </a:r>
            <a:r>
              <a:rPr lang="en-US" altLang="zh-CN" dirty="0" smtClean="0"/>
              <a:t>in</a:t>
            </a:r>
            <a:r>
              <a:rPr lang="zh-CN" altLang="en-US" dirty="0" smtClean="0"/>
              <a:t> </a:t>
            </a:r>
            <a:r>
              <a:rPr lang="en-US" altLang="zh-CN" dirty="0" smtClean="0"/>
              <a:t>social</a:t>
            </a:r>
            <a:r>
              <a:rPr lang="zh-CN" altLang="en-US" dirty="0" smtClean="0"/>
              <a:t> </a:t>
            </a:r>
            <a:r>
              <a:rPr lang="en-US" altLang="zh-CN" dirty="0" smtClean="0"/>
              <a:t>media</a:t>
            </a:r>
            <a:r>
              <a:rPr lang="zh-CN" altLang="en-US" dirty="0" smtClean="0"/>
              <a:t> </a:t>
            </a:r>
            <a:r>
              <a:rPr lang="en-US" altLang="zh-CN" dirty="0" smtClean="0"/>
              <a:t>can</a:t>
            </a:r>
            <a:r>
              <a:rPr lang="zh-CN" altLang="en-US" dirty="0" smtClean="0"/>
              <a:t> </a:t>
            </a:r>
            <a:r>
              <a:rPr lang="en-US" altLang="zh-CN" dirty="0" smtClean="0"/>
              <a:t>help</a:t>
            </a:r>
            <a:r>
              <a:rPr lang="zh-CN" altLang="en-US" dirty="0" smtClean="0"/>
              <a:t> </a:t>
            </a:r>
            <a:r>
              <a:rPr lang="en-US" altLang="zh-CN" dirty="0" smtClean="0"/>
              <a:t>scientists</a:t>
            </a:r>
            <a:r>
              <a:rPr lang="zh-CN" altLang="en-US" dirty="0" smtClean="0"/>
              <a:t> </a:t>
            </a:r>
            <a:r>
              <a:rPr lang="en-US" altLang="zh-CN" dirty="0" smtClean="0"/>
              <a:t>to</a:t>
            </a:r>
            <a:r>
              <a:rPr lang="zh-CN" altLang="en-US" dirty="0" smtClean="0"/>
              <a:t> </a:t>
            </a:r>
            <a:r>
              <a:rPr lang="en-US" altLang="zh-CN" dirty="0" smtClean="0"/>
              <a:t>study</a:t>
            </a:r>
            <a:r>
              <a:rPr lang="zh-CN" altLang="en-US" dirty="0" smtClean="0"/>
              <a:t> </a:t>
            </a:r>
            <a:r>
              <a:rPr lang="en-US" altLang="zh-CN" dirty="0" smtClean="0"/>
              <a:t>user</a:t>
            </a:r>
            <a:r>
              <a:rPr lang="zh-CN" altLang="en-US" dirty="0" smtClean="0"/>
              <a:t> </a:t>
            </a:r>
            <a:r>
              <a:rPr lang="en-US" altLang="zh-CN" dirty="0" smtClean="0"/>
              <a:t>behaviors,</a:t>
            </a:r>
            <a:r>
              <a:rPr lang="zh-CN" altLang="en-US" dirty="0" smtClean="0"/>
              <a:t> </a:t>
            </a:r>
            <a:r>
              <a:rPr lang="en-US" altLang="zh-CN" dirty="0" smtClean="0"/>
              <a:t>governments</a:t>
            </a:r>
            <a:r>
              <a:rPr lang="zh-CN" altLang="en-US" dirty="0" smtClean="0"/>
              <a:t> </a:t>
            </a:r>
            <a:r>
              <a:rPr lang="en-US" altLang="zh-CN" dirty="0" smtClean="0"/>
              <a:t>to</a:t>
            </a:r>
            <a:r>
              <a:rPr lang="zh-CN" altLang="en-US" dirty="0" smtClean="0"/>
              <a:t> </a:t>
            </a:r>
            <a:r>
              <a:rPr lang="en-US" altLang="zh-CN" dirty="0" smtClean="0"/>
              <a:t>understand</a:t>
            </a:r>
            <a:r>
              <a:rPr lang="zh-CN" altLang="en-US" dirty="0" smtClean="0"/>
              <a:t> </a:t>
            </a:r>
            <a:r>
              <a:rPr lang="en-US" altLang="zh-CN" dirty="0" smtClean="0"/>
              <a:t>the</a:t>
            </a:r>
            <a:r>
              <a:rPr lang="zh-CN" altLang="en-US" dirty="0" smtClean="0"/>
              <a:t> </a:t>
            </a:r>
            <a:r>
              <a:rPr lang="en-US" altLang="zh-CN" dirty="0" smtClean="0"/>
              <a:t>public’s</a:t>
            </a:r>
            <a:r>
              <a:rPr lang="zh-CN" altLang="en-US" dirty="0" smtClean="0"/>
              <a:t> </a:t>
            </a:r>
            <a:r>
              <a:rPr lang="en-US" altLang="zh-CN" dirty="0" smtClean="0"/>
              <a:t>need</a:t>
            </a:r>
            <a:r>
              <a:rPr lang="zh-CN" altLang="en-US" dirty="0" smtClean="0"/>
              <a:t> </a:t>
            </a:r>
            <a:r>
              <a:rPr lang="en-US" altLang="zh-CN" dirty="0" smtClean="0"/>
              <a:t>and</a:t>
            </a:r>
            <a:r>
              <a:rPr lang="zh-CN" altLang="en-US" dirty="0" smtClean="0"/>
              <a:t> </a:t>
            </a:r>
            <a:r>
              <a:rPr lang="en-US" altLang="zh-CN" dirty="0" smtClean="0"/>
              <a:t>ordinary</a:t>
            </a:r>
            <a:r>
              <a:rPr lang="zh-CN" altLang="en-US" dirty="0" smtClean="0"/>
              <a:t> </a:t>
            </a:r>
            <a:r>
              <a:rPr lang="en-US" altLang="zh-CN" dirty="0" smtClean="0"/>
              <a:t>users</a:t>
            </a:r>
            <a:r>
              <a:rPr lang="zh-CN" altLang="en-US" dirty="0" smtClean="0"/>
              <a:t> </a:t>
            </a:r>
            <a:r>
              <a:rPr lang="en-US" altLang="zh-CN" dirty="0" smtClean="0"/>
              <a:t>to</a:t>
            </a:r>
            <a:r>
              <a:rPr lang="zh-CN" altLang="en-US" dirty="0" smtClean="0"/>
              <a:t> </a:t>
            </a:r>
            <a:r>
              <a:rPr lang="en-US" altLang="zh-CN" dirty="0" smtClean="0"/>
              <a:t>digest</a:t>
            </a:r>
            <a:r>
              <a:rPr lang="zh-CN" altLang="en-US" dirty="0" smtClean="0"/>
              <a:t> </a:t>
            </a:r>
            <a:r>
              <a:rPr lang="en-US" altLang="zh-CN" dirty="0" smtClean="0"/>
              <a:t>the</a:t>
            </a:r>
            <a:r>
              <a:rPr lang="zh-CN" altLang="en-US" dirty="0" smtClean="0"/>
              <a:t> </a:t>
            </a:r>
            <a:r>
              <a:rPr lang="en-US" altLang="zh-CN" dirty="0" smtClean="0"/>
              <a:t>huge</a:t>
            </a:r>
            <a:r>
              <a:rPr lang="zh-CN" altLang="en-US" dirty="0" smtClean="0"/>
              <a:t> </a:t>
            </a:r>
            <a:r>
              <a:rPr lang="en-US" altLang="zh-CN" dirty="0" smtClean="0"/>
              <a:t>amount</a:t>
            </a:r>
            <a:r>
              <a:rPr lang="zh-CN" altLang="en-US" dirty="0" smtClean="0"/>
              <a:t> </a:t>
            </a:r>
            <a:r>
              <a:rPr lang="en-US" altLang="zh-CN" dirty="0" smtClean="0"/>
              <a:t>of</a:t>
            </a:r>
            <a:r>
              <a:rPr lang="zh-CN" altLang="en-US" dirty="0" smtClean="0"/>
              <a:t> </a:t>
            </a:r>
            <a:r>
              <a:rPr lang="en-US" altLang="zh-CN" dirty="0" smtClean="0"/>
              <a:t>information</a:t>
            </a:r>
          </a:p>
          <a:p>
            <a:r>
              <a:rPr lang="en-US" dirty="0" smtClean="0"/>
              <a:t>Another</a:t>
            </a:r>
            <a:r>
              <a:rPr lang="zh-CN" altLang="en-US" dirty="0" smtClean="0"/>
              <a:t> </a:t>
            </a:r>
            <a:r>
              <a:rPr lang="en-US" altLang="zh-CN" dirty="0" smtClean="0"/>
              <a:t>interesting</a:t>
            </a:r>
            <a:r>
              <a:rPr lang="zh-CN" altLang="en-US" dirty="0" smtClean="0"/>
              <a:t> </a:t>
            </a:r>
            <a:r>
              <a:rPr lang="en-US" altLang="zh-CN" dirty="0" smtClean="0"/>
              <a:t>application</a:t>
            </a:r>
            <a:r>
              <a:rPr lang="zh-CN" altLang="en-US" dirty="0" smtClean="0"/>
              <a:t> </a:t>
            </a:r>
            <a:r>
              <a:rPr lang="en-US" altLang="zh-CN" dirty="0" smtClean="0"/>
              <a:t>is</a:t>
            </a:r>
            <a:r>
              <a:rPr lang="zh-CN" altLang="en-US" dirty="0" smtClean="0"/>
              <a:t> </a:t>
            </a:r>
            <a:r>
              <a:rPr lang="en-US" altLang="zh-CN" dirty="0" smtClean="0"/>
              <a:t>sentiment/opinion</a:t>
            </a:r>
            <a:r>
              <a:rPr lang="zh-CN" altLang="en-US" dirty="0" smtClean="0"/>
              <a:t> </a:t>
            </a:r>
            <a:r>
              <a:rPr lang="en-US" altLang="zh-CN" dirty="0" smtClean="0"/>
              <a:t>analysis,</a:t>
            </a:r>
            <a:r>
              <a:rPr lang="zh-CN" altLang="en-US" dirty="0" smtClean="0"/>
              <a:t> </a:t>
            </a:r>
            <a:r>
              <a:rPr lang="en-US" altLang="zh-CN" dirty="0" smtClean="0"/>
              <a:t>which</a:t>
            </a:r>
            <a:r>
              <a:rPr lang="zh-CN" altLang="en-US" dirty="0" smtClean="0"/>
              <a:t> </a:t>
            </a:r>
            <a:r>
              <a:rPr lang="en-US" altLang="zh-CN" dirty="0" smtClean="0"/>
              <a:t>is</a:t>
            </a:r>
            <a:r>
              <a:rPr lang="zh-CN" altLang="en-US" dirty="0" smtClean="0"/>
              <a:t> </a:t>
            </a:r>
            <a:r>
              <a:rPr lang="en-US" altLang="zh-CN" dirty="0" smtClean="0"/>
              <a:t>useful</a:t>
            </a:r>
            <a:r>
              <a:rPr lang="zh-CN" altLang="en-US" dirty="0" smtClean="0"/>
              <a:t> </a:t>
            </a:r>
            <a:r>
              <a:rPr lang="en-US" altLang="zh-CN" dirty="0" smtClean="0"/>
              <a:t>in</a:t>
            </a:r>
            <a:r>
              <a:rPr lang="zh-CN" altLang="en-US" dirty="0" smtClean="0"/>
              <a:t> </a:t>
            </a:r>
            <a:r>
              <a:rPr lang="en-US" altLang="zh-CN" dirty="0" smtClean="0"/>
              <a:t>marketing</a:t>
            </a:r>
            <a:r>
              <a:rPr lang="zh-CN" altLang="en-US" dirty="0" smtClean="0"/>
              <a:t> </a:t>
            </a:r>
            <a:r>
              <a:rPr lang="en-US" altLang="zh-CN" dirty="0" smtClean="0"/>
              <a:t>and</a:t>
            </a:r>
            <a:r>
              <a:rPr lang="zh-CN" altLang="en-US" dirty="0" smtClean="0"/>
              <a:t> </a:t>
            </a:r>
            <a:r>
              <a:rPr lang="en-US" altLang="zh-CN" dirty="0" smtClean="0"/>
              <a:t>can</a:t>
            </a:r>
            <a:r>
              <a:rPr lang="zh-CN" altLang="en-US" dirty="0" smtClean="0"/>
              <a:t> </a:t>
            </a:r>
            <a:r>
              <a:rPr lang="en-US" altLang="zh-CN" dirty="0" smtClean="0"/>
              <a:t>help</a:t>
            </a:r>
            <a:r>
              <a:rPr lang="zh-CN" altLang="en-US" dirty="0" smtClean="0"/>
              <a:t> </a:t>
            </a:r>
            <a:r>
              <a:rPr lang="en-US" altLang="zh-CN" dirty="0" smtClean="0"/>
              <a:t>improve</a:t>
            </a:r>
            <a:r>
              <a:rPr lang="zh-CN" altLang="en-US" dirty="0" smtClean="0"/>
              <a:t> </a:t>
            </a:r>
            <a:r>
              <a:rPr lang="en-US" altLang="zh-CN" dirty="0" smtClean="0"/>
              <a:t>customer</a:t>
            </a:r>
            <a:r>
              <a:rPr lang="zh-CN" altLang="en-US" dirty="0" smtClean="0"/>
              <a:t> </a:t>
            </a:r>
            <a:r>
              <a:rPr lang="en-US" altLang="zh-CN" dirty="0" smtClean="0"/>
              <a:t>service.</a:t>
            </a:r>
            <a:r>
              <a:rPr lang="zh-CN" altLang="en-US" dirty="0" smtClean="0"/>
              <a:t> </a:t>
            </a:r>
            <a:r>
              <a:rPr lang="en-US" altLang="zh-CN" dirty="0" smtClean="0"/>
              <a:t>And</a:t>
            </a:r>
            <a:r>
              <a:rPr lang="zh-CN" altLang="en-US" dirty="0" smtClean="0"/>
              <a:t> </a:t>
            </a:r>
            <a:r>
              <a:rPr lang="en-US" altLang="zh-CN" dirty="0" smtClean="0"/>
              <a:t>for</a:t>
            </a:r>
            <a:r>
              <a:rPr lang="zh-CN" altLang="en-US" dirty="0" smtClean="0"/>
              <a:t> </a:t>
            </a:r>
            <a:r>
              <a:rPr lang="en-US" altLang="zh-CN" dirty="0" smtClean="0"/>
              <a:t>financial</a:t>
            </a:r>
            <a:r>
              <a:rPr lang="zh-CN" altLang="en-US" dirty="0" smtClean="0"/>
              <a:t> </a:t>
            </a:r>
            <a:r>
              <a:rPr lang="en-US" altLang="zh-CN" dirty="0" smtClean="0"/>
              <a:t>companies</a:t>
            </a:r>
            <a:r>
              <a:rPr lang="zh-CN" altLang="en-US" dirty="0" smtClean="0"/>
              <a:t> </a:t>
            </a:r>
            <a:r>
              <a:rPr lang="en-US" altLang="zh-CN" dirty="0" smtClean="0"/>
              <a:t>like</a:t>
            </a:r>
            <a:r>
              <a:rPr lang="zh-CN" altLang="en-US" dirty="0" smtClean="0"/>
              <a:t> </a:t>
            </a:r>
            <a:r>
              <a:rPr lang="en-US" altLang="zh-CN" dirty="0" smtClean="0"/>
              <a:t>Jump,</a:t>
            </a:r>
            <a:r>
              <a:rPr lang="zh-CN" altLang="en-US" dirty="0" smtClean="0"/>
              <a:t> </a:t>
            </a:r>
            <a:r>
              <a:rPr lang="en-US" altLang="zh-CN" dirty="0" smtClean="0"/>
              <a:t>it</a:t>
            </a:r>
            <a:r>
              <a:rPr lang="zh-CN" altLang="en-US" dirty="0" smtClean="0"/>
              <a:t> </a:t>
            </a:r>
            <a:r>
              <a:rPr lang="en-US" altLang="zh-CN" dirty="0" smtClean="0"/>
              <a:t>may</a:t>
            </a:r>
            <a:r>
              <a:rPr lang="zh-CN" altLang="en-US" dirty="0" smtClean="0"/>
              <a:t> </a:t>
            </a:r>
            <a:r>
              <a:rPr lang="en-US" altLang="zh-CN" dirty="0" smtClean="0"/>
              <a:t>be</a:t>
            </a:r>
            <a:r>
              <a:rPr lang="zh-CN" altLang="en-US" dirty="0" smtClean="0"/>
              <a:t> </a:t>
            </a:r>
            <a:r>
              <a:rPr lang="en-US" altLang="zh-CN" dirty="0" smtClean="0"/>
              <a:t>even</a:t>
            </a:r>
            <a:r>
              <a:rPr lang="zh-CN" altLang="en-US" dirty="0" smtClean="0"/>
              <a:t> </a:t>
            </a:r>
            <a:r>
              <a:rPr lang="en-US" altLang="zh-CN" dirty="0" smtClean="0"/>
              <a:t>useful</a:t>
            </a:r>
            <a:r>
              <a:rPr lang="zh-CN" altLang="en-US" dirty="0" smtClean="0"/>
              <a:t> </a:t>
            </a:r>
            <a:r>
              <a:rPr lang="en-US" altLang="zh-CN" dirty="0" smtClean="0"/>
              <a:t>to</a:t>
            </a:r>
            <a:r>
              <a:rPr lang="zh-CN" altLang="en-US" dirty="0" smtClean="0"/>
              <a:t> </a:t>
            </a:r>
            <a:r>
              <a:rPr lang="en-US" altLang="zh-CN" dirty="0" smtClean="0"/>
              <a:t>predict</a:t>
            </a:r>
            <a:r>
              <a:rPr lang="zh-CN" altLang="en-US" dirty="0" smtClean="0"/>
              <a:t> </a:t>
            </a:r>
            <a:r>
              <a:rPr lang="en-US" altLang="zh-CN" dirty="0" smtClean="0"/>
              <a:t>stock</a:t>
            </a:r>
            <a:r>
              <a:rPr lang="zh-CN" altLang="en-US" dirty="0" smtClean="0"/>
              <a:t> </a:t>
            </a:r>
            <a:r>
              <a:rPr lang="en-US" altLang="zh-CN" dirty="0" smtClean="0"/>
              <a:t>prices.</a:t>
            </a:r>
          </a:p>
          <a:p>
            <a:endParaRPr lang="en-US" dirty="0" smtClean="0"/>
          </a:p>
          <a:p>
            <a:r>
              <a:rPr lang="en-US" dirty="0" smtClean="0"/>
              <a:t>In this</a:t>
            </a:r>
            <a:r>
              <a:rPr lang="en-US" baseline="0" dirty="0" smtClean="0"/>
              <a:t> dissertation, m</a:t>
            </a:r>
            <a:r>
              <a:rPr lang="en-US" dirty="0" smtClean="0"/>
              <a:t>y study is mainly focused on modeling</a:t>
            </a:r>
            <a:r>
              <a:rPr lang="en-US" baseline="0" dirty="0" smtClean="0"/>
              <a:t> user preferences and event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a:t>
            </a:fld>
            <a:endParaRPr lang="en-US"/>
          </a:p>
        </p:txBody>
      </p:sp>
    </p:spTree>
    <p:extLst>
      <p:ext uri="{BB962C8B-B14F-4D97-AF65-F5344CB8AC3E}">
        <p14:creationId xmlns:p14="http://schemas.microsoft.com/office/powerpoint/2010/main" val="4011051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After</a:t>
            </a:r>
            <a:r>
              <a:rPr lang="zh-CN" altLang="en-US" sz="1200" dirty="0" smtClean="0"/>
              <a:t> </a:t>
            </a:r>
            <a:r>
              <a:rPr lang="en-US" altLang="zh-CN" sz="1200" dirty="0" smtClean="0"/>
              <a:t>we</a:t>
            </a:r>
            <a:r>
              <a:rPr lang="zh-CN" altLang="en-US" sz="1200" dirty="0" smtClean="0"/>
              <a:t> </a:t>
            </a:r>
            <a:r>
              <a:rPr lang="en-US" altLang="zh-CN" sz="1200" dirty="0" smtClean="0"/>
              <a:t>link</a:t>
            </a:r>
            <a:r>
              <a:rPr lang="zh-CN" altLang="en-US" sz="1200" dirty="0" smtClean="0"/>
              <a:t> </a:t>
            </a:r>
            <a:r>
              <a:rPr lang="en-US" altLang="zh-CN" sz="1200" dirty="0" smtClean="0"/>
              <a:t>these</a:t>
            </a:r>
            <a:r>
              <a:rPr lang="zh-CN" altLang="en-US" sz="1200" dirty="0" smtClean="0"/>
              <a:t> </a:t>
            </a:r>
            <a:r>
              <a:rPr lang="en-US" altLang="zh-CN" sz="1200" dirty="0" smtClean="0"/>
              <a:t>two</a:t>
            </a:r>
            <a:r>
              <a:rPr lang="zh-CN" altLang="en-US" sz="1200" dirty="0" smtClean="0"/>
              <a:t> </a:t>
            </a:r>
            <a:r>
              <a:rPr lang="en-US" altLang="zh-CN" sz="1200" dirty="0" smtClean="0"/>
              <a:t>sources</a:t>
            </a:r>
            <a:r>
              <a:rPr lang="zh-CN" altLang="en-US" sz="1200" dirty="0" smtClean="0"/>
              <a:t>, </a:t>
            </a:r>
            <a:r>
              <a:rPr lang="en-US" altLang="zh-CN" sz="1200" dirty="0" smtClean="0"/>
              <a:t>for</a:t>
            </a:r>
            <a:r>
              <a:rPr lang="zh-CN" altLang="en-US" sz="1200" dirty="0" smtClean="0"/>
              <a:t> </a:t>
            </a:r>
            <a:r>
              <a:rPr lang="en-US" altLang="zh-CN" sz="1200" dirty="0" smtClean="0"/>
              <a:t>each</a:t>
            </a:r>
            <a:r>
              <a:rPr lang="zh-CN" altLang="en-US" sz="1200" dirty="0" smtClean="0"/>
              <a:t> </a:t>
            </a:r>
            <a:r>
              <a:rPr lang="en-US" altLang="zh-CN" sz="1200" dirty="0" smtClean="0"/>
              <a:t>event,</a:t>
            </a:r>
            <a:r>
              <a:rPr lang="zh-CN" altLang="en-US" sz="1200" dirty="0" smtClean="0"/>
              <a:t> </a:t>
            </a:r>
            <a:r>
              <a:rPr lang="en-US" altLang="zh-CN" sz="1200" dirty="0" smtClean="0"/>
              <a:t>we</a:t>
            </a:r>
            <a:r>
              <a:rPr lang="zh-CN" altLang="en-US" sz="1200" dirty="0" smtClean="0"/>
              <a:t> </a:t>
            </a:r>
            <a:r>
              <a:rPr lang="en-US" altLang="zh-CN" sz="1200" dirty="0" smtClean="0"/>
              <a:t>can</a:t>
            </a:r>
            <a:r>
              <a:rPr lang="zh-CN" altLang="en-US" sz="1200" dirty="0" smtClean="0"/>
              <a:t> </a:t>
            </a:r>
            <a:r>
              <a:rPr lang="en-US" altLang="zh-CN" sz="1200" dirty="0" smtClean="0"/>
              <a:t>get</a:t>
            </a:r>
            <a:r>
              <a:rPr lang="zh-CN" altLang="en-US" sz="1200" dirty="0" smtClean="0"/>
              <a:t> </a:t>
            </a:r>
            <a:r>
              <a:rPr lang="en-US" altLang="zh-CN" sz="1200" dirty="0" smtClean="0"/>
              <a:t>a</a:t>
            </a:r>
            <a:r>
              <a:rPr lang="zh-CN" altLang="en-US" sz="1200" dirty="0" smtClean="0"/>
              <a:t> </a:t>
            </a:r>
            <a:r>
              <a:rPr lang="en-US" altLang="zh-CN" sz="1200" dirty="0" smtClean="0"/>
              <a:t>bunch</a:t>
            </a:r>
            <a:r>
              <a:rPr lang="zh-CN" altLang="en-US" sz="1200" dirty="0" smtClean="0"/>
              <a:t> </a:t>
            </a:r>
            <a:r>
              <a:rPr lang="en-US" altLang="zh-CN" sz="1200" dirty="0" smtClean="0"/>
              <a:t>of</a:t>
            </a:r>
            <a:r>
              <a:rPr lang="zh-CN" altLang="en-US" sz="1200" dirty="0" smtClean="0"/>
              <a:t> </a:t>
            </a:r>
            <a:r>
              <a:rPr lang="en-US" altLang="zh-CN" sz="1200" dirty="0" smtClean="0"/>
              <a:t>relevant</a:t>
            </a:r>
            <a:r>
              <a:rPr lang="zh-CN" altLang="en-US" sz="1200" dirty="0" smtClean="0"/>
              <a:t> </a:t>
            </a:r>
            <a:r>
              <a:rPr lang="en-US" altLang="zh-CN" sz="1200" dirty="0" smtClean="0"/>
              <a:t>news</a:t>
            </a:r>
            <a:r>
              <a:rPr lang="zh-CN" altLang="en-US" sz="1200" dirty="0" smtClean="0"/>
              <a:t> </a:t>
            </a:r>
            <a:r>
              <a:rPr lang="en-US" altLang="zh-CN" sz="1200" dirty="0" smtClean="0"/>
              <a:t>articles</a:t>
            </a:r>
            <a:r>
              <a:rPr lang="zh-CN" altLang="en-US" sz="1200" dirty="0" smtClean="0"/>
              <a:t> </a:t>
            </a:r>
            <a:r>
              <a:rPr lang="en-US" altLang="zh-CN" sz="1200" dirty="0" smtClean="0"/>
              <a:t>and</a:t>
            </a:r>
            <a:r>
              <a:rPr lang="zh-CN" altLang="en-US" sz="1200" dirty="0" smtClean="0"/>
              <a:t> </a:t>
            </a:r>
            <a:r>
              <a:rPr lang="en-US" altLang="zh-CN" sz="1200" dirty="0" smtClean="0"/>
              <a:t>a</a:t>
            </a:r>
            <a:r>
              <a:rPr lang="zh-CN" altLang="en-US" sz="1200" dirty="0" smtClean="0"/>
              <a:t> </a:t>
            </a:r>
            <a:r>
              <a:rPr lang="en-US" altLang="zh-CN" sz="1200" dirty="0" smtClean="0"/>
              <a:t>bunch</a:t>
            </a:r>
            <a:r>
              <a:rPr lang="zh-CN" altLang="en-US" sz="1200" dirty="0" smtClean="0"/>
              <a:t> </a:t>
            </a:r>
            <a:r>
              <a:rPr lang="en-US" altLang="zh-CN" sz="1200" dirty="0" smtClean="0"/>
              <a:t>of</a:t>
            </a:r>
            <a:r>
              <a:rPr lang="zh-CN" altLang="en-US" sz="1200" dirty="0" smtClean="0"/>
              <a:t> </a:t>
            </a:r>
            <a:r>
              <a:rPr lang="en-US" altLang="zh-CN" sz="1200" dirty="0" smtClean="0"/>
              <a:t>relevant</a:t>
            </a:r>
            <a:r>
              <a:rPr lang="zh-CN" altLang="en-US" sz="1200" dirty="0" smtClean="0"/>
              <a:t> </a:t>
            </a:r>
            <a:r>
              <a:rPr lang="en-US" altLang="zh-CN" sz="1200" dirty="0" smtClean="0"/>
              <a:t>tweets.</a:t>
            </a:r>
          </a:p>
          <a:p>
            <a:r>
              <a:rPr lang="en-US" sz="1200" dirty="0" smtClean="0"/>
              <a:t>Here</a:t>
            </a:r>
            <a:r>
              <a:rPr lang="zh-CN" altLang="en-US" sz="1200" dirty="0" smtClean="0"/>
              <a:t> </a:t>
            </a:r>
            <a:r>
              <a:rPr lang="en-US" altLang="zh-CN" sz="1200" dirty="0" smtClean="0"/>
              <a:t>is</a:t>
            </a:r>
            <a:r>
              <a:rPr lang="zh-CN" altLang="en-US" sz="1200" dirty="0" smtClean="0"/>
              <a:t> </a:t>
            </a:r>
            <a:r>
              <a:rPr lang="en-US" altLang="zh-CN" sz="1200" dirty="0" smtClean="0"/>
              <a:t>a</a:t>
            </a:r>
            <a:r>
              <a:rPr lang="zh-CN" altLang="en-US" sz="1200" dirty="0" smtClean="0"/>
              <a:t> </a:t>
            </a:r>
            <a:r>
              <a:rPr lang="en-US" altLang="zh-CN" sz="1200" dirty="0" smtClean="0"/>
              <a:t>sample</a:t>
            </a:r>
            <a:r>
              <a:rPr lang="zh-CN" altLang="en-US" sz="1200" dirty="0" smtClean="0"/>
              <a:t> </a:t>
            </a:r>
            <a:r>
              <a:rPr lang="en-US" altLang="zh-CN" sz="1200" dirty="0" smtClean="0"/>
              <a:t>of</a:t>
            </a:r>
            <a:r>
              <a:rPr lang="zh-CN" altLang="en-US" sz="1200" dirty="0" smtClean="0"/>
              <a:t> </a:t>
            </a:r>
            <a:r>
              <a:rPr lang="en-US" altLang="zh-CN" sz="1200" dirty="0" smtClean="0"/>
              <a:t>the</a:t>
            </a:r>
            <a:r>
              <a:rPr lang="zh-CN" altLang="en-US" sz="1200" dirty="0" smtClean="0"/>
              <a:t> </a:t>
            </a:r>
            <a:r>
              <a:rPr lang="en-US" altLang="zh-CN" sz="1200" dirty="0" smtClean="0"/>
              <a:t>news</a:t>
            </a:r>
            <a:r>
              <a:rPr lang="zh-CN" altLang="en-US" sz="1200" dirty="0" smtClean="0"/>
              <a:t> </a:t>
            </a:r>
            <a:r>
              <a:rPr lang="en-US" altLang="zh-CN" sz="1200" dirty="0" smtClean="0"/>
              <a:t>articles</a:t>
            </a:r>
            <a:r>
              <a:rPr lang="zh-CN" altLang="en-US" sz="1200" dirty="0" smtClean="0"/>
              <a:t> </a:t>
            </a:r>
            <a:r>
              <a:rPr lang="en-US" altLang="zh-CN" sz="1200" dirty="0" smtClean="0"/>
              <a:t>we</a:t>
            </a:r>
            <a:r>
              <a:rPr lang="zh-CN" altLang="en-US" sz="1200" dirty="0" smtClean="0"/>
              <a:t> </a:t>
            </a:r>
            <a:r>
              <a:rPr lang="en-US" altLang="zh-CN" sz="1200" dirty="0" smtClean="0"/>
              <a:t>get</a:t>
            </a:r>
            <a:r>
              <a:rPr lang="zh-CN" altLang="en-US" sz="1200" dirty="0" smtClean="0"/>
              <a:t> </a:t>
            </a:r>
            <a:r>
              <a:rPr lang="en-US" altLang="zh-CN" sz="1200" dirty="0" smtClean="0"/>
              <a:t>for</a:t>
            </a:r>
            <a:r>
              <a:rPr lang="zh-CN" altLang="en-US" sz="1200" dirty="0" smtClean="0"/>
              <a:t> </a:t>
            </a:r>
            <a:r>
              <a:rPr lang="en-US" altLang="zh-CN" sz="1200" dirty="0" smtClean="0"/>
              <a:t>the</a:t>
            </a:r>
            <a:r>
              <a:rPr lang="zh-CN" altLang="en-US" sz="1200" dirty="0" smtClean="0"/>
              <a:t> </a:t>
            </a:r>
            <a:r>
              <a:rPr lang="en-US" altLang="zh-CN" sz="1200" dirty="0" smtClean="0"/>
              <a:t>North</a:t>
            </a:r>
            <a:r>
              <a:rPr lang="zh-CN" altLang="en-US" sz="1200" dirty="0" smtClean="0"/>
              <a:t> </a:t>
            </a:r>
            <a:r>
              <a:rPr lang="en-US" altLang="zh-CN" sz="1200" dirty="0" smtClean="0"/>
              <a:t>Korean</a:t>
            </a:r>
            <a:r>
              <a:rPr lang="zh-CN" altLang="en-US" sz="1200" dirty="0" smtClean="0"/>
              <a:t> </a:t>
            </a:r>
            <a:r>
              <a:rPr lang="en-US" altLang="zh-CN" sz="1200" dirty="0" smtClean="0"/>
              <a:t>Internet</a:t>
            </a:r>
            <a:r>
              <a:rPr lang="zh-CN" altLang="en-US" sz="1200" dirty="0" smtClean="0"/>
              <a:t> </a:t>
            </a:r>
            <a:r>
              <a:rPr lang="en-US" altLang="zh-CN" sz="1200" dirty="0" smtClean="0"/>
              <a:t>Outage</a:t>
            </a:r>
            <a:r>
              <a:rPr lang="zh-CN" altLang="en-US" sz="1200" dirty="0" smtClean="0"/>
              <a:t> </a:t>
            </a:r>
            <a:r>
              <a:rPr lang="en-US" altLang="zh-CN" sz="1200" dirty="0" smtClean="0"/>
              <a:t>event</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30</a:t>
            </a:fld>
            <a:endParaRPr lang="en-US"/>
          </a:p>
        </p:txBody>
      </p:sp>
    </p:spTree>
    <p:extLst>
      <p:ext uri="{BB962C8B-B14F-4D97-AF65-F5344CB8AC3E}">
        <p14:creationId xmlns:p14="http://schemas.microsoft.com/office/powerpoint/2010/main" val="1128146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31</a:t>
            </a:fld>
            <a:endParaRPr lang="en-US"/>
          </a:p>
        </p:txBody>
      </p:sp>
    </p:spTree>
    <p:extLst>
      <p:ext uri="{BB962C8B-B14F-4D97-AF65-F5344CB8AC3E}">
        <p14:creationId xmlns:p14="http://schemas.microsoft.com/office/powerpoint/2010/main" val="1128146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t>Last</a:t>
            </a:r>
            <a:r>
              <a:rPr lang="zh-CN" altLang="en-US" sz="1200" dirty="0" smtClean="0"/>
              <a:t> </a:t>
            </a:r>
            <a:r>
              <a:rPr lang="en-US" altLang="zh-CN" sz="1200" dirty="0" smtClean="0"/>
              <a:t>but</a:t>
            </a:r>
            <a:r>
              <a:rPr lang="zh-CN" altLang="en-US" sz="1200" dirty="0" smtClean="0"/>
              <a:t> </a:t>
            </a:r>
            <a:r>
              <a:rPr lang="en-US" altLang="zh-CN" sz="1200" dirty="0" smtClean="0"/>
              <a:t>not</a:t>
            </a:r>
            <a:r>
              <a:rPr lang="zh-CN" altLang="en-US" sz="1200" dirty="0" smtClean="0"/>
              <a:t> </a:t>
            </a:r>
            <a:r>
              <a:rPr lang="en-US" altLang="zh-CN" sz="1200" dirty="0" smtClean="0"/>
              <a:t>least</a:t>
            </a:r>
            <a:r>
              <a:rPr lang="zh-CN" altLang="en-US" sz="1200" dirty="0" smtClean="0"/>
              <a:t>, </a:t>
            </a:r>
            <a:r>
              <a:rPr lang="en-US" altLang="zh-CN" sz="1200" dirty="0" smtClean="0"/>
              <a:t>this</a:t>
            </a:r>
            <a:r>
              <a:rPr lang="zh-CN" altLang="en-US" sz="1200" dirty="0" smtClean="0"/>
              <a:t> </a:t>
            </a:r>
            <a:r>
              <a:rPr lang="en-US" altLang="zh-CN" sz="1200" dirty="0" smtClean="0"/>
              <a:t>study</a:t>
            </a:r>
            <a:r>
              <a:rPr lang="zh-CN" altLang="en-US" sz="1200" dirty="0" smtClean="0"/>
              <a:t> </a:t>
            </a:r>
            <a:r>
              <a:rPr lang="en-US" altLang="zh-CN" sz="1200" dirty="0" smtClean="0"/>
              <a:t>provides</a:t>
            </a:r>
            <a:r>
              <a:rPr lang="zh-CN" altLang="en-US" sz="1200" dirty="0" smtClean="0"/>
              <a:t> </a:t>
            </a:r>
            <a:r>
              <a:rPr lang="en-US" altLang="zh-CN" sz="1200" dirty="0" smtClean="0"/>
              <a:t>us</a:t>
            </a:r>
            <a:r>
              <a:rPr lang="zh-CN" altLang="en-US" sz="1200" dirty="0" smtClean="0"/>
              <a:t> </a:t>
            </a:r>
            <a:r>
              <a:rPr lang="en-US" altLang="zh-CN" sz="1200" dirty="0" smtClean="0"/>
              <a:t>a</a:t>
            </a:r>
            <a:r>
              <a:rPr lang="zh-CN" altLang="en-US" sz="1200" dirty="0" smtClean="0"/>
              <a:t> </a:t>
            </a:r>
            <a:r>
              <a:rPr lang="en-US" altLang="zh-CN" sz="1200" dirty="0" smtClean="0"/>
              <a:t>valuable</a:t>
            </a:r>
            <a:r>
              <a:rPr lang="zh-CN" altLang="en-US" sz="1200" dirty="0" smtClean="0"/>
              <a:t> </a:t>
            </a:r>
            <a:r>
              <a:rPr lang="en-US" altLang="zh-CN" sz="1200" dirty="0" smtClean="0"/>
              <a:t>dataset,</a:t>
            </a:r>
            <a:r>
              <a:rPr lang="zh-CN" altLang="en-US" sz="1200" dirty="0" smtClean="0"/>
              <a:t> </a:t>
            </a:r>
            <a:r>
              <a:rPr lang="en-US" altLang="zh-CN" sz="1200" dirty="0" smtClean="0"/>
              <a:t>where</a:t>
            </a:r>
            <a:r>
              <a:rPr lang="zh-CN" altLang="en-US" sz="1200" dirty="0" smtClean="0"/>
              <a:t> </a:t>
            </a:r>
            <a:r>
              <a:rPr lang="en-US" altLang="zh-CN" sz="1200" dirty="0" smtClean="0"/>
              <a:t>news</a:t>
            </a:r>
            <a:r>
              <a:rPr lang="is-IS" altLang="zh-CN" sz="1200" dirty="0" smtClean="0"/>
              <a:t>…</a:t>
            </a:r>
            <a:r>
              <a:rPr lang="en-US" altLang="zh-CN" sz="1200" dirty="0" smtClean="0"/>
              <a:t>..by</a:t>
            </a:r>
            <a:r>
              <a:rPr lang="zh-CN" altLang="en-US" sz="1200" dirty="0" smtClean="0"/>
              <a:t> </a:t>
            </a:r>
            <a:r>
              <a:rPr lang="en-US" altLang="zh-CN" sz="1200" dirty="0" smtClean="0"/>
              <a:t>events.</a:t>
            </a:r>
            <a:r>
              <a:rPr lang="zh-CN" altLang="en-US" sz="1200" dirty="0" smtClean="0"/>
              <a:t> </a:t>
            </a:r>
            <a:r>
              <a:rPr lang="en-US" altLang="zh-CN" sz="1200" dirty="0" smtClean="0"/>
              <a:t>This</a:t>
            </a:r>
            <a:r>
              <a:rPr lang="zh-CN" altLang="en-US" sz="1200" dirty="0" smtClean="0"/>
              <a:t> </a:t>
            </a:r>
            <a:r>
              <a:rPr lang="en-US" altLang="zh-CN" sz="1200" dirty="0" smtClean="0"/>
              <a:t>dataset</a:t>
            </a:r>
            <a:r>
              <a:rPr lang="zh-CN" altLang="en-US" sz="1200" dirty="0" smtClean="0"/>
              <a:t> </a:t>
            </a:r>
            <a:r>
              <a:rPr lang="en-US" altLang="zh-CN" sz="1200" dirty="0" smtClean="0"/>
              <a:t>can</a:t>
            </a:r>
            <a:r>
              <a:rPr lang="zh-CN" altLang="en-US" sz="1200" dirty="0" smtClean="0"/>
              <a:t> </a:t>
            </a:r>
            <a:r>
              <a:rPr lang="en-US" altLang="zh-CN" sz="1200" dirty="0" smtClean="0"/>
              <a:t>be</a:t>
            </a:r>
            <a:r>
              <a:rPr lang="zh-CN" altLang="en-US" sz="1200" dirty="0" smtClean="0"/>
              <a:t> </a:t>
            </a:r>
            <a:r>
              <a:rPr lang="en-US" altLang="zh-CN" sz="1200" dirty="0" smtClean="0"/>
              <a:t>used</a:t>
            </a:r>
            <a:r>
              <a:rPr lang="zh-CN" altLang="en-US" sz="1200" dirty="0" smtClean="0"/>
              <a:t> </a:t>
            </a:r>
            <a:r>
              <a:rPr lang="en-US" altLang="zh-CN" sz="1200" dirty="0" smtClean="0"/>
              <a:t>for</a:t>
            </a:r>
            <a:r>
              <a:rPr lang="zh-CN" altLang="en-US" sz="1200" dirty="0" smtClean="0"/>
              <a:t> </a:t>
            </a:r>
            <a:r>
              <a:rPr lang="en-US" altLang="zh-CN" sz="1200" dirty="0" smtClean="0"/>
              <a:t>subsequent</a:t>
            </a:r>
            <a:r>
              <a:rPr lang="zh-CN" altLang="en-US" sz="1200" dirty="0" smtClean="0"/>
              <a:t> </a:t>
            </a:r>
            <a:r>
              <a:rPr lang="en-US" altLang="zh-CN" sz="1200" dirty="0" smtClean="0"/>
              <a:t>tasks</a:t>
            </a:r>
            <a:r>
              <a:rPr lang="zh-CN" altLang="en-US" sz="1200" dirty="0" smtClean="0"/>
              <a:t> </a:t>
            </a:r>
            <a:r>
              <a:rPr lang="en-US" altLang="zh-CN" sz="1200" dirty="0" smtClean="0"/>
              <a:t>such</a:t>
            </a:r>
            <a:r>
              <a:rPr lang="zh-CN" altLang="en-US" sz="1200" dirty="0" smtClean="0"/>
              <a:t> </a:t>
            </a:r>
            <a:r>
              <a:rPr lang="en-US" altLang="zh-CN" sz="1200" dirty="0" smtClean="0"/>
              <a:t>as</a:t>
            </a:r>
            <a:r>
              <a:rPr lang="zh-CN" altLang="en-US" sz="1200" dirty="0" smtClean="0"/>
              <a:t> </a:t>
            </a:r>
            <a:r>
              <a:rPr lang="en-US" altLang="zh-CN" sz="1200" dirty="0" smtClean="0"/>
              <a:t>event</a:t>
            </a:r>
            <a:r>
              <a:rPr lang="zh-CN" altLang="en-US" sz="1200" dirty="0" smtClean="0"/>
              <a:t> </a:t>
            </a:r>
            <a:r>
              <a:rPr lang="en-US" altLang="zh-CN" sz="1200" dirty="0" smtClean="0"/>
              <a:t>summarization</a:t>
            </a:r>
            <a:r>
              <a:rPr lang="zh-CN" altLang="en-US" sz="1200" dirty="0" smtClean="0"/>
              <a:t> </a:t>
            </a:r>
            <a:r>
              <a:rPr lang="en-US" altLang="zh-CN" sz="1200" dirty="0" smtClean="0"/>
              <a:t>and</a:t>
            </a:r>
            <a:r>
              <a:rPr lang="zh-CN" altLang="en-US" sz="1200" dirty="0" smtClean="0"/>
              <a:t> </a:t>
            </a:r>
            <a:r>
              <a:rPr lang="en-US" altLang="zh-CN" sz="1200" dirty="0" smtClean="0"/>
              <a:t>opinion</a:t>
            </a:r>
            <a:r>
              <a:rPr lang="zh-CN" altLang="en-US" sz="1200" dirty="0" smtClean="0"/>
              <a:t> </a:t>
            </a:r>
            <a:r>
              <a:rPr lang="en-US" altLang="zh-CN" sz="1200" dirty="0" smtClean="0"/>
              <a:t>mining.</a:t>
            </a:r>
          </a:p>
          <a:p>
            <a:r>
              <a:rPr lang="en-US" altLang="zh-CN" sz="1200" dirty="0" smtClean="0"/>
              <a:t>###</a:t>
            </a:r>
          </a:p>
          <a:p>
            <a:r>
              <a:rPr lang="en-US" altLang="zh-CN" sz="1200" dirty="0" smtClean="0"/>
              <a:t>News</a:t>
            </a:r>
            <a:r>
              <a:rPr lang="zh-CN" altLang="en-US" sz="1200" dirty="0" smtClean="0"/>
              <a:t> </a:t>
            </a:r>
            <a:r>
              <a:rPr lang="en-US" altLang="zh-CN" sz="1200" dirty="0" smtClean="0"/>
              <a:t>articles</a:t>
            </a:r>
            <a:r>
              <a:rPr lang="zh-CN" altLang="en-US" sz="1200" dirty="0" smtClean="0"/>
              <a:t> </a:t>
            </a:r>
            <a:r>
              <a:rPr lang="en-US" altLang="zh-CN" sz="1200" dirty="0" smtClean="0"/>
              <a:t>and</a:t>
            </a:r>
            <a:r>
              <a:rPr lang="zh-CN" altLang="en-US" sz="1200" dirty="0" smtClean="0"/>
              <a:t> </a:t>
            </a:r>
            <a:r>
              <a:rPr lang="en-US" altLang="zh-CN" sz="1200" dirty="0" smtClean="0"/>
              <a:t>tweets</a:t>
            </a:r>
            <a:r>
              <a:rPr lang="zh-CN" altLang="en-US" sz="1200" dirty="0" smtClean="0"/>
              <a:t> </a:t>
            </a:r>
            <a:r>
              <a:rPr lang="en-US" altLang="zh-CN" sz="1200" dirty="0" smtClean="0"/>
              <a:t>grouped</a:t>
            </a:r>
            <a:r>
              <a:rPr lang="zh-CN" altLang="en-US" sz="1200" dirty="0" smtClean="0"/>
              <a:t> </a:t>
            </a:r>
            <a:r>
              <a:rPr lang="en-US" altLang="zh-CN" sz="1200" dirty="0" smtClean="0"/>
              <a:t>by</a:t>
            </a:r>
            <a:r>
              <a:rPr lang="zh-CN" altLang="en-US" sz="1200" dirty="0" smtClean="0"/>
              <a:t> </a:t>
            </a:r>
            <a:r>
              <a:rPr lang="en-US" altLang="zh-CN" sz="1200" dirty="0" smtClean="0"/>
              <a:t>events.</a:t>
            </a:r>
            <a:r>
              <a:rPr lang="zh-CN" altLang="en-US" sz="1200" dirty="0" smtClean="0"/>
              <a:t> </a:t>
            </a:r>
            <a:r>
              <a:rPr lang="en-US" altLang="zh-CN" sz="1200" dirty="0" smtClean="0"/>
              <a:t>Useful</a:t>
            </a:r>
            <a:r>
              <a:rPr lang="zh-CN" altLang="en-US" sz="1200" dirty="0" smtClean="0"/>
              <a:t> </a:t>
            </a:r>
            <a:r>
              <a:rPr lang="en-US" altLang="zh-CN" sz="1200" dirty="0" smtClean="0"/>
              <a:t>for</a:t>
            </a:r>
            <a:r>
              <a:rPr lang="zh-CN" altLang="en-US" sz="1200" dirty="0" smtClean="0"/>
              <a:t> </a:t>
            </a:r>
            <a:r>
              <a:rPr lang="en-US" sz="1200" dirty="0" smtClean="0"/>
              <a:t>various</a:t>
            </a:r>
            <a:r>
              <a:rPr lang="zh-CN" altLang="en-US" sz="1200" dirty="0" smtClean="0"/>
              <a:t> </a:t>
            </a:r>
            <a:r>
              <a:rPr lang="en-US" sz="1200" dirty="0" smtClean="0"/>
              <a:t>applications such as opinion mining/comparison, multi-corpus text summarization and</a:t>
            </a:r>
            <a:r>
              <a:rPr lang="zh-CN" altLang="en-US" sz="1200" dirty="0" smtClean="0"/>
              <a:t> </a:t>
            </a:r>
            <a:r>
              <a:rPr lang="en-US" altLang="zh-CN" sz="1200" dirty="0" smtClean="0"/>
              <a:t>i</a:t>
            </a:r>
            <a:r>
              <a:rPr lang="en-US" sz="1200" dirty="0" smtClean="0"/>
              <a:t>nformation diffusion.</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32</a:t>
            </a:fld>
            <a:endParaRPr lang="en-US"/>
          </a:p>
        </p:txBody>
      </p:sp>
    </p:spTree>
    <p:extLst>
      <p:ext uri="{BB962C8B-B14F-4D97-AF65-F5344CB8AC3E}">
        <p14:creationId xmlns:p14="http://schemas.microsoft.com/office/powerpoint/2010/main" val="2397410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In</a:t>
            </a:r>
            <a:r>
              <a:rPr lang="zh-CN" altLang="en-US" dirty="0" smtClean="0"/>
              <a:t> </a:t>
            </a:r>
            <a:r>
              <a:rPr lang="en-US" altLang="zh-CN" dirty="0" smtClean="0"/>
              <a:t>the</a:t>
            </a:r>
            <a:r>
              <a:rPr lang="zh-CN" altLang="en-US" dirty="0" smtClean="0"/>
              <a:t> </a:t>
            </a:r>
            <a:r>
              <a:rPr lang="en-US" altLang="zh-CN" dirty="0" smtClean="0"/>
              <a:t>last</a:t>
            </a:r>
            <a:r>
              <a:rPr lang="zh-CN" altLang="en-US" dirty="0" smtClean="0"/>
              <a:t> </a:t>
            </a:r>
            <a:r>
              <a:rPr lang="en-US" altLang="zh-CN" dirty="0" smtClean="0"/>
              <a:t>part</a:t>
            </a:r>
            <a:r>
              <a:rPr lang="zh-CN" altLang="en-US" dirty="0" smtClean="0"/>
              <a:t> </a:t>
            </a:r>
            <a:r>
              <a:rPr lang="en-US" altLang="zh-CN" dirty="0" smtClean="0"/>
              <a:t>of</a:t>
            </a:r>
            <a:r>
              <a:rPr lang="zh-CN" altLang="en-US" dirty="0" smtClean="0"/>
              <a:t> </a:t>
            </a:r>
            <a:r>
              <a:rPr lang="en-US" altLang="zh-CN" dirty="0" smtClean="0"/>
              <a:t>my</a:t>
            </a:r>
            <a:r>
              <a:rPr lang="zh-CN" altLang="en-US" dirty="0" smtClean="0"/>
              <a:t> </a:t>
            </a:r>
            <a:r>
              <a:rPr lang="en-US" altLang="zh-CN" dirty="0" smtClean="0"/>
              <a:t>thesis,</a:t>
            </a:r>
            <a:r>
              <a:rPr lang="zh-CN" altLang="en-US" dirty="0" smtClean="0"/>
              <a:t> </a:t>
            </a:r>
            <a:r>
              <a:rPr lang="en-US" altLang="zh-CN" dirty="0" smtClean="0"/>
              <a:t>I</a:t>
            </a:r>
            <a:r>
              <a:rPr lang="zh-CN" altLang="en-US" dirty="0" smtClean="0"/>
              <a:t> </a:t>
            </a:r>
            <a:r>
              <a:rPr lang="en-US" altLang="zh-CN" dirty="0" smtClean="0"/>
              <a:t>explore</a:t>
            </a:r>
            <a:r>
              <a:rPr lang="zh-CN" altLang="en-US" dirty="0" smtClean="0"/>
              <a:t> </a:t>
            </a:r>
            <a:r>
              <a:rPr lang="en-US" altLang="zh-CN" dirty="0" smtClean="0"/>
              <a:t>a</a:t>
            </a:r>
            <a:r>
              <a:rPr lang="zh-CN" altLang="en-US" dirty="0" smtClean="0"/>
              <a:t> </a:t>
            </a:r>
            <a:r>
              <a:rPr lang="en-US" altLang="zh-CN" dirty="0" smtClean="0"/>
              <a:t>novel</a:t>
            </a:r>
            <a:r>
              <a:rPr lang="zh-CN" altLang="en-US" dirty="0" smtClean="0"/>
              <a:t> </a:t>
            </a:r>
            <a:r>
              <a:rPr lang="en-US" altLang="zh-CN" dirty="0" smtClean="0"/>
              <a:t>problem</a:t>
            </a:r>
            <a:r>
              <a:rPr lang="zh-CN" altLang="en-US" dirty="0" smtClean="0"/>
              <a:t> </a:t>
            </a:r>
            <a:r>
              <a:rPr lang="en-US" altLang="zh-CN" dirty="0" smtClean="0"/>
              <a:t>of</a:t>
            </a:r>
            <a:r>
              <a:rPr lang="zh-CN" altLang="en-US" dirty="0" smtClean="0"/>
              <a:t> </a:t>
            </a:r>
            <a:r>
              <a:rPr lang="en-US" altLang="zh-CN" dirty="0" smtClean="0"/>
              <a:t>customized</a:t>
            </a:r>
            <a:r>
              <a:rPr lang="zh-CN" altLang="en-US" dirty="0" smtClean="0"/>
              <a:t> </a:t>
            </a:r>
            <a:r>
              <a:rPr lang="en-US" altLang="zh-CN" dirty="0" smtClean="0"/>
              <a:t>event</a:t>
            </a:r>
            <a:r>
              <a:rPr lang="zh-CN" altLang="en-US" dirty="0" smtClean="0"/>
              <a:t> </a:t>
            </a:r>
            <a:r>
              <a:rPr lang="en-US" altLang="zh-CN" dirty="0" smtClean="0"/>
              <a:t>summarization</a:t>
            </a:r>
            <a:r>
              <a:rPr lang="zh-CN" altLang="en-US" dirty="0" smtClean="0"/>
              <a:t> </a:t>
            </a:r>
            <a:r>
              <a:rPr lang="en-US" altLang="zh-CN" dirty="0" smtClean="0"/>
              <a:t>taking</a:t>
            </a:r>
            <a:r>
              <a:rPr lang="zh-CN" altLang="en-US" dirty="0" smtClean="0"/>
              <a:t> </a:t>
            </a:r>
            <a:r>
              <a:rPr lang="en-US" altLang="zh-CN" dirty="0" smtClean="0"/>
              <a:t>advantage</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linked</a:t>
            </a:r>
            <a:r>
              <a:rPr lang="zh-CN" altLang="en-US" dirty="0" smtClean="0"/>
              <a:t> </a:t>
            </a:r>
            <a:r>
              <a:rPr lang="en-US" altLang="zh-CN" dirty="0" smtClean="0"/>
              <a:t>dataset</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second</a:t>
            </a:r>
            <a:r>
              <a:rPr lang="zh-CN" altLang="en-US" dirty="0" smtClean="0"/>
              <a:t> </a:t>
            </a:r>
            <a:r>
              <a:rPr lang="en-US" altLang="zh-CN" dirty="0" smtClean="0"/>
              <a:t>part.</a:t>
            </a:r>
            <a:endParaRPr lang="en-US" dirty="0" smtClean="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33</a:t>
            </a:fld>
            <a:endParaRPr lang="en-US"/>
          </a:p>
        </p:txBody>
      </p:sp>
    </p:spTree>
    <p:extLst>
      <p:ext uri="{BB962C8B-B14F-4D97-AF65-F5344CB8AC3E}">
        <p14:creationId xmlns:p14="http://schemas.microsoft.com/office/powerpoint/2010/main" val="1695786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zh-CN" altLang="en-US" dirty="0" smtClean="0"/>
              <a:t> </a:t>
            </a:r>
            <a:r>
              <a:rPr lang="en-US" altLang="zh-CN" dirty="0" smtClean="0"/>
              <a:t>motivate</a:t>
            </a:r>
            <a:r>
              <a:rPr lang="zh-CN" altLang="en-US" dirty="0" smtClean="0"/>
              <a:t> </a:t>
            </a:r>
            <a:r>
              <a:rPr lang="en-US" altLang="zh-CN" dirty="0" smtClean="0"/>
              <a:t>this</a:t>
            </a:r>
            <a:r>
              <a:rPr lang="zh-CN" altLang="en-US" dirty="0" smtClean="0"/>
              <a:t> </a:t>
            </a:r>
            <a:r>
              <a:rPr lang="en-US" altLang="zh-CN" dirty="0" smtClean="0"/>
              <a:t>study,</a:t>
            </a:r>
            <a:r>
              <a:rPr lang="zh-CN" altLang="en-US" dirty="0" smtClean="0"/>
              <a:t> </a:t>
            </a:r>
            <a:r>
              <a:rPr lang="en-US" altLang="zh-CN" dirty="0" smtClean="0"/>
              <a:t>let’s</a:t>
            </a:r>
            <a:r>
              <a:rPr lang="zh-CN" altLang="en-US" dirty="0" smtClean="0"/>
              <a:t> </a:t>
            </a:r>
            <a:r>
              <a:rPr lang="en-US" altLang="zh-CN" dirty="0" smtClean="0"/>
              <a:t>consider</a:t>
            </a:r>
            <a:r>
              <a:rPr lang="zh-CN" altLang="en-US" dirty="0" smtClean="0"/>
              <a:t> </a:t>
            </a:r>
            <a:r>
              <a:rPr lang="en-US" altLang="zh-CN" dirty="0" smtClean="0"/>
              <a:t>a</a:t>
            </a:r>
            <a:r>
              <a:rPr lang="zh-CN" altLang="en-US" dirty="0" smtClean="0"/>
              <a:t> </a:t>
            </a:r>
            <a:r>
              <a:rPr lang="en-US" altLang="zh-CN" dirty="0" smtClean="0"/>
              <a:t>question</a:t>
            </a:r>
            <a:r>
              <a:rPr lang="zh-CN" altLang="en-US" dirty="0" smtClean="0"/>
              <a:t> </a:t>
            </a:r>
            <a:r>
              <a:rPr lang="en-US" altLang="zh-CN" dirty="0" smtClean="0"/>
              <a:t>here</a:t>
            </a:r>
          </a:p>
          <a:p>
            <a:r>
              <a:rPr lang="zh-CN" altLang="zh-CN" dirty="0" smtClean="0"/>
              <a:t>`</a:t>
            </a:r>
            <a:endParaRPr lang="en-US" dirty="0" smtClean="0"/>
          </a:p>
          <a:p>
            <a:r>
              <a:rPr lang="en-US" dirty="0" smtClean="0"/>
              <a:t>,</a:t>
            </a:r>
            <a:r>
              <a:rPr lang="zh-CN" altLang="en-US" dirty="0" smtClean="0"/>
              <a:t> </a:t>
            </a:r>
            <a:r>
              <a:rPr lang="en-US" altLang="zh-CN" dirty="0" smtClean="0"/>
              <a:t>In</a:t>
            </a:r>
            <a:r>
              <a:rPr lang="zh-CN" altLang="en-US" dirty="0" smtClean="0"/>
              <a:t> </a:t>
            </a:r>
            <a:r>
              <a:rPr lang="en-US" altLang="zh-CN" dirty="0" smtClean="0"/>
              <a:t>contrast,</a:t>
            </a:r>
            <a:r>
              <a:rPr lang="zh-CN" altLang="en-US" dirty="0" smtClean="0"/>
              <a:t> </a:t>
            </a:r>
            <a:r>
              <a:rPr lang="en-US" dirty="0" smtClean="0"/>
              <a:t>the general ‘narrative facts provided by regular television news may distract the listeners from the stories in politics</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34</a:t>
            </a:fld>
            <a:endParaRPr lang="en-US"/>
          </a:p>
        </p:txBody>
      </p:sp>
    </p:spTree>
    <p:extLst>
      <p:ext uri="{BB962C8B-B14F-4D97-AF65-F5344CB8AC3E}">
        <p14:creationId xmlns:p14="http://schemas.microsoft.com/office/powerpoint/2010/main" val="41293184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ltLang="zh-CN" dirty="0" smtClean="0"/>
              <a:t>…picked</a:t>
            </a:r>
            <a:r>
              <a:rPr lang="zh-CN" altLang="en-US" dirty="0" smtClean="0"/>
              <a:t> </a:t>
            </a:r>
            <a:r>
              <a:rPr lang="en-US" altLang="zh-CN" dirty="0" smtClean="0"/>
              <a:t>up</a:t>
            </a:r>
            <a:r>
              <a:rPr lang="zh-CN" altLang="en-US" dirty="0" smtClean="0"/>
              <a:t> </a:t>
            </a:r>
            <a:r>
              <a:rPr lang="en-US" altLang="zh-CN" dirty="0" smtClean="0"/>
              <a:t>the</a:t>
            </a:r>
            <a:r>
              <a:rPr lang="zh-CN" altLang="en-US" dirty="0" smtClean="0"/>
              <a:t> </a:t>
            </a:r>
            <a:r>
              <a:rPr lang="en-US" altLang="zh-CN" dirty="0" smtClean="0"/>
              <a:t>words</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republican</a:t>
            </a:r>
            <a:r>
              <a:rPr lang="zh-CN" altLang="en-US" dirty="0" smtClean="0"/>
              <a:t> </a:t>
            </a:r>
            <a:r>
              <a:rPr lang="en-US" altLang="zh-CN" dirty="0" err="1" smtClean="0"/>
              <a:t>celerities</a:t>
            </a:r>
            <a:r>
              <a:rPr lang="zh-CN" altLang="en-US" dirty="0" smtClean="0"/>
              <a:t> </a:t>
            </a:r>
            <a:r>
              <a:rPr lang="en-US" altLang="zh-CN" dirty="0" smtClean="0"/>
              <a:t>who</a:t>
            </a:r>
            <a:r>
              <a:rPr lang="zh-CN" altLang="en-US" dirty="0" smtClean="0"/>
              <a:t> </a:t>
            </a:r>
            <a:r>
              <a:rPr lang="en-US" altLang="zh-CN" dirty="0" smtClean="0"/>
              <a:t>opposed</a:t>
            </a:r>
            <a:r>
              <a:rPr lang="zh-CN" altLang="en-US" dirty="0" smtClean="0"/>
              <a:t> </a:t>
            </a:r>
            <a:r>
              <a:rPr lang="en-US" altLang="zh-CN" dirty="0" err="1" smtClean="0"/>
              <a:t>obamacare</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35</a:t>
            </a:fld>
            <a:endParaRPr lang="en-US"/>
          </a:p>
        </p:txBody>
      </p:sp>
    </p:spTree>
    <p:extLst>
      <p:ext uri="{BB962C8B-B14F-4D97-AF65-F5344CB8AC3E}">
        <p14:creationId xmlns:p14="http://schemas.microsoft.com/office/powerpoint/2010/main" val="4224008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Eric </a:t>
            </a:r>
            <a:r>
              <a:rPr lang="en-US" dirty="0" err="1" smtClean="0"/>
              <a:t>Bolling</a:t>
            </a:r>
            <a:endParaRPr lang="en-US" dirty="0" smtClean="0"/>
          </a:p>
          <a:p>
            <a:r>
              <a:rPr lang="en-US" dirty="0" smtClean="0"/>
              <a:t>These facts might be much more</a:t>
            </a:r>
            <a:r>
              <a:rPr lang="en-US" baseline="0" dirty="0" smtClean="0"/>
              <a:t> interesting to the users than the the narrative facts such as how many people have enrolled in </a:t>
            </a:r>
            <a:r>
              <a:rPr lang="en-US" baseline="0" dirty="0" err="1" smtClean="0"/>
              <a:t>obamacare</a:t>
            </a:r>
            <a:r>
              <a:rPr lang="en-US" baseline="0" dirty="0" smtClean="0"/>
              <a:t>, or the coverage of different groups.</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37</a:t>
            </a:fld>
            <a:endParaRPr lang="en-US"/>
          </a:p>
        </p:txBody>
      </p:sp>
    </p:spTree>
    <p:extLst>
      <p:ext uri="{BB962C8B-B14F-4D97-AF65-F5344CB8AC3E}">
        <p14:creationId xmlns:p14="http://schemas.microsoft.com/office/powerpoint/2010/main" val="4291189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a:t>
            </a:r>
            <a:r>
              <a:rPr lang="en-US" baseline="0" dirty="0" smtClean="0"/>
              <a:t> we consider the problem of </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38</a:t>
            </a:fld>
            <a:endParaRPr lang="en-US"/>
          </a:p>
        </p:txBody>
      </p:sp>
    </p:spTree>
    <p:extLst>
      <p:ext uri="{BB962C8B-B14F-4D97-AF65-F5344CB8AC3E}">
        <p14:creationId xmlns:p14="http://schemas.microsoft.com/office/powerpoint/2010/main" val="1287191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the best of</a:t>
            </a:r>
            <a:r>
              <a:rPr lang="en-US" baseline="0" dirty="0" smtClean="0"/>
              <a:t> our knowledge, this is the first work to </a:t>
            </a:r>
            <a:r>
              <a:rPr lang="en-US" altLang="zh-CN" b="1" dirty="0" smtClean="0">
                <a:solidFill>
                  <a:srgbClr val="660066"/>
                </a:solidFill>
              </a:rPr>
              <a:t>infuse</a:t>
            </a:r>
            <a:r>
              <a:rPr lang="zh-CN" altLang="en-US" b="1" dirty="0" smtClean="0">
                <a:solidFill>
                  <a:srgbClr val="660066"/>
                </a:solidFill>
              </a:rPr>
              <a:t> </a:t>
            </a:r>
            <a:r>
              <a:rPr lang="en-US" b="1" dirty="0" smtClean="0">
                <a:solidFill>
                  <a:srgbClr val="660066"/>
                </a:solidFill>
              </a:rPr>
              <a:t>listeners’ interests from social media into news summaries</a:t>
            </a:r>
            <a:endParaRPr lang="en-US" dirty="0" smtClean="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39</a:t>
            </a:fld>
            <a:endParaRPr lang="en-US"/>
          </a:p>
        </p:txBody>
      </p:sp>
    </p:spTree>
    <p:extLst>
      <p:ext uri="{BB962C8B-B14F-4D97-AF65-F5344CB8AC3E}">
        <p14:creationId xmlns:p14="http://schemas.microsoft.com/office/powerpoint/2010/main" val="2037507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While this</a:t>
            </a:r>
            <a:r>
              <a:rPr lang="en-US" baseline="0" dirty="0" smtClean="0"/>
              <a:t> direction sounds promising, we face many challenges here. </a:t>
            </a:r>
          </a:p>
          <a:p>
            <a:endParaRPr lang="en-US" baseline="0" dirty="0" smtClean="0"/>
          </a:p>
          <a:p>
            <a:r>
              <a:rPr lang="en-US" baseline="0" dirty="0" smtClean="0"/>
              <a:t>Unlike the event-level linking, now the unit we consider is news sentences, fine grained connection</a:t>
            </a:r>
            <a:r>
              <a:rPr lang="is-IS" baseline="0" dirty="0" smtClean="0"/>
              <a:t>…</a:t>
            </a:r>
          </a:p>
          <a:p>
            <a:endParaRPr lang="en-US" dirty="0" smtClean="0"/>
          </a:p>
          <a:p>
            <a:r>
              <a:rPr lang="en-US" dirty="0" smtClean="0"/>
              <a:t> the massive tweets as related or unrelated with given news documents is not</a:t>
            </a:r>
          </a:p>
          <a:p>
            <a:endParaRPr lang="en-US" baseline="0" dirty="0" smtClean="0"/>
          </a:p>
          <a:p>
            <a:r>
              <a:rPr lang="en-US" dirty="0" smtClean="0"/>
              <a:t>So the question becomes how do we build bridges</a:t>
            </a:r>
            <a:r>
              <a:rPr lang="en-US" baseline="0" dirty="0" smtClean="0"/>
              <a:t> to connect news and tweets?</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40</a:t>
            </a:fld>
            <a:endParaRPr lang="en-US"/>
          </a:p>
        </p:txBody>
      </p:sp>
    </p:spTree>
    <p:extLst>
      <p:ext uri="{BB962C8B-B14F-4D97-AF65-F5344CB8AC3E}">
        <p14:creationId xmlns:p14="http://schemas.microsoft.com/office/powerpoint/2010/main" val="366399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While these applications sound exciting, lots of challenges are there</a:t>
            </a:r>
            <a:r>
              <a:rPr lang="en-US" baseline="0" dirty="0" smtClean="0"/>
              <a:t> too.</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4</a:t>
            </a:fld>
            <a:endParaRPr lang="en-US"/>
          </a:p>
        </p:txBody>
      </p:sp>
    </p:spTree>
    <p:extLst>
      <p:ext uri="{BB962C8B-B14F-4D97-AF65-F5344CB8AC3E}">
        <p14:creationId xmlns:p14="http://schemas.microsoft.com/office/powerpoint/2010/main" val="123560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different vocabularies may be used for news and tweets, especially descriptive words such as adjectives and adverbs, content units are less versatile and very indicative of the content. Like here minimum wage can be a good content unit.</a:t>
            </a:r>
          </a:p>
          <a:p>
            <a:r>
              <a:rPr lang="en-US" sz="1200" b="0" i="0" u="none" strike="noStrike" kern="1200" baseline="0" dirty="0" smtClean="0">
                <a:solidFill>
                  <a:schemeClr val="tx1"/>
                </a:solidFill>
                <a:latin typeface="+mn-lt"/>
                <a:ea typeface="+mn-ea"/>
                <a:cs typeface="+mn-cs"/>
              </a:rPr>
              <a:t>Therefore we use content units as bridges to enable fine-grained information transfer between news sentences and tweets.</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41</a:t>
            </a:fld>
            <a:endParaRPr lang="en-US"/>
          </a:p>
        </p:txBody>
      </p:sp>
    </p:spTree>
    <p:extLst>
      <p:ext uri="{BB962C8B-B14F-4D97-AF65-F5344CB8AC3E}">
        <p14:creationId xmlns:p14="http://schemas.microsoft.com/office/powerpoint/2010/main" val="4100009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our implementation, we choose to use </a:t>
            </a:r>
            <a:r>
              <a:rPr lang="en-US" baseline="0" dirty="0" err="1" smtClean="0"/>
              <a:t>wikipedia</a:t>
            </a:r>
            <a:r>
              <a:rPr lang="en-US" baseline="0" dirty="0" smtClean="0"/>
              <a:t> concepts as our content units.</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err="1" smtClean="0"/>
              <a:t>Laki</a:t>
            </a:r>
            <a:r>
              <a:rPr lang="en-US" dirty="0" smtClean="0"/>
              <a:t> (Liu et al. 2016), </a:t>
            </a:r>
            <a:r>
              <a:rPr lang="en-US" dirty="0" err="1" smtClean="0"/>
              <a:t>SegPhrase</a:t>
            </a:r>
            <a:r>
              <a:rPr lang="en-US" dirty="0" smtClean="0"/>
              <a:t> (Liu et al. 2015), </a:t>
            </a:r>
            <a:r>
              <a:rPr lang="en-US" dirty="0" err="1" smtClean="0"/>
              <a:t>Clustype</a:t>
            </a:r>
            <a:r>
              <a:rPr lang="en-US" dirty="0" smtClean="0"/>
              <a:t> </a:t>
            </a:r>
            <a:r>
              <a:rPr lang="en-US" altLang="zh-CN" dirty="0" smtClean="0"/>
              <a:t>(</a:t>
            </a:r>
            <a:r>
              <a:rPr lang="en-US" altLang="zh-CN" dirty="0" err="1" smtClean="0"/>
              <a:t>Ren</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2014)</a:t>
            </a:r>
            <a:r>
              <a:rPr lang="zh-CN" altLang="en-US" dirty="0" smtClean="0"/>
              <a:t> </a:t>
            </a:r>
            <a:r>
              <a:rPr lang="en-US" dirty="0" smtClean="0"/>
              <a:t>and various information extraction tools</a:t>
            </a:r>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42</a:t>
            </a:fld>
            <a:endParaRPr lang="en-US"/>
          </a:p>
        </p:txBody>
      </p:sp>
    </p:spTree>
    <p:extLst>
      <p:ext uri="{BB962C8B-B14F-4D97-AF65-F5344CB8AC3E}">
        <p14:creationId xmlns:p14="http://schemas.microsoft.com/office/powerpoint/2010/main" val="2199116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Now we</a:t>
            </a:r>
            <a:r>
              <a:rPr lang="en-US" baseline="0" dirty="0" smtClean="0"/>
              <a:t> have news sentences and tweets bridged by content units, the problem becomes how to determine the link strength and propagate the social impact from tweets to news sentences based on this graph.</a:t>
            </a:r>
          </a:p>
          <a:p>
            <a:endParaRPr lang="en-US" baseline="0" dirty="0" smtClean="0"/>
          </a:p>
          <a:p>
            <a:r>
              <a:rPr lang="en-US" baseline="0" dirty="0" smtClean="0"/>
              <a:t>o</a:t>
            </a:r>
            <a:r>
              <a:rPr lang="en-US" dirty="0" smtClean="0"/>
              <a:t>ur</a:t>
            </a:r>
            <a:r>
              <a:rPr lang="en-US" baseline="0" dirty="0" smtClean="0"/>
              <a:t> goal is to co-rank news sentences and tweets and we have the following desired properties:</a:t>
            </a:r>
          </a:p>
          <a:p>
            <a:pPr lvl="1"/>
            <a:r>
              <a:rPr lang="en-US" dirty="0" smtClean="0"/>
              <a:t>Top ranked news sentences and tweets should reflect the social impact </a:t>
            </a:r>
          </a:p>
          <a:p>
            <a:pPr lvl="2"/>
            <a:r>
              <a:rPr lang="en-US" dirty="0" smtClean="0"/>
              <a:t>The ranking scores of news sentences are affected by how </a:t>
            </a:r>
            <a:r>
              <a:rPr lang="en-US" dirty="0" smtClean="0">
                <a:solidFill>
                  <a:srgbClr val="FF0000"/>
                </a:solidFill>
              </a:rPr>
              <a:t>interesting</a:t>
            </a:r>
            <a:r>
              <a:rPr lang="en-US" dirty="0" smtClean="0"/>
              <a:t> they are, measured by tweets</a:t>
            </a:r>
          </a:p>
          <a:p>
            <a:pPr lvl="1"/>
            <a:r>
              <a:rPr lang="en-US" dirty="0" smtClean="0"/>
              <a:t>We should also respect </a:t>
            </a:r>
            <a:r>
              <a:rPr lang="en-US" dirty="0" smtClean="0">
                <a:solidFill>
                  <a:srgbClr val="FF0000"/>
                </a:solidFill>
              </a:rPr>
              <a:t>relevance</a:t>
            </a:r>
          </a:p>
          <a:p>
            <a:pPr lvl="2"/>
            <a:r>
              <a:rPr lang="en-US" dirty="0" smtClean="0"/>
              <a:t>Top ranked news sentences and tweets in the profile should be consistent with the global context of the event</a:t>
            </a:r>
          </a:p>
          <a:p>
            <a:pPr lvl="2"/>
            <a:r>
              <a:rPr lang="en-US" dirty="0" smtClean="0"/>
              <a:t>Top ranked news sentences and tweets should be coherent with each other</a:t>
            </a:r>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43</a:t>
            </a:fld>
            <a:endParaRPr lang="en-US"/>
          </a:p>
        </p:txBody>
      </p:sp>
    </p:spTree>
    <p:extLst>
      <p:ext uri="{BB962C8B-B14F-4D97-AF65-F5344CB8AC3E}">
        <p14:creationId xmlns:p14="http://schemas.microsoft.com/office/powerpoint/2010/main" val="3109916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this end, we construct</a:t>
            </a:r>
            <a:r>
              <a:rPr lang="en-US" baseline="0" dirty="0" smtClean="0"/>
              <a:t> the graph as follows;</a:t>
            </a:r>
          </a:p>
          <a:p>
            <a:endParaRPr lang="en-US" dirty="0" smtClean="0"/>
          </a:p>
          <a:p>
            <a:r>
              <a:rPr lang="en-US" dirty="0" smtClean="0"/>
              <a:t>With respect to each source, the local context of a content unit are aggregated to generate a semantic representation</a:t>
            </a:r>
          </a:p>
          <a:p>
            <a:pPr lvl="1"/>
            <a:endParaRPr lang="en-US" dirty="0" smtClean="0"/>
          </a:p>
          <a:p>
            <a:r>
              <a:rPr lang="en-US" dirty="0" smtClean="0"/>
              <a:t>The edge weight in the graph is determined by the similarity between the semantic representation of a content unit and a news sentence / a tweet</a:t>
            </a:r>
          </a:p>
          <a:p>
            <a:pPr lvl="1"/>
            <a:endParaRPr lang="en-US" dirty="0" smtClean="0"/>
          </a:p>
          <a:p>
            <a:r>
              <a:rPr lang="en-US" dirty="0" smtClean="0"/>
              <a:t>Impose Social Impact </a:t>
            </a:r>
          </a:p>
          <a:p>
            <a:pPr lvl="1"/>
            <a:r>
              <a:rPr lang="en-US" dirty="0" smtClean="0"/>
              <a:t>The edge weights going out of a tweet is boosted by a multiplier of the popularity of a tweet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44</a:t>
            </a:fld>
            <a:endParaRPr lang="en-US"/>
          </a:p>
        </p:txBody>
      </p:sp>
    </p:spTree>
    <p:extLst>
      <p:ext uri="{BB962C8B-B14F-4D97-AF65-F5344CB8AC3E}">
        <p14:creationId xmlns:p14="http://schemas.microsoft.com/office/powerpoint/2010/main" val="1385740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ea typeface="宋体" pitchFamily="2" charset="-122"/>
              </a:rPr>
              <a:t>Collapse different types of entities into one distribution of content units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45</a:t>
            </a:fld>
            <a:endParaRPr lang="en-US"/>
          </a:p>
        </p:txBody>
      </p:sp>
    </p:spTree>
    <p:extLst>
      <p:ext uri="{BB962C8B-B14F-4D97-AF65-F5344CB8AC3E}">
        <p14:creationId xmlns:p14="http://schemas.microsoft.com/office/powerpoint/2010/main" val="181928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per-topic word distribution is used as</a:t>
            </a:r>
            <a:r>
              <a:rPr lang="en-US" baseline="0" dirty="0" smtClean="0"/>
              <a:t> a global context for each event</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46</a:t>
            </a:fld>
            <a:endParaRPr lang="en-US"/>
          </a:p>
        </p:txBody>
      </p:sp>
    </p:spTree>
    <p:extLst>
      <p:ext uri="{BB962C8B-B14F-4D97-AF65-F5344CB8AC3E}">
        <p14:creationId xmlns:p14="http://schemas.microsoft.com/office/powerpoint/2010/main" val="35794037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specify the propagation path as in the upper figure. We can see that via content units, the influence first transfers from news to tweets and then back to news.</a:t>
            </a:r>
          </a:p>
        </p:txBody>
      </p:sp>
      <p:sp>
        <p:nvSpPr>
          <p:cNvPr id="4" name="Slide Number Placeholder 3"/>
          <p:cNvSpPr>
            <a:spLocks noGrp="1"/>
          </p:cNvSpPr>
          <p:nvPr>
            <p:ph type="sldNum" sz="quarter" idx="10"/>
          </p:nvPr>
        </p:nvSpPr>
        <p:spPr/>
        <p:txBody>
          <a:bodyPr/>
          <a:lstStyle/>
          <a:p>
            <a:fld id="{1B2EB795-9C12-2E40-A11D-26EE11A635DA}" type="slidenum">
              <a:rPr lang="en-US" smtClean="0"/>
              <a:t>47</a:t>
            </a:fld>
            <a:endParaRPr lang="en-US"/>
          </a:p>
        </p:txBody>
      </p:sp>
    </p:spTree>
    <p:extLst>
      <p:ext uri="{BB962C8B-B14F-4D97-AF65-F5344CB8AC3E}">
        <p14:creationId xmlns:p14="http://schemas.microsoft.com/office/powerpoint/2010/main" val="24157550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Evaluating customized event </a:t>
            </a:r>
            <a:r>
              <a:rPr lang="en-US" sz="1200" b="0" i="0" u="none" strike="noStrike" kern="1200" baseline="0" dirty="0" err="1" smtClean="0">
                <a:solidFill>
                  <a:schemeClr val="tx1"/>
                </a:solidFill>
                <a:latin typeface="+mn-lt"/>
                <a:ea typeface="+mn-ea"/>
                <a:cs typeface="+mn-cs"/>
              </a:rPr>
              <a:t>proles</a:t>
            </a:r>
            <a:r>
              <a:rPr lang="en-US" sz="1200" b="0" i="0" u="none" strike="noStrike" kern="1200" baseline="0" dirty="0" smtClean="0">
                <a:solidFill>
                  <a:schemeClr val="tx1"/>
                </a:solidFill>
                <a:latin typeface="+mn-lt"/>
                <a:ea typeface="+mn-ea"/>
                <a:cs typeface="+mn-cs"/>
              </a:rPr>
              <a:t> is a hard task. The main </a:t>
            </a:r>
            <a:r>
              <a:rPr lang="en-US" sz="1200" b="0" i="0" u="none" strike="noStrike" kern="1200" baseline="0" dirty="0" err="1" smtClean="0">
                <a:solidFill>
                  <a:schemeClr val="tx1"/>
                </a:solidFill>
                <a:latin typeface="+mn-lt"/>
                <a:ea typeface="+mn-ea"/>
                <a:cs typeface="+mn-cs"/>
              </a:rPr>
              <a:t>diculty</a:t>
            </a:r>
            <a:r>
              <a:rPr lang="en-US" sz="1200" b="0" i="0" u="none" strike="noStrike" kern="1200" baseline="0" dirty="0" smtClean="0">
                <a:solidFill>
                  <a:schemeClr val="tx1"/>
                </a:solidFill>
                <a:latin typeface="+mn-lt"/>
                <a:ea typeface="+mn-ea"/>
                <a:cs typeface="+mn-cs"/>
              </a:rPr>
              <a:t> in evaluation comes</a:t>
            </a:r>
          </a:p>
          <a:p>
            <a:r>
              <a:rPr lang="en-US" sz="1200" b="0" i="0" u="none" strike="noStrike" kern="1200" baseline="0" dirty="0" smtClean="0">
                <a:solidFill>
                  <a:schemeClr val="tx1"/>
                </a:solidFill>
                <a:latin typeface="+mn-lt"/>
                <a:ea typeface="+mn-ea"/>
                <a:cs typeface="+mn-cs"/>
              </a:rPr>
              <a:t>from the impossibility of building a fair gold-standard against which the results can be</a:t>
            </a:r>
          </a:p>
          <a:p>
            <a:r>
              <a:rPr lang="en-US" sz="1200" b="0" i="0" u="none" strike="noStrike" kern="1200" baseline="0" dirty="0" smtClean="0">
                <a:solidFill>
                  <a:schemeClr val="tx1"/>
                </a:solidFill>
                <a:latin typeface="+mn-lt"/>
                <a:ea typeface="+mn-ea"/>
                <a:cs typeface="+mn-cs"/>
              </a:rPr>
              <a:t>compared. It is very hard to determine what a correct customized </a:t>
            </a:r>
            <a:r>
              <a:rPr lang="en-US" sz="1200" b="0" i="0" u="none" strike="noStrike" kern="1200" baseline="0" dirty="0" err="1" smtClean="0">
                <a:solidFill>
                  <a:schemeClr val="tx1"/>
                </a:solidFill>
                <a:latin typeface="+mn-lt"/>
                <a:ea typeface="+mn-ea"/>
                <a:cs typeface="+mn-cs"/>
              </a:rPr>
              <a:t>prole</a:t>
            </a:r>
            <a:r>
              <a:rPr lang="en-US" sz="1200" b="0" i="0" u="none" strike="noStrike" kern="1200" baseline="0" dirty="0" smtClean="0">
                <a:solidFill>
                  <a:schemeClr val="tx1"/>
                </a:solidFill>
                <a:latin typeface="+mn-lt"/>
                <a:ea typeface="+mn-ea"/>
                <a:cs typeface="+mn-cs"/>
              </a:rPr>
              <a:t> is and standard</a:t>
            </a:r>
          </a:p>
          <a:p>
            <a:r>
              <a:rPr lang="en-US" sz="1200" b="0" i="0" u="none" strike="noStrike" kern="1200" baseline="0" dirty="0" smtClean="0">
                <a:solidFill>
                  <a:schemeClr val="tx1"/>
                </a:solidFill>
                <a:latin typeface="+mn-lt"/>
                <a:ea typeface="+mn-ea"/>
                <a:cs typeface="+mn-cs"/>
              </a:rPr>
              <a:t>Rouge measures used in traditional summarization tasks are hardly applicable due to the</a:t>
            </a:r>
          </a:p>
          <a:p>
            <a:r>
              <a:rPr lang="en-US" sz="1200" b="0" i="0" u="none" strike="noStrike" kern="1200" baseline="0" dirty="0" smtClean="0">
                <a:solidFill>
                  <a:schemeClr val="tx1"/>
                </a:solidFill>
                <a:latin typeface="+mn-lt"/>
                <a:ea typeface="+mn-ea"/>
                <a:cs typeface="+mn-cs"/>
              </a:rPr>
              <a:t>subjective nature of our problem.</a:t>
            </a:r>
          </a:p>
          <a:p>
            <a:endParaRPr lang="en-US" sz="1200" b="0" i="0" u="none" strike="noStrike" kern="1200" baseline="0" dirty="0" smtClean="0">
              <a:solidFill>
                <a:schemeClr val="tx1"/>
              </a:solidFill>
              <a:latin typeface="+mn-lt"/>
              <a:ea typeface="+mn-ea"/>
              <a:cs typeface="+mn-cs"/>
            </a:endParaRPr>
          </a:p>
          <a:p>
            <a:r>
              <a:rPr lang="en-US" dirty="0" smtClean="0"/>
              <a:t>The existing work all target at recovering a gold standard summary generated solely from news source, trying to justify that additional information from Twitter can improve the performance on news summarization. In sharp contrast, </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50</a:t>
            </a:fld>
            <a:endParaRPr lang="en-US"/>
          </a:p>
        </p:txBody>
      </p:sp>
    </p:spTree>
    <p:extLst>
      <p:ext uri="{BB962C8B-B14F-4D97-AF65-F5344CB8AC3E}">
        <p14:creationId xmlns:p14="http://schemas.microsoft.com/office/powerpoint/2010/main" val="3795709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51</a:t>
            </a:fld>
            <a:endParaRPr lang="en-US"/>
          </a:p>
        </p:txBody>
      </p:sp>
    </p:spTree>
    <p:extLst>
      <p:ext uri="{BB962C8B-B14F-4D97-AF65-F5344CB8AC3E}">
        <p14:creationId xmlns:p14="http://schemas.microsoft.com/office/powerpoint/2010/main" val="3795709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earthquake was the deadliest earthquake in Taiwan since 1999.  Almost all of the deaths were caused by a collapsed</a:t>
            </a:r>
          </a:p>
          <a:p>
            <a:r>
              <a:rPr lang="en-US" sz="1200" b="0" i="0" u="none" strike="noStrike" kern="1200" baseline="0" dirty="0" smtClean="0">
                <a:solidFill>
                  <a:schemeClr val="tx1"/>
                </a:solidFill>
                <a:latin typeface="+mn-lt"/>
                <a:ea typeface="+mn-ea"/>
                <a:cs typeface="+mn-cs"/>
              </a:rPr>
              <a:t>apartment building.</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plotting</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two distributions with the horizontal axis</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being ordered according to </a:t>
            </a:r>
            <a:r>
              <a:rPr lang="en-US" sz="1200" b="0" i="0" u="none" strike="noStrike" kern="1200" baseline="0" dirty="0" err="1" smtClean="0">
                <a:solidFill>
                  <a:schemeClr val="tx1"/>
                </a:solidFill>
                <a:latin typeface="+mn-lt"/>
                <a:ea typeface="+mn-ea"/>
                <a:cs typeface="+mn-cs"/>
              </a:rPr>
              <a:t>LexRank</a:t>
            </a:r>
            <a:r>
              <a:rPr lang="en-US" sz="1200" b="0" i="0" u="none" strike="noStrike" kern="1200" baseline="0" dirty="0" smtClean="0">
                <a:solidFill>
                  <a:schemeClr val="tx1"/>
                </a:solidFill>
                <a:latin typeface="+mn-lt"/>
                <a:ea typeface="+mn-ea"/>
                <a:cs typeface="+mn-cs"/>
              </a:rPr>
              <a:t> scores. We</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can see the distribution from the customized profile gives</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spikes to certain content units/words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This event is manually </a:t>
            </a:r>
            <a:r>
              <a:rPr lang="en-US" sz="1200" b="0" i="0" u="none" strike="noStrike" kern="1200" baseline="0" dirty="0" err="1" smtClean="0">
                <a:solidFill>
                  <a:schemeClr val="tx1"/>
                </a:solidFill>
                <a:latin typeface="+mn-lt"/>
                <a:ea typeface="+mn-ea"/>
                <a:cs typeface="+mn-cs"/>
              </a:rPr>
              <a:t>identied</a:t>
            </a:r>
            <a:r>
              <a:rPr lang="en-US" sz="1200" b="0" i="0" u="none" strike="noStrike" kern="1200" baseline="0" dirty="0" smtClean="0">
                <a:solidFill>
                  <a:schemeClr val="tx1"/>
                </a:solidFill>
                <a:latin typeface="+mn-lt"/>
                <a:ea typeface="+mn-ea"/>
                <a:cs typeface="+mn-cs"/>
              </a:rPr>
              <a:t> from the output of the graphical</a:t>
            </a:r>
          </a:p>
          <a:p>
            <a:r>
              <a:rPr lang="en-US" sz="1200" b="0" i="0" u="none" strike="noStrike" kern="1200" baseline="0" dirty="0" smtClean="0">
                <a:solidFill>
                  <a:schemeClr val="tx1"/>
                </a:solidFill>
                <a:latin typeface="+mn-lt"/>
                <a:ea typeface="+mn-ea"/>
                <a:cs typeface="+mn-cs"/>
              </a:rPr>
              <a:t>model and the relevant news articles and tweets are collected to generate the event </a:t>
            </a:r>
            <a:r>
              <a:rPr lang="en-US" sz="1200" b="0" i="0" u="none" strike="noStrike" kern="1200" baseline="0" dirty="0" err="1" smtClean="0">
                <a:solidFill>
                  <a:schemeClr val="tx1"/>
                </a:solidFill>
                <a:latin typeface="+mn-lt"/>
                <a:ea typeface="+mn-ea"/>
                <a:cs typeface="+mn-cs"/>
              </a:rPr>
              <a:t>prole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There is a total of 282 news sentences and 8466 tweets in this event.</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52</a:t>
            </a:fld>
            <a:endParaRPr lang="en-US"/>
          </a:p>
        </p:txBody>
      </p:sp>
    </p:spTree>
    <p:extLst>
      <p:ext uri="{BB962C8B-B14F-4D97-AF65-F5344CB8AC3E}">
        <p14:creationId xmlns:p14="http://schemas.microsoft.com/office/powerpoint/2010/main" val="192960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This</a:t>
            </a:r>
            <a:r>
              <a:rPr lang="en-US" baseline="0" dirty="0" smtClean="0"/>
              <a:t> page shows a twitter message and a foursquare check in. </a:t>
            </a:r>
            <a:r>
              <a:rPr lang="zh-CN" altLang="en-US" baseline="0" dirty="0" smtClean="0"/>
              <a:t>’</a:t>
            </a:r>
            <a:r>
              <a:rPr lang="en-US" baseline="0" dirty="0" smtClean="0"/>
              <a:t>Various information are presented here</a:t>
            </a:r>
            <a:r>
              <a:rPr lang="zh-CN" altLang="en-US" baseline="0" dirty="0" smtClean="0"/>
              <a:t>, </a:t>
            </a:r>
            <a:r>
              <a:rPr lang="en-US" altLang="zh-CN" baseline="0" dirty="0" smtClean="0"/>
              <a:t>such</a:t>
            </a:r>
            <a:r>
              <a:rPr lang="zh-CN" altLang="en-US" baseline="0" dirty="0" smtClean="0"/>
              <a:t> </a:t>
            </a:r>
            <a:r>
              <a:rPr lang="en-US" altLang="zh-CN" baseline="0" dirty="0" smtClean="0"/>
              <a:t>as</a:t>
            </a:r>
            <a:r>
              <a:rPr lang="zh-CN" altLang="en-US" baseline="0" dirty="0" smtClean="0"/>
              <a:t> </a:t>
            </a:r>
            <a:r>
              <a:rPr lang="en-US" altLang="zh-CN" baseline="0" dirty="0" smtClean="0"/>
              <a:t>..</a:t>
            </a:r>
          </a:p>
          <a:p>
            <a:r>
              <a:rPr lang="en-US" baseline="0" dirty="0" smtClean="0"/>
              <a:t>While</a:t>
            </a:r>
            <a:r>
              <a:rPr lang="zh-CN" altLang="en-US" baseline="0" dirty="0" smtClean="0"/>
              <a:t> </a:t>
            </a:r>
            <a:r>
              <a:rPr lang="en-US" altLang="zh-CN" baseline="0" dirty="0" smtClean="0"/>
              <a:t>these</a:t>
            </a:r>
            <a:r>
              <a:rPr lang="zh-CN" altLang="en-US" baseline="0" dirty="0" smtClean="0"/>
              <a:t> </a:t>
            </a:r>
            <a:r>
              <a:rPr lang="en-US" altLang="zh-CN" baseline="0" dirty="0" smtClean="0"/>
              <a:t>dimensions</a:t>
            </a:r>
            <a:r>
              <a:rPr lang="zh-CN" altLang="en-US" baseline="0" dirty="0" smtClean="0"/>
              <a:t> </a:t>
            </a:r>
            <a:r>
              <a:rPr lang="en-US" altLang="zh-CN" baseline="0" dirty="0" smtClean="0"/>
              <a:t>are</a:t>
            </a:r>
            <a:r>
              <a:rPr lang="zh-CN" altLang="en-US" baseline="0" dirty="0" smtClean="0"/>
              <a:t> </a:t>
            </a:r>
            <a:r>
              <a:rPr lang="en-US" altLang="zh-CN" baseline="0" dirty="0" smtClean="0"/>
              <a:t>explicitly</a:t>
            </a:r>
            <a:r>
              <a:rPr lang="zh-CN" altLang="en-US" baseline="0" dirty="0" smtClean="0"/>
              <a:t> </a:t>
            </a:r>
            <a:r>
              <a:rPr lang="en-US" altLang="zh-CN" baseline="0" dirty="0" smtClean="0"/>
              <a:t>given,</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a:t>
            </a:fld>
            <a:endParaRPr lang="en-US"/>
          </a:p>
        </p:txBody>
      </p:sp>
    </p:spTree>
    <p:extLst>
      <p:ext uri="{BB962C8B-B14F-4D97-AF65-F5344CB8AC3E}">
        <p14:creationId xmlns:p14="http://schemas.microsoft.com/office/powerpoint/2010/main" val="23358124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word “</a:t>
            </a:r>
            <a:r>
              <a:rPr lang="en-US" sz="1200" b="0" i="0" u="none" strike="noStrike" kern="1200" baseline="0" dirty="0" err="1" smtClean="0">
                <a:solidFill>
                  <a:schemeClr val="tx1"/>
                </a:solidFill>
                <a:latin typeface="+mn-lt"/>
                <a:ea typeface="+mn-ea"/>
                <a:cs typeface="+mn-cs"/>
              </a:rPr>
              <a:t>lin</a:t>
            </a:r>
            <a:r>
              <a:rPr lang="en-US" sz="1200" b="0" i="0" u="none" strike="noStrike" kern="1200" baseline="0" dirty="0" smtClean="0">
                <a:solidFill>
                  <a:schemeClr val="tx1"/>
                </a:solidFill>
                <a:latin typeface="+mn-lt"/>
                <a:ea typeface="+mn-ea"/>
                <a:cs typeface="+mn-cs"/>
              </a:rPr>
              <a:t>” is the family</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name of the chairman in the developer company</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that built the collapsed building.</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53</a:t>
            </a:fld>
            <a:endParaRPr lang="en-US"/>
          </a:p>
        </p:txBody>
      </p:sp>
    </p:spTree>
    <p:extLst>
      <p:ext uri="{BB962C8B-B14F-4D97-AF65-F5344CB8AC3E}">
        <p14:creationId xmlns:p14="http://schemas.microsoft.com/office/powerpoint/2010/main" val="3034728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content units and words</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may not seem to make a lot of sense now but they</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will become clear as we investigate the drift of</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sentences.</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54</a:t>
            </a:fld>
            <a:endParaRPr lang="en-US"/>
          </a:p>
        </p:txBody>
      </p:sp>
    </p:spTree>
    <p:extLst>
      <p:ext uri="{BB962C8B-B14F-4D97-AF65-F5344CB8AC3E}">
        <p14:creationId xmlns:p14="http://schemas.microsoft.com/office/powerpoint/2010/main" val="2741821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We</a:t>
            </a:r>
            <a:r>
              <a:rPr lang="zh-CN" altLang="en-US" dirty="0" smtClean="0"/>
              <a:t> </a:t>
            </a:r>
            <a:r>
              <a:rPr lang="en-US" altLang="zh-CN" dirty="0" smtClean="0"/>
              <a:t>use</a:t>
            </a:r>
            <a:r>
              <a:rPr lang="zh-CN" altLang="en-US" dirty="0" smtClean="0"/>
              <a:t> </a:t>
            </a:r>
            <a:r>
              <a:rPr lang="en-US" altLang="zh-CN" dirty="0" smtClean="0"/>
              <a:t>the</a:t>
            </a:r>
            <a:r>
              <a:rPr lang="zh-CN" altLang="en-US" dirty="0" smtClean="0"/>
              <a:t> </a:t>
            </a:r>
            <a:r>
              <a:rPr lang="en-US" altLang="zh-CN" dirty="0" smtClean="0"/>
              <a:t>top</a:t>
            </a:r>
            <a:r>
              <a:rPr lang="zh-CN" altLang="en-US" dirty="0" smtClean="0"/>
              <a:t> </a:t>
            </a:r>
            <a:r>
              <a:rPr lang="en-US" altLang="zh-CN" dirty="0" smtClean="0"/>
              <a:t>ranked</a:t>
            </a:r>
            <a:r>
              <a:rPr lang="zh-CN" altLang="en-US" dirty="0" smtClean="0"/>
              <a:t> </a:t>
            </a:r>
            <a:r>
              <a:rPr lang="en-US" altLang="zh-CN" dirty="0" smtClean="0"/>
              <a:t>sentences</a:t>
            </a:r>
            <a:r>
              <a:rPr lang="zh-CN" altLang="en-US" dirty="0" smtClean="0"/>
              <a:t> </a:t>
            </a:r>
            <a:r>
              <a:rPr lang="en-US" altLang="zh-CN" dirty="0" smtClean="0"/>
              <a:t>and</a:t>
            </a:r>
            <a:r>
              <a:rPr lang="zh-CN" altLang="en-US" dirty="0" smtClean="0"/>
              <a:t> </a:t>
            </a:r>
            <a:r>
              <a:rPr lang="en-US" altLang="zh-CN" dirty="0" smtClean="0"/>
              <a:t>tweets</a:t>
            </a:r>
            <a:r>
              <a:rPr lang="zh-CN" altLang="en-US" dirty="0" smtClean="0"/>
              <a:t> </a:t>
            </a:r>
            <a:r>
              <a:rPr lang="en-US" altLang="zh-CN" dirty="0" smtClean="0"/>
              <a:t>as</a:t>
            </a:r>
            <a:r>
              <a:rPr lang="zh-CN" altLang="en-US" dirty="0" smtClean="0"/>
              <a:t> </a:t>
            </a:r>
            <a:r>
              <a:rPr lang="en-US" altLang="zh-CN" dirty="0" smtClean="0"/>
              <a:t>the</a:t>
            </a:r>
            <a:r>
              <a:rPr lang="zh-CN" altLang="en-US" dirty="0" smtClean="0"/>
              <a:t> </a:t>
            </a:r>
            <a:r>
              <a:rPr lang="en-US" altLang="zh-CN" dirty="0" smtClean="0"/>
              <a:t>summaries.</a:t>
            </a:r>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The summary from </a:t>
            </a:r>
            <a:r>
              <a:rPr lang="en-US" sz="1200" b="0" i="0" u="none" strike="noStrike" kern="1200" baseline="0" dirty="0" err="1" smtClean="0">
                <a:solidFill>
                  <a:schemeClr val="tx1"/>
                </a:solidFill>
                <a:latin typeface="+mn-lt"/>
                <a:ea typeface="+mn-ea"/>
                <a:cs typeface="+mn-cs"/>
              </a:rPr>
              <a:t>LexRank</a:t>
            </a:r>
            <a:r>
              <a:rPr lang="en-US" sz="1200" b="0" i="0" u="none" strike="noStrike" kern="1200" baseline="0" dirty="0" smtClean="0">
                <a:solidFill>
                  <a:schemeClr val="tx1"/>
                </a:solidFill>
                <a:latin typeface="+mn-lt"/>
                <a:ea typeface="+mn-ea"/>
                <a:cs typeface="+mn-cs"/>
              </a:rPr>
              <a:t> focused on the</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objective facts of the earthquake, where it reports</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causalities</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[ˈ</a:t>
            </a:r>
            <a:r>
              <a:rPr lang="en-US" altLang="zh-CN" sz="1200" b="0" i="0" u="none" strike="noStrike" kern="1200" baseline="0" dirty="0" err="1" smtClean="0">
                <a:solidFill>
                  <a:schemeClr val="tx1"/>
                </a:solidFill>
                <a:latin typeface="+mn-lt"/>
                <a:ea typeface="+mn-ea"/>
                <a:cs typeface="+mn-cs"/>
              </a:rPr>
              <a:t>kæʒuəlti</a:t>
            </a:r>
            <a:r>
              <a:rPr lang="en-US" altLang="zh-CN" sz="1200" b="0" i="0" u="none" strike="noStrike" kern="1200" baseline="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 rescue efforts, and presents facts of</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historical earthquakes. However, if we look at</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top ranked tweets, while the rescue efforts</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did attract much attention, people paid even more</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attention to the collapsed apartment building.</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Tin cans built into the walls of the toppled</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complex raised people’s concern. The arrest</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of the developers of the collapsed building also</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got substantially tweeted. </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B2EB795-9C12-2E40-A11D-26EE11A635DA}" type="slidenum">
              <a:rPr lang="en-US" smtClean="0"/>
              <a:t>55</a:t>
            </a:fld>
            <a:endParaRPr lang="en-US"/>
          </a:p>
        </p:txBody>
      </p:sp>
    </p:spTree>
    <p:extLst>
      <p:ext uri="{BB962C8B-B14F-4D97-AF65-F5344CB8AC3E}">
        <p14:creationId xmlns:p14="http://schemas.microsoft.com/office/powerpoint/2010/main" val="40168285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The summary from </a:t>
            </a:r>
            <a:r>
              <a:rPr lang="en-US" sz="1200" b="0" i="0" u="none" strike="noStrike" kern="1200" baseline="0" dirty="0" err="1" smtClean="0">
                <a:solidFill>
                  <a:schemeClr val="tx1"/>
                </a:solidFill>
                <a:latin typeface="+mn-lt"/>
                <a:ea typeface="+mn-ea"/>
                <a:cs typeface="+mn-cs"/>
              </a:rPr>
              <a:t>LexRank</a:t>
            </a:r>
            <a:r>
              <a:rPr lang="en-US" sz="1200" b="0" i="0" u="none" strike="noStrike" kern="1200" baseline="0" dirty="0" smtClean="0">
                <a:solidFill>
                  <a:schemeClr val="tx1"/>
                </a:solidFill>
                <a:latin typeface="+mn-lt"/>
                <a:ea typeface="+mn-ea"/>
                <a:cs typeface="+mn-cs"/>
              </a:rPr>
              <a:t> focused on the</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objective facts of the earthquake, where it reports</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causalities</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[ˈ</a:t>
            </a:r>
            <a:r>
              <a:rPr lang="en-US" altLang="zh-CN" sz="1200" b="0" i="0" u="none" strike="noStrike" kern="1200" baseline="0" dirty="0" err="1" smtClean="0">
                <a:solidFill>
                  <a:schemeClr val="tx1"/>
                </a:solidFill>
                <a:latin typeface="+mn-lt"/>
                <a:ea typeface="+mn-ea"/>
                <a:cs typeface="+mn-cs"/>
              </a:rPr>
              <a:t>kæʒuəlti</a:t>
            </a:r>
            <a:r>
              <a:rPr lang="en-US" altLang="zh-CN" sz="1200" b="0" i="0" u="none" strike="noStrike" kern="1200" baseline="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 rescue efforts, and presents facts of</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historical earthquakes. </a:t>
            </a:r>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56</a:t>
            </a:fld>
            <a:endParaRPr lang="en-US"/>
          </a:p>
        </p:txBody>
      </p:sp>
    </p:spTree>
    <p:extLst>
      <p:ext uri="{BB962C8B-B14F-4D97-AF65-F5344CB8AC3E}">
        <p14:creationId xmlns:p14="http://schemas.microsoft.com/office/powerpoint/2010/main" val="30125805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However, if we look at</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top ranked tweets, while the rescue efforts</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did attract much attention, people paid even more</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attention to the collapsed apartment building.</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Tin cans built into the walls of the toppled</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complex raised people’s concern. The arrest</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of the developers of the collapsed building also</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got substantially tweeted.</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57</a:t>
            </a:fld>
            <a:endParaRPr lang="en-US"/>
          </a:p>
        </p:txBody>
      </p:sp>
    </p:spTree>
    <p:extLst>
      <p:ext uri="{BB962C8B-B14F-4D97-AF65-F5344CB8AC3E}">
        <p14:creationId xmlns:p14="http://schemas.microsoft.com/office/powerpoint/2010/main" val="1290256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Now let’s look at</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customized summary. Asides from the key</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causality facts and rescue efforts, discussions</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on the cause of the collapsed building, the arrest of the building developers are</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also presented, which correctly reflect the social</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impact.</a:t>
            </a:r>
            <a:endParaRPr lang="en-US" dirty="0" smtClean="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58</a:t>
            </a:fld>
            <a:endParaRPr lang="en-US"/>
          </a:p>
        </p:txBody>
      </p:sp>
    </p:spTree>
    <p:extLst>
      <p:ext uri="{BB962C8B-B14F-4D97-AF65-F5344CB8AC3E}">
        <p14:creationId xmlns:p14="http://schemas.microsoft.com/office/powerpoint/2010/main" val="3550601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order to obtain a more accurate measure of</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summary quality, we</a:t>
            </a:r>
            <a:r>
              <a:rPr lang="zh-CN" altLang="en-US" sz="1200" b="0" i="0"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also</a:t>
            </a:r>
            <a:r>
              <a:rPr lang="en-US" sz="1200" b="0" i="0" u="none" strike="noStrike" kern="1200" baseline="0" dirty="0" smtClean="0">
                <a:solidFill>
                  <a:schemeClr val="tx1"/>
                </a:solidFill>
                <a:latin typeface="+mn-lt"/>
                <a:ea typeface="+mn-ea"/>
                <a:cs typeface="+mn-cs"/>
              </a:rPr>
              <a:t> performed a comprehensive</a:t>
            </a:r>
            <a:r>
              <a:rPr lang="zh-CN" alt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user study</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59</a:t>
            </a:fld>
            <a:endParaRPr lang="en-US"/>
          </a:p>
        </p:txBody>
      </p:sp>
    </p:spTree>
    <p:extLst>
      <p:ext uri="{BB962C8B-B14F-4D97-AF65-F5344CB8AC3E}">
        <p14:creationId xmlns:p14="http://schemas.microsoft.com/office/powerpoint/2010/main" val="17244217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summaries are generally considered as good summaries </a:t>
            </a:r>
          </a:p>
          <a:p>
            <a:r>
              <a:rPr lang="en-US" dirty="0" smtClean="0"/>
              <a:t>Our tweet summary is able to capture the most popular tweets</a:t>
            </a:r>
          </a:p>
          <a:p>
            <a:r>
              <a:rPr lang="en-US" dirty="0" smtClean="0"/>
              <a:t>The tweet summary by popularity are less robust than others</a:t>
            </a:r>
          </a:p>
          <a:p>
            <a:r>
              <a:rPr lang="en-US" dirty="0" smtClean="0"/>
              <a:t>Interest drift is observed in about half of the events, which indicates that half of the news articles can get a potentially more interesting summary</a:t>
            </a:r>
          </a:p>
          <a:p>
            <a:r>
              <a:rPr lang="en-US" dirty="0" smtClean="0"/>
              <a:t>For 72% of the time when interest drift exists, our customized summary is able to reflect the drift. If we consider a cleaner set of events with positive answers for overall quality for all four summaries, this percentage increased to 86.7%. </a:t>
            </a:r>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61</a:t>
            </a:fld>
            <a:endParaRPr lang="en-US"/>
          </a:p>
        </p:txBody>
      </p:sp>
    </p:spTree>
    <p:extLst>
      <p:ext uri="{BB962C8B-B14F-4D97-AF65-F5344CB8AC3E}">
        <p14:creationId xmlns:p14="http://schemas.microsoft.com/office/powerpoint/2010/main" val="468684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63</a:t>
            </a:fld>
            <a:endParaRPr lang="en-US"/>
          </a:p>
        </p:txBody>
      </p:sp>
    </p:spTree>
    <p:extLst>
      <p:ext uri="{BB962C8B-B14F-4D97-AF65-F5344CB8AC3E}">
        <p14:creationId xmlns:p14="http://schemas.microsoft.com/office/powerpoint/2010/main" val="16957864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(5/6/16 11:21) -----</a:t>
            </a:r>
          </a:p>
          <a:p>
            <a:r>
              <a:rPr lang="en-US"/>
              <a:t>user interest in social media dimensions</a:t>
            </a:r>
          </a:p>
          <a:p>
            <a:endParaRPr lang="en-US"/>
          </a:p>
          <a:p>
            <a:r>
              <a:rPr lang="en-US"/>
              <a:t>interest/preference</a:t>
            </a:r>
          </a:p>
          <a:p>
            <a:r>
              <a:rPr lang="en-US"/>
              <a:t>crowd/</a:t>
            </a:r>
          </a:p>
        </p:txBody>
      </p:sp>
      <p:sp>
        <p:nvSpPr>
          <p:cNvPr id="4" name="Slide Number Placeholder 3"/>
          <p:cNvSpPr>
            <a:spLocks noGrp="1"/>
          </p:cNvSpPr>
          <p:nvPr>
            <p:ph type="sldNum" sz="quarter" idx="10"/>
          </p:nvPr>
        </p:nvSpPr>
        <p:spPr/>
        <p:txBody>
          <a:bodyPr/>
          <a:lstStyle/>
          <a:p>
            <a:fld id="{1B2EB795-9C12-2E40-A11D-26EE11A635DA}" type="slidenum">
              <a:rPr lang="en-US" smtClean="0"/>
              <a:t>67</a:t>
            </a:fld>
            <a:endParaRPr lang="en-US"/>
          </a:p>
        </p:txBody>
      </p:sp>
    </p:spTree>
    <p:extLst>
      <p:ext uri="{BB962C8B-B14F-4D97-AF65-F5344CB8AC3E}">
        <p14:creationId xmlns:p14="http://schemas.microsoft.com/office/powerpoint/2010/main" val="735404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altLang="zh-CN" dirty="0" smtClean="0"/>
              <a:t>Other</a:t>
            </a:r>
            <a:r>
              <a:rPr lang="zh-CN" altLang="en-US" dirty="0" smtClean="0"/>
              <a:t> </a:t>
            </a:r>
            <a:r>
              <a:rPr lang="en-US" altLang="zh-CN" dirty="0" smtClean="0"/>
              <a:t>dimensions</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hidden</a:t>
            </a:r>
            <a:r>
              <a:rPr lang="zh-CN" altLang="en-US" dirty="0" smtClean="0"/>
              <a:t> </a:t>
            </a:r>
            <a:r>
              <a:rPr lang="en-US" altLang="zh-CN" dirty="0" smtClean="0"/>
              <a:t>or</a:t>
            </a:r>
            <a:r>
              <a:rPr lang="zh-CN" altLang="en-US" dirty="0" smtClean="0"/>
              <a:t> </a:t>
            </a:r>
            <a:r>
              <a:rPr lang="en-US" altLang="zh-CN" dirty="0" smtClean="0"/>
              <a:t>not</a:t>
            </a:r>
            <a:r>
              <a:rPr lang="zh-CN" altLang="en-US" dirty="0" smtClean="0"/>
              <a:t> </a:t>
            </a:r>
            <a:r>
              <a:rPr lang="en-US" altLang="zh-CN" dirty="0" smtClean="0"/>
              <a:t>directly</a:t>
            </a:r>
            <a:r>
              <a:rPr lang="zh-CN" altLang="en-US" dirty="0" smtClean="0"/>
              <a:t> </a:t>
            </a:r>
            <a:r>
              <a:rPr lang="en-US" altLang="zh-CN" dirty="0" smtClean="0"/>
              <a:t>observed</a:t>
            </a:r>
            <a:r>
              <a:rPr lang="zh-CN" altLang="en-US" dirty="0" smtClean="0"/>
              <a:t>, </a:t>
            </a:r>
            <a:r>
              <a:rPr lang="en-US" altLang="zh-CN" dirty="0" smtClean="0"/>
              <a:t>yet</a:t>
            </a:r>
            <a:r>
              <a:rPr lang="zh-CN" altLang="en-US" dirty="0" smtClean="0"/>
              <a:t> </a:t>
            </a:r>
            <a:r>
              <a:rPr lang="en-US" altLang="zh-CN" dirty="0" smtClean="0"/>
              <a:t>they</a:t>
            </a:r>
            <a:r>
              <a:rPr lang="zh-CN" altLang="en-US" dirty="0" smtClean="0"/>
              <a:t> </a:t>
            </a:r>
            <a:r>
              <a:rPr lang="en-US" altLang="zh-CN" dirty="0" smtClean="0"/>
              <a:t>are</a:t>
            </a:r>
            <a:r>
              <a:rPr lang="zh-CN" altLang="en-US" dirty="0" smtClean="0"/>
              <a:t> </a:t>
            </a:r>
            <a:r>
              <a:rPr lang="en-US" altLang="zh-CN" dirty="0" smtClean="0"/>
              <a:t>important</a:t>
            </a:r>
            <a:r>
              <a:rPr lang="zh-CN" altLang="en-US" dirty="0" smtClean="0"/>
              <a:t> </a:t>
            </a:r>
            <a:r>
              <a:rPr lang="en-US" altLang="zh-CN" dirty="0" smtClean="0"/>
              <a:t>for</a:t>
            </a:r>
            <a:r>
              <a:rPr lang="zh-CN" altLang="en-US" dirty="0" smtClean="0"/>
              <a:t> </a:t>
            </a:r>
            <a:r>
              <a:rPr lang="en-US" altLang="zh-CN" dirty="0" smtClean="0"/>
              <a:t>specific</a:t>
            </a:r>
            <a:r>
              <a:rPr lang="zh-CN" altLang="en-US" dirty="0" smtClean="0"/>
              <a:t> </a:t>
            </a:r>
            <a:r>
              <a:rPr lang="en-US" altLang="zh-CN" dirty="0" smtClean="0"/>
              <a:t>applications</a:t>
            </a:r>
          </a:p>
          <a:p>
            <a:r>
              <a:rPr lang="en-US" altLang="zh-CN" dirty="0" smtClean="0"/>
              <a:t>For e.g., this figure shows how </a:t>
            </a:r>
            <a:r>
              <a:rPr lang="en-US" altLang="zh-CN" baseline="0" dirty="0" smtClean="0"/>
              <a:t>bars are grouped into clusters. </a:t>
            </a:r>
            <a:r>
              <a:rPr lang="en-US" altLang="zh-CN" dirty="0" smtClean="0"/>
              <a:t>These</a:t>
            </a:r>
            <a:r>
              <a:rPr lang="zh-CN" altLang="en-US" dirty="0" smtClean="0"/>
              <a:t> </a:t>
            </a:r>
            <a:r>
              <a:rPr lang="en-US" altLang="zh-CN" dirty="0" smtClean="0"/>
              <a:t>geo</a:t>
            </a:r>
            <a:r>
              <a:rPr lang="zh-CN" altLang="zh-CN" dirty="0" smtClean="0"/>
              <a:t> </a:t>
            </a:r>
            <a:r>
              <a:rPr lang="en-US" altLang="zh-CN" dirty="0" smtClean="0"/>
              <a:t>clusters</a:t>
            </a:r>
            <a:r>
              <a:rPr lang="zh-CN" altLang="en-US" dirty="0" smtClean="0"/>
              <a:t> </a:t>
            </a:r>
            <a:r>
              <a:rPr lang="en-US" altLang="zh-CN" dirty="0" smtClean="0"/>
              <a:t>do</a:t>
            </a:r>
            <a:r>
              <a:rPr lang="zh-CN" altLang="en-US" dirty="0" smtClean="0"/>
              <a:t> </a:t>
            </a:r>
            <a:r>
              <a:rPr lang="en-US" altLang="zh-CN" dirty="0" smtClean="0"/>
              <a:t>not</a:t>
            </a:r>
            <a:r>
              <a:rPr lang="zh-CN" altLang="en-US" dirty="0" smtClean="0"/>
              <a:t> </a:t>
            </a:r>
            <a:r>
              <a:rPr lang="en-US" altLang="zh-CN" dirty="0" smtClean="0"/>
              <a:t>follow</a:t>
            </a:r>
            <a:r>
              <a:rPr lang="zh-CN" altLang="en-US" dirty="0" smtClean="0"/>
              <a:t> </a:t>
            </a:r>
            <a:r>
              <a:rPr lang="en-US" altLang="zh-CN" dirty="0" smtClean="0"/>
              <a:t>any</a:t>
            </a:r>
            <a:r>
              <a:rPr lang="zh-CN" altLang="en-US" dirty="0" smtClean="0"/>
              <a:t> </a:t>
            </a:r>
            <a:r>
              <a:rPr lang="en-US" altLang="zh-CN" dirty="0" smtClean="0"/>
              <a:t>administrative</a:t>
            </a:r>
            <a:r>
              <a:rPr lang="zh-CN" altLang="en-US" dirty="0" smtClean="0"/>
              <a:t> </a:t>
            </a:r>
            <a:r>
              <a:rPr lang="en-US" altLang="zh-CN" dirty="0" smtClean="0"/>
              <a:t>borderlines</a:t>
            </a:r>
            <a:r>
              <a:rPr lang="zh-CN" altLang="en-US" dirty="0" smtClean="0"/>
              <a:t> </a:t>
            </a:r>
            <a:r>
              <a:rPr lang="en-US" altLang="zh-CN" dirty="0" smtClean="0"/>
              <a:t>or</a:t>
            </a:r>
            <a:r>
              <a:rPr lang="zh-CN" altLang="en-US" dirty="0" smtClean="0"/>
              <a:t> </a:t>
            </a:r>
            <a:r>
              <a:rPr lang="en-US" altLang="zh-CN" dirty="0" smtClean="0"/>
              <a:t>any</a:t>
            </a:r>
            <a:r>
              <a:rPr lang="zh-CN" altLang="en-US" dirty="0" smtClean="0"/>
              <a:t> </a:t>
            </a:r>
            <a:r>
              <a:rPr lang="en-US" altLang="zh-CN" dirty="0" smtClean="0"/>
              <a:t>well-defined</a:t>
            </a:r>
            <a:r>
              <a:rPr lang="zh-CN" altLang="en-US" dirty="0" smtClean="0"/>
              <a:t> </a:t>
            </a:r>
            <a:r>
              <a:rPr lang="en-US" altLang="zh-CN" dirty="0" smtClean="0"/>
              <a:t>partitions.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But</a:t>
            </a:r>
            <a:r>
              <a:rPr lang="zh-CN" altLang="en-US" baseline="0" dirty="0" smtClean="0"/>
              <a:t> </a:t>
            </a:r>
            <a:r>
              <a:rPr lang="en-US" altLang="zh-CN" baseline="0" dirty="0" smtClean="0"/>
              <a:t>they are valuable</a:t>
            </a:r>
            <a:r>
              <a:rPr lang="zh-CN" altLang="en-US" baseline="0" dirty="0" smtClean="0"/>
              <a:t> </a:t>
            </a:r>
            <a:r>
              <a:rPr lang="en-US" altLang="zh-CN" baseline="0" dirty="0" smtClean="0"/>
              <a:t>information</a:t>
            </a:r>
            <a:r>
              <a:rPr lang="zh-CN" altLang="en-US" baseline="0" dirty="0" smtClean="0"/>
              <a:t> </a:t>
            </a:r>
            <a:r>
              <a:rPr lang="en-US" altLang="zh-CN" baseline="0" dirty="0" smtClean="0"/>
              <a:t>for</a:t>
            </a:r>
            <a:r>
              <a:rPr lang="zh-CN" altLang="en-US" baseline="0" dirty="0" smtClean="0"/>
              <a:t> </a:t>
            </a:r>
            <a:r>
              <a:rPr lang="en-US" altLang="zh-CN" baseline="0" dirty="0" smtClean="0"/>
              <a:t>understanding</a:t>
            </a:r>
            <a:r>
              <a:rPr lang="zh-CN" altLang="en-US" baseline="0" dirty="0" smtClean="0"/>
              <a:t> </a:t>
            </a:r>
            <a:r>
              <a:rPr lang="en-US" altLang="zh-CN" baseline="0" dirty="0" smtClean="0"/>
              <a:t>users’</a:t>
            </a:r>
            <a:r>
              <a:rPr lang="zh-CN" altLang="en-US" baseline="0" dirty="0" smtClean="0"/>
              <a:t> </a:t>
            </a:r>
            <a:r>
              <a:rPr lang="en-US" altLang="zh-CN" baseline="0" dirty="0" smtClean="0"/>
              <a:t>preference</a:t>
            </a:r>
            <a:r>
              <a:rPr lang="zh-CN" altLang="en-US" baseline="0" dirty="0" smtClean="0"/>
              <a:t> </a:t>
            </a:r>
            <a:r>
              <a:rPr lang="en-US" altLang="zh-CN" baseline="0" dirty="0" smtClean="0"/>
              <a:t>at</a:t>
            </a:r>
            <a:r>
              <a:rPr lang="zh-CN" altLang="en-US" baseline="0" dirty="0" smtClean="0"/>
              <a:t> </a:t>
            </a:r>
            <a:r>
              <a:rPr lang="en-US" altLang="zh-CN" baseline="0" dirty="0" smtClean="0"/>
              <a:t>different</a:t>
            </a:r>
            <a:r>
              <a:rPr lang="zh-CN" altLang="en-US" baseline="0" dirty="0" smtClean="0"/>
              <a:t> </a:t>
            </a:r>
            <a:r>
              <a:rPr lang="en-US" altLang="zh-CN" baseline="0" dirty="0" smtClean="0"/>
              <a:t>regions</a:t>
            </a:r>
            <a:r>
              <a:rPr lang="zh-CN" altLang="en-US" baseline="0" dirty="0" smtClean="0"/>
              <a:t> </a:t>
            </a:r>
            <a:r>
              <a:rPr lang="en-US" altLang="zh-CN" baseline="0" dirty="0" smtClean="0"/>
              <a:t>and</a:t>
            </a:r>
            <a:r>
              <a:rPr lang="zh-CN" altLang="en-US" baseline="0" dirty="0" smtClean="0"/>
              <a:t> </a:t>
            </a:r>
            <a:r>
              <a:rPr lang="en-US" altLang="zh-CN" baseline="0" dirty="0" smtClean="0"/>
              <a:t>may</a:t>
            </a:r>
            <a:r>
              <a:rPr lang="zh-CN" altLang="en-US" baseline="0" dirty="0" smtClean="0"/>
              <a:t> </a:t>
            </a:r>
            <a:r>
              <a:rPr lang="en-US" altLang="zh-CN" baseline="0" dirty="0" smtClean="0"/>
              <a:t>help recommending bars</a:t>
            </a:r>
            <a:r>
              <a:rPr lang="zh-CN" altLang="en-US" baseline="0" dirty="0" smtClean="0"/>
              <a:t> </a:t>
            </a:r>
            <a:r>
              <a:rPr lang="en-US" altLang="zh-CN" baseline="0" dirty="0" smtClean="0"/>
              <a:t>to users.</a:t>
            </a: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6</a:t>
            </a:fld>
            <a:endParaRPr lang="en-US"/>
          </a:p>
        </p:txBody>
      </p:sp>
    </p:spTree>
    <p:extLst>
      <p:ext uri="{BB962C8B-B14F-4D97-AF65-F5344CB8AC3E}">
        <p14:creationId xmlns:p14="http://schemas.microsoft.com/office/powerpoint/2010/main" val="7800526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69</a:t>
            </a:fld>
            <a:endParaRPr lang="en-US"/>
          </a:p>
        </p:txBody>
      </p:sp>
    </p:spTree>
    <p:extLst>
      <p:ext uri="{BB962C8B-B14F-4D97-AF65-F5344CB8AC3E}">
        <p14:creationId xmlns:p14="http://schemas.microsoft.com/office/powerpoint/2010/main" val="1709035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what social media users are passionate about</a:t>
            </a:r>
          </a:p>
          <a:p>
            <a:r>
              <a:rPr lang="en-US" dirty="0" smtClean="0"/>
              <a:t>Again, these dimensions are important for understanding users’ preference and yet not explicitly given.</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7</a:t>
            </a:fld>
            <a:endParaRPr lang="en-US"/>
          </a:p>
        </p:txBody>
      </p:sp>
    </p:spTree>
    <p:extLst>
      <p:ext uri="{BB962C8B-B14F-4D97-AF65-F5344CB8AC3E}">
        <p14:creationId xmlns:p14="http://schemas.microsoft.com/office/powerpoint/2010/main" val="3469658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The</a:t>
            </a:r>
            <a:r>
              <a:rPr lang="zh-CN" altLang="en-US" dirty="0" smtClean="0"/>
              <a:t> </a:t>
            </a:r>
            <a:r>
              <a:rPr lang="en-US" altLang="zh-CN" dirty="0" smtClean="0"/>
              <a:t>second</a:t>
            </a:r>
            <a:r>
              <a:rPr lang="zh-CN" altLang="en-US" dirty="0" smtClean="0"/>
              <a:t> </a:t>
            </a:r>
            <a:r>
              <a:rPr lang="en-US" altLang="zh-CN" dirty="0" smtClean="0"/>
              <a:t>challenge</a:t>
            </a:r>
            <a:r>
              <a:rPr lang="zh-CN" altLang="en-US" dirty="0" smtClean="0"/>
              <a:t> </a:t>
            </a:r>
            <a:r>
              <a:rPr lang="en-US" altLang="zh-CN" dirty="0" smtClean="0"/>
              <a:t>that</a:t>
            </a:r>
            <a:r>
              <a:rPr lang="zh-CN" altLang="en-US" dirty="0" smtClean="0"/>
              <a:t> </a:t>
            </a:r>
            <a:r>
              <a:rPr lang="en-US" altLang="zh-CN" dirty="0" smtClean="0"/>
              <a:t>motivates</a:t>
            </a:r>
            <a:r>
              <a:rPr lang="zh-CN" altLang="en-US" dirty="0" smtClean="0"/>
              <a:t> </a:t>
            </a:r>
            <a:r>
              <a:rPr lang="en-US" altLang="zh-CN" dirty="0" smtClean="0"/>
              <a:t>this</a:t>
            </a:r>
            <a:r>
              <a:rPr lang="zh-CN" altLang="en-US" dirty="0" smtClean="0"/>
              <a:t> </a:t>
            </a:r>
            <a:r>
              <a:rPr lang="en-US" altLang="zh-CN" dirty="0" smtClean="0"/>
              <a:t>study</a:t>
            </a:r>
            <a:r>
              <a:rPr lang="zh-CN" altLang="en-US" dirty="0" smtClean="0"/>
              <a:t> </a:t>
            </a:r>
            <a:r>
              <a:rPr lang="en-US" altLang="zh-CN" dirty="0" smtClean="0"/>
              <a:t>is</a:t>
            </a:r>
            <a:r>
              <a:rPr lang="zh-CN" altLang="en-US" dirty="0" smtClean="0"/>
              <a:t> </a:t>
            </a:r>
            <a:r>
              <a:rPr lang="en-US" altLang="zh-CN" dirty="0" smtClean="0"/>
              <a:t>data</a:t>
            </a:r>
            <a:r>
              <a:rPr lang="zh-CN" altLang="en-US" dirty="0" smtClean="0"/>
              <a:t> </a:t>
            </a:r>
            <a:r>
              <a:rPr lang="en-US" altLang="zh-CN" dirty="0" smtClean="0"/>
              <a:t>quality.</a:t>
            </a:r>
            <a:endParaRPr lang="en-US" dirty="0" smtClean="0"/>
          </a:p>
          <a:p>
            <a:r>
              <a:rPr lang="en-US" dirty="0" smtClean="0"/>
              <a:t>Due to the sheer volume of data</a:t>
            </a:r>
            <a:r>
              <a:rPr lang="zh-CN" altLang="en-US" dirty="0" smtClean="0"/>
              <a:t> </a:t>
            </a:r>
            <a:r>
              <a:rPr lang="en-US" dirty="0" smtClean="0"/>
              <a:t>generated by social</a:t>
            </a:r>
            <a:r>
              <a:rPr lang="zh-CN" altLang="en-US" dirty="0" smtClean="0"/>
              <a:t> </a:t>
            </a:r>
            <a:r>
              <a:rPr lang="en-US" altLang="zh-CN" dirty="0" smtClean="0"/>
              <a:t>media</a:t>
            </a:r>
            <a:r>
              <a:rPr lang="en-US" dirty="0" smtClean="0"/>
              <a:t>, it is</a:t>
            </a:r>
            <a:r>
              <a:rPr lang="zh-CN" altLang="en-US" dirty="0" smtClean="0"/>
              <a:t> </a:t>
            </a:r>
            <a:r>
              <a:rPr lang="en-US" dirty="0" smtClean="0"/>
              <a:t>often difficult to fully understand what is being said about various topics</a:t>
            </a:r>
            <a:r>
              <a:rPr lang="en-US" altLang="zh-CN" dirty="0" smtClean="0"/>
              <a:t>.</a:t>
            </a:r>
            <a:r>
              <a:rPr lang="zh-CN" altLang="en-US" dirty="0" smtClean="0"/>
              <a:t> </a:t>
            </a:r>
            <a:r>
              <a:rPr lang="en-US" altLang="zh-CN" dirty="0" smtClean="0"/>
              <a:t>To make things</a:t>
            </a:r>
            <a:r>
              <a:rPr lang="en-US" altLang="zh-CN" baseline="0" dirty="0" smtClean="0"/>
              <a:t> worse, a</a:t>
            </a:r>
            <a:r>
              <a:rPr lang="en-US" altLang="zh-CN" dirty="0" smtClean="0"/>
              <a:t>nnotation</a:t>
            </a:r>
            <a:r>
              <a:rPr lang="zh-CN" altLang="en-US" dirty="0" smtClean="0"/>
              <a:t> </a:t>
            </a:r>
            <a:r>
              <a:rPr lang="en-US" altLang="zh-CN" dirty="0" smtClean="0"/>
              <a:t>of</a:t>
            </a:r>
            <a:r>
              <a:rPr lang="zh-CN" altLang="en-US" dirty="0" smtClean="0"/>
              <a:t> </a:t>
            </a:r>
            <a:r>
              <a:rPr lang="en-US" altLang="zh-CN" dirty="0" smtClean="0"/>
              <a:t>this</a:t>
            </a:r>
            <a:r>
              <a:rPr lang="zh-CN" altLang="en-US" dirty="0" smtClean="0"/>
              <a:t> </a:t>
            </a:r>
            <a:r>
              <a:rPr lang="en-US" altLang="zh-CN" dirty="0" smtClean="0"/>
              <a:t>massive</a:t>
            </a:r>
            <a:r>
              <a:rPr lang="zh-CN" altLang="en-US" dirty="0" smtClean="0"/>
              <a:t> </a:t>
            </a:r>
            <a:r>
              <a:rPr lang="en-US" altLang="zh-CN" dirty="0" smtClean="0"/>
              <a:t>data</a:t>
            </a:r>
            <a:r>
              <a:rPr lang="zh-CN" altLang="en-US" dirty="0" smtClean="0"/>
              <a:t> </a:t>
            </a:r>
            <a:r>
              <a:rPr lang="en-US" altLang="zh-CN" dirty="0" smtClean="0"/>
              <a:t>is</a:t>
            </a:r>
            <a:r>
              <a:rPr lang="zh-CN" altLang="en-US" dirty="0" smtClean="0"/>
              <a:t> </a:t>
            </a:r>
            <a:r>
              <a:rPr lang="en-US" altLang="zh-CN" dirty="0" smtClean="0"/>
              <a:t>also</a:t>
            </a:r>
            <a:r>
              <a:rPr lang="zh-CN" altLang="en-US" dirty="0" smtClean="0"/>
              <a:t> </a:t>
            </a:r>
            <a:r>
              <a:rPr lang="en-US" altLang="zh-CN" dirty="0" smtClean="0"/>
              <a:t>extremely</a:t>
            </a:r>
            <a:r>
              <a:rPr lang="zh-CN" altLang="en-US" dirty="0" smtClean="0"/>
              <a:t> </a:t>
            </a:r>
            <a:r>
              <a:rPr lang="en-US" altLang="zh-CN" dirty="0" smtClean="0"/>
              <a:t>time-consuming</a:t>
            </a:r>
            <a:r>
              <a:rPr lang="zh-CN" altLang="en-US" dirty="0" smtClean="0"/>
              <a:t> </a:t>
            </a:r>
            <a:r>
              <a:rPr lang="en-US" altLang="zh-CN" dirty="0" smtClean="0"/>
              <a:t>and</a:t>
            </a:r>
            <a:r>
              <a:rPr lang="zh-CN" altLang="en-US" dirty="0" smtClean="0"/>
              <a:t> </a:t>
            </a:r>
            <a:r>
              <a:rPr lang="en-US" altLang="zh-CN" dirty="0" smtClean="0"/>
              <a:t>hard</a:t>
            </a:r>
            <a:r>
              <a:rPr lang="zh-CN" altLang="en-US" dirty="0" smtClean="0"/>
              <a:t> </a:t>
            </a:r>
            <a:r>
              <a:rPr lang="en-US" altLang="zh-CN" dirty="0" smtClean="0"/>
              <a:t>to</a:t>
            </a:r>
            <a:r>
              <a:rPr lang="zh-CN" altLang="en-US" dirty="0" smtClean="0"/>
              <a:t> </a:t>
            </a:r>
            <a:r>
              <a:rPr lang="en-US" altLang="zh-CN" dirty="0" smtClean="0"/>
              <a:t>get.</a:t>
            </a:r>
            <a:endParaRPr lang="en-US" dirty="0"/>
          </a:p>
        </p:txBody>
      </p:sp>
      <p:sp>
        <p:nvSpPr>
          <p:cNvPr id="4" name="Slide Number Placeholder 3"/>
          <p:cNvSpPr>
            <a:spLocks noGrp="1"/>
          </p:cNvSpPr>
          <p:nvPr>
            <p:ph type="sldNum" sz="quarter" idx="10"/>
          </p:nvPr>
        </p:nvSpPr>
        <p:spPr/>
        <p:txBody>
          <a:bodyPr/>
          <a:lstStyle/>
          <a:p>
            <a:fld id="{1B2EB795-9C12-2E40-A11D-26EE11A635DA}" type="slidenum">
              <a:rPr lang="en-US" smtClean="0"/>
              <a:t>8</a:t>
            </a:fld>
            <a:endParaRPr lang="en-US"/>
          </a:p>
        </p:txBody>
      </p:sp>
    </p:spTree>
    <p:extLst>
      <p:ext uri="{BB962C8B-B14F-4D97-AF65-F5344CB8AC3E}">
        <p14:creationId xmlns:p14="http://schemas.microsoft.com/office/powerpoint/2010/main" val="3827030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a:t>
            </a:r>
            <a:r>
              <a:rPr lang="zh-CN" altLang="en-US" dirty="0" smtClean="0"/>
              <a:t> </a:t>
            </a:r>
            <a:r>
              <a:rPr lang="en-US" dirty="0" smtClean="0"/>
              <a:t>a survey</a:t>
            </a:r>
            <a:r>
              <a:rPr lang="zh-CN" altLang="en-US" dirty="0" smtClean="0"/>
              <a:t> </a:t>
            </a:r>
            <a:r>
              <a:rPr lang="en-US" altLang="zh-CN" dirty="0" smtClean="0"/>
              <a:t>conducted</a:t>
            </a:r>
            <a:r>
              <a:rPr lang="en-US" dirty="0" smtClean="0"/>
              <a:t> by</a:t>
            </a:r>
            <a:r>
              <a:rPr lang="zh-CN" altLang="en-US" dirty="0" smtClean="0"/>
              <a:t> </a:t>
            </a:r>
            <a:r>
              <a:rPr lang="en-US" altLang="zh-CN" dirty="0" smtClean="0"/>
              <a:t>five9,</a:t>
            </a:r>
            <a:r>
              <a:rPr lang="zh-CN" altLang="en-US" dirty="0" smtClean="0"/>
              <a:t> </a:t>
            </a:r>
            <a:r>
              <a:rPr lang="en-US" altLang="zh-CN" dirty="0" smtClean="0"/>
              <a:t>they</a:t>
            </a:r>
            <a:r>
              <a:rPr lang="zh-CN" altLang="en-US" dirty="0" smtClean="0"/>
              <a:t> </a:t>
            </a:r>
            <a:r>
              <a:rPr lang="en-US" altLang="zh-CN" dirty="0" smtClean="0"/>
              <a:t>found</a:t>
            </a:r>
            <a:r>
              <a:rPr lang="zh-CN" altLang="en-US" dirty="0" smtClean="0"/>
              <a:t> </a:t>
            </a:r>
            <a:r>
              <a:rPr lang="en-US" altLang="zh-CN" dirty="0" smtClean="0"/>
              <a:t>that</a:t>
            </a:r>
            <a:r>
              <a:rPr lang="zh-CN" altLang="en-US" dirty="0" smtClean="0"/>
              <a:t> </a:t>
            </a:r>
            <a:r>
              <a:rPr lang="en-US" altLang="zh-CN" dirty="0" smtClean="0"/>
              <a:t>c</a:t>
            </a:r>
            <a:r>
              <a:rPr lang="en-US" dirty="0" smtClean="0"/>
              <a:t>onsumers</a:t>
            </a:r>
            <a:r>
              <a:rPr lang="zh-CN" altLang="en-US" dirty="0" smtClean="0"/>
              <a:t> </a:t>
            </a:r>
            <a:r>
              <a:rPr lang="en-US" altLang="zh-CN" dirty="0" smtClean="0"/>
              <a:t>want</a:t>
            </a:r>
            <a:r>
              <a:rPr lang="zh-CN" altLang="en-US" dirty="0" smtClean="0"/>
              <a:t> </a:t>
            </a:r>
            <a:r>
              <a:rPr lang="en-US" altLang="zh-CN" dirty="0" smtClean="0"/>
              <a:t>social</a:t>
            </a:r>
            <a:r>
              <a:rPr lang="zh-CN" altLang="en-US" dirty="0" smtClean="0"/>
              <a:t> </a:t>
            </a:r>
            <a:r>
              <a:rPr lang="en-US" altLang="zh-CN" dirty="0" smtClean="0"/>
              <a:t>customer</a:t>
            </a:r>
            <a:r>
              <a:rPr lang="zh-CN" altLang="en-US" dirty="0" smtClean="0"/>
              <a:t> </a:t>
            </a:r>
            <a:r>
              <a:rPr lang="en-US" altLang="zh-CN" dirty="0" smtClean="0"/>
              <a:t>care</a:t>
            </a:r>
            <a:r>
              <a:rPr lang="zh-CN" altLang="en-US" dirty="0" smtClean="0"/>
              <a:t> </a:t>
            </a:r>
            <a:r>
              <a:rPr lang="en-US" altLang="zh-CN" dirty="0" smtClean="0"/>
              <a:t>and</a:t>
            </a:r>
            <a:r>
              <a:rPr lang="zh-CN" altLang="en-US" dirty="0" smtClean="0"/>
              <a:t> </a:t>
            </a:r>
            <a:r>
              <a:rPr lang="en-US" altLang="zh-CN" dirty="0" smtClean="0"/>
              <a:t>companies</a:t>
            </a:r>
            <a:r>
              <a:rPr lang="zh-CN" altLang="en-US" dirty="0" smtClean="0"/>
              <a:t> </a:t>
            </a:r>
            <a:r>
              <a:rPr lang="en-US" altLang="zh-CN" dirty="0" smtClean="0"/>
              <a:t>realize</a:t>
            </a:r>
            <a:r>
              <a:rPr lang="zh-CN" altLang="en-US" dirty="0" smtClean="0"/>
              <a:t> </a:t>
            </a:r>
            <a:r>
              <a:rPr lang="en-US" altLang="zh-CN" dirty="0" smtClean="0"/>
              <a:t>it’s</a:t>
            </a:r>
            <a:r>
              <a:rPr lang="zh-CN" altLang="en-US" dirty="0" smtClean="0"/>
              <a:t> </a:t>
            </a:r>
            <a:r>
              <a:rPr lang="en-US" altLang="zh-CN" dirty="0" smtClean="0"/>
              <a:t>critical</a:t>
            </a:r>
            <a:r>
              <a:rPr lang="zh-CN" altLang="en-US" dirty="0" smtClean="0"/>
              <a:t> </a:t>
            </a:r>
            <a:r>
              <a:rPr lang="en-US" altLang="zh-CN" dirty="0" smtClean="0"/>
              <a:t>to</a:t>
            </a:r>
            <a:r>
              <a:rPr lang="zh-CN" altLang="en-US" dirty="0" smtClean="0"/>
              <a:t> </a:t>
            </a:r>
            <a:r>
              <a:rPr lang="en-US" altLang="zh-CN" dirty="0" smtClean="0"/>
              <a:t>support</a:t>
            </a:r>
            <a:r>
              <a:rPr lang="zh-CN" altLang="en-US" dirty="0" smtClean="0"/>
              <a:t> </a:t>
            </a:r>
            <a:r>
              <a:rPr lang="en-US" altLang="zh-CN" dirty="0" smtClean="0"/>
              <a:t>customers</a:t>
            </a:r>
            <a:r>
              <a:rPr lang="zh-CN" altLang="en-US" dirty="0" smtClean="0"/>
              <a:t> </a:t>
            </a:r>
            <a:r>
              <a:rPr lang="en-US" altLang="zh-CN" dirty="0" smtClean="0"/>
              <a:t>via</a:t>
            </a:r>
            <a:r>
              <a:rPr lang="zh-CN" altLang="en-US" dirty="0" smtClean="0"/>
              <a:t> </a:t>
            </a:r>
            <a:r>
              <a:rPr lang="en-US" altLang="zh-CN" dirty="0" smtClean="0"/>
              <a:t>social.</a:t>
            </a:r>
            <a:r>
              <a:rPr lang="zh-CN" altLang="en-US" dirty="0" smtClean="0"/>
              <a:t> </a:t>
            </a:r>
            <a:r>
              <a:rPr lang="en-US" altLang="zh-CN" dirty="0" smtClean="0"/>
              <a:t>Yet</a:t>
            </a:r>
            <a:r>
              <a:rPr lang="zh-CN" altLang="en-US" dirty="0" smtClean="0"/>
              <a:t> </a:t>
            </a:r>
            <a:r>
              <a:rPr lang="en-US" altLang="zh-CN" dirty="0" smtClean="0"/>
              <a:t>60%</a:t>
            </a:r>
            <a:r>
              <a:rPr lang="zh-CN" altLang="en-US" dirty="0" smtClean="0"/>
              <a:t> </a:t>
            </a:r>
            <a:r>
              <a:rPr lang="en-US" altLang="zh-CN" dirty="0" smtClean="0"/>
              <a:t>of</a:t>
            </a:r>
            <a:r>
              <a:rPr lang="zh-CN" altLang="en-US" dirty="0" smtClean="0"/>
              <a:t> </a:t>
            </a:r>
            <a:r>
              <a:rPr lang="en-US" altLang="zh-CN" dirty="0" smtClean="0"/>
              <a:t>companies</a:t>
            </a:r>
            <a:r>
              <a:rPr lang="zh-CN" altLang="en-US" dirty="0" smtClean="0"/>
              <a:t> </a:t>
            </a:r>
            <a:r>
              <a:rPr lang="en-US" altLang="zh-CN" dirty="0" smtClean="0"/>
              <a:t>are</a:t>
            </a:r>
            <a:r>
              <a:rPr lang="zh-CN" altLang="en-US" dirty="0" smtClean="0"/>
              <a:t> </a:t>
            </a:r>
            <a:r>
              <a:rPr lang="en-US" altLang="zh-CN" dirty="0" smtClean="0"/>
              <a:t>not</a:t>
            </a:r>
            <a:r>
              <a:rPr lang="zh-CN" altLang="en-US" dirty="0" smtClean="0"/>
              <a:t> </a:t>
            </a:r>
            <a:r>
              <a:rPr lang="en-US" altLang="zh-CN" dirty="0" smtClean="0"/>
              <a:t>formally</a:t>
            </a:r>
            <a:r>
              <a:rPr lang="zh-CN" altLang="en-US" dirty="0" smtClean="0"/>
              <a:t> </a:t>
            </a:r>
            <a:r>
              <a:rPr lang="en-US" altLang="zh-CN" dirty="0" smtClean="0"/>
              <a:t>supporting</a:t>
            </a:r>
            <a:r>
              <a:rPr lang="zh-CN" altLang="en-US" dirty="0" smtClean="0"/>
              <a:t> </a:t>
            </a:r>
            <a:r>
              <a:rPr lang="en-US" altLang="zh-CN" dirty="0" smtClean="0"/>
              <a:t>social</a:t>
            </a:r>
            <a:r>
              <a:rPr lang="zh-CN" altLang="en-US" dirty="0" smtClean="0"/>
              <a:t> </a:t>
            </a:r>
            <a:r>
              <a:rPr lang="en-US" altLang="zh-CN" dirty="0" smtClean="0"/>
              <a:t>customer</a:t>
            </a:r>
            <a:r>
              <a:rPr lang="zh-CN" altLang="en-US" dirty="0" smtClean="0"/>
              <a:t> </a:t>
            </a:r>
            <a:r>
              <a:rPr lang="en-US" altLang="zh-CN" dirty="0" smtClean="0"/>
              <a:t>care</a:t>
            </a:r>
            <a:r>
              <a:rPr lang="zh-CN" altLang="en-US" dirty="0" smtClean="0"/>
              <a:t>. </a:t>
            </a:r>
            <a:r>
              <a:rPr lang="en-US" altLang="zh-CN" dirty="0" smtClean="0"/>
              <a:t>Why?</a:t>
            </a:r>
            <a:r>
              <a:rPr lang="zh-CN" altLang="en-US" dirty="0" smtClean="0"/>
              <a:t> </a:t>
            </a:r>
            <a:r>
              <a:rPr lang="en-US" altLang="zh-CN" dirty="0" smtClean="0"/>
              <a:t>Picking</a:t>
            </a:r>
            <a:r>
              <a:rPr lang="zh-CN" altLang="en-US" dirty="0" smtClean="0"/>
              <a:t> </a:t>
            </a:r>
            <a:r>
              <a:rPr lang="en-US" altLang="zh-CN" dirty="0" smtClean="0"/>
              <a:t>out</a:t>
            </a:r>
            <a:r>
              <a:rPr lang="zh-CN" altLang="en-US" dirty="0" smtClean="0"/>
              <a:t> </a:t>
            </a:r>
            <a:r>
              <a:rPr lang="en-US" altLang="zh-CN" dirty="0" smtClean="0"/>
              <a:t>the</a:t>
            </a:r>
            <a:r>
              <a:rPr lang="zh-CN" altLang="en-US" dirty="0" smtClean="0"/>
              <a:t> </a:t>
            </a:r>
            <a:r>
              <a:rPr lang="en-US" altLang="zh-CN" dirty="0" smtClean="0"/>
              <a:t>messages</a:t>
            </a:r>
            <a:r>
              <a:rPr lang="zh-CN" altLang="en-US" dirty="0" smtClean="0"/>
              <a:t> </a:t>
            </a:r>
            <a:r>
              <a:rPr lang="en-US" altLang="zh-CN" dirty="0" smtClean="0"/>
              <a:t>that</a:t>
            </a:r>
            <a:r>
              <a:rPr lang="zh-CN" altLang="en-US" dirty="0" smtClean="0"/>
              <a:t> </a:t>
            </a:r>
            <a:r>
              <a:rPr lang="en-US" altLang="zh-CN" dirty="0" smtClean="0"/>
              <a:t>really</a:t>
            </a:r>
            <a:r>
              <a:rPr lang="zh-CN" altLang="en-US" dirty="0" smtClean="0"/>
              <a:t> </a:t>
            </a:r>
            <a:r>
              <a:rPr lang="en-US" altLang="zh-CN" dirty="0" smtClean="0"/>
              <a:t>need</a:t>
            </a:r>
            <a:r>
              <a:rPr lang="zh-CN" altLang="en-US" dirty="0" smtClean="0"/>
              <a:t> </a:t>
            </a:r>
            <a:r>
              <a:rPr lang="en-US" altLang="zh-CN" dirty="0" smtClean="0"/>
              <a:t>attention</a:t>
            </a:r>
            <a:r>
              <a:rPr lang="zh-CN" altLang="en-US" dirty="0" smtClean="0"/>
              <a:t> </a:t>
            </a:r>
            <a:r>
              <a:rPr lang="en-US" altLang="zh-CN" dirty="0" smtClean="0"/>
              <a:t>to</a:t>
            </a:r>
            <a:r>
              <a:rPr lang="zh-CN" altLang="en-US" dirty="0" smtClean="0"/>
              <a:t> </a:t>
            </a:r>
            <a:r>
              <a:rPr lang="en-US" altLang="zh-CN" dirty="0" smtClean="0"/>
              <a:t>out</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huge</a:t>
            </a:r>
            <a:r>
              <a:rPr lang="zh-CN" altLang="en-US" dirty="0" smtClean="0"/>
              <a:t> </a:t>
            </a:r>
            <a:r>
              <a:rPr lang="en-US" altLang="zh-CN" dirty="0" smtClean="0"/>
              <a:t>amount</a:t>
            </a:r>
            <a:r>
              <a:rPr lang="zh-CN" altLang="en-US" dirty="0" smtClean="0"/>
              <a:t> </a:t>
            </a:r>
            <a:r>
              <a:rPr lang="en-US" altLang="zh-CN" dirty="0" smtClean="0"/>
              <a:t>of</a:t>
            </a:r>
            <a:r>
              <a:rPr lang="zh-CN" altLang="en-US" dirty="0" smtClean="0"/>
              <a:t> </a:t>
            </a:r>
            <a:r>
              <a:rPr lang="en-US" altLang="zh-CN" dirty="0" smtClean="0"/>
              <a:t>social</a:t>
            </a:r>
            <a:r>
              <a:rPr lang="zh-CN" altLang="en-US" dirty="0" smtClean="0"/>
              <a:t> </a:t>
            </a:r>
            <a:r>
              <a:rPr lang="en-US" altLang="zh-CN" dirty="0" smtClean="0"/>
              <a:t>noise</a:t>
            </a:r>
            <a:r>
              <a:rPr lang="zh-CN" altLang="en-US" dirty="0" smtClean="0"/>
              <a:t> </a:t>
            </a:r>
            <a:r>
              <a:rPr lang="en-US" altLang="zh-CN" dirty="0" smtClean="0"/>
              <a:t>is</a:t>
            </a:r>
            <a:r>
              <a:rPr lang="zh-CN" altLang="en-US" dirty="0" smtClean="0"/>
              <a:t> </a:t>
            </a:r>
            <a:r>
              <a:rPr lang="en-US" altLang="zh-CN" dirty="0" smtClean="0"/>
              <a:t>very</a:t>
            </a:r>
            <a:r>
              <a:rPr lang="zh-CN" altLang="en-US" dirty="0" smtClean="0"/>
              <a:t> </a:t>
            </a:r>
            <a:r>
              <a:rPr lang="en-US" altLang="zh-CN" dirty="0" smtClean="0"/>
              <a:t>challenging.</a:t>
            </a:r>
          </a:p>
        </p:txBody>
      </p:sp>
      <p:sp>
        <p:nvSpPr>
          <p:cNvPr id="4" name="Slide Number Placeholder 3"/>
          <p:cNvSpPr>
            <a:spLocks noGrp="1"/>
          </p:cNvSpPr>
          <p:nvPr>
            <p:ph type="sldNum" sz="quarter" idx="10"/>
          </p:nvPr>
        </p:nvSpPr>
        <p:spPr/>
        <p:txBody>
          <a:bodyPr/>
          <a:lstStyle/>
          <a:p>
            <a:fld id="{1B2EB795-9C12-2E40-A11D-26EE11A635DA}" type="slidenum">
              <a:rPr lang="en-US" smtClean="0"/>
              <a:t>9</a:t>
            </a:fld>
            <a:endParaRPr lang="en-US"/>
          </a:p>
        </p:txBody>
      </p:sp>
    </p:spTree>
    <p:extLst>
      <p:ext uri="{BB962C8B-B14F-4D97-AF65-F5344CB8AC3E}">
        <p14:creationId xmlns:p14="http://schemas.microsoft.com/office/powerpoint/2010/main" val="823786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A97B39-E728-F445-8E3B-FE7DAE4C8F3D}" type="datetime1">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3497118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BA0B46-242F-0747-97B0-6ED4FFD17312}" type="datetime1">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3749432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1211A5-CF59-1343-BC63-735651FA3508}" type="datetime1">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39181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874658-ABF2-B94B-A643-7ACAF0D5FAD6}" type="datetime1">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2143140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FF2B0E-C655-124F-BCB8-7DF66DE4B5BC}" type="datetime1">
              <a:rPr lang="en-US" smtClean="0"/>
              <a:t>6/28/16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1907464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90E4AB-F3F8-CB49-8046-6CDA3C8276A5}" type="datetime1">
              <a:rPr lang="en-US" smtClean="0"/>
              <a:t>6/28/16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2819216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F520F9-1F6C-8843-A839-5FF3BCDC9A45}" type="datetime1">
              <a:rPr lang="en-US" smtClean="0"/>
              <a:t>6/28/16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4039904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FF2DB1-29C0-4F49-9713-37C72760FBF2}" type="datetime1">
              <a:rPr lang="en-US" smtClean="0"/>
              <a:t>6/28/16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2843983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EC24C-F6F4-9446-AD5A-0946B5109F74}" type="datetime1">
              <a:rPr lang="en-US" smtClean="0"/>
              <a:t>6/28/16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122006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288426-3BC7-E545-B666-290DE019C644}" type="datetime1">
              <a:rPr lang="en-US" smtClean="0"/>
              <a:t>6/28/16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201736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510CF4-D6D2-9B49-901B-85F7B386F7EC}" type="datetime1">
              <a:rPr lang="en-US" smtClean="0"/>
              <a:t>6/28/16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3AB69-B85A-4173-B386-1237E2F9F008}" type="slidenum">
              <a:rPr lang="en-US" smtClean="0"/>
              <a:t>‹#›</a:t>
            </a:fld>
            <a:endParaRPr lang="en-US"/>
          </a:p>
        </p:txBody>
      </p:sp>
    </p:spTree>
    <p:extLst>
      <p:ext uri="{BB962C8B-B14F-4D97-AF65-F5344CB8AC3E}">
        <p14:creationId xmlns:p14="http://schemas.microsoft.com/office/powerpoint/2010/main" val="1595374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CD1AB-0BF9-CD40-8ACF-974A5D26526F}" type="datetime1">
              <a:rPr lang="en-US" smtClean="0"/>
              <a:t>6/28/16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2D3AB69-B85A-4173-B386-1237E2F9F008}" type="slidenum">
              <a:rPr lang="en-US" smtClean="0"/>
              <a:pPr/>
              <a:t>‹#›</a:t>
            </a:fld>
            <a:endParaRPr lang="en-US"/>
          </a:p>
        </p:txBody>
      </p:sp>
    </p:spTree>
    <p:extLst>
      <p:ext uri="{BB962C8B-B14F-4D97-AF65-F5344CB8AC3E}">
        <p14:creationId xmlns:p14="http://schemas.microsoft.com/office/powerpoint/2010/main" val="381287041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lnSpc>
          <a:spcPct val="100000"/>
        </a:lnSpc>
        <a:spcBef>
          <a:spcPts val="624"/>
        </a:spcBef>
        <a:spcAft>
          <a:spcPts val="3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3.wmf"/></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dl.dropboxusercontent.com/u/155956218/Event_description_overall.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wm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faculty.ist.psu.edu/jessieli/Publications/kdd12-ZLi-PeriodicityIncomplete.pdf"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924800" cy="1695451"/>
          </a:xfrm>
        </p:spPr>
        <p:txBody>
          <a:bodyPr>
            <a:noAutofit/>
          </a:bodyPr>
          <a:lstStyle/>
          <a:p>
            <a:r>
              <a:rPr lang="en-US" sz="3200" dirty="0" smtClean="0">
                <a:solidFill>
                  <a:schemeClr val="tx1">
                    <a:lumMod val="95000"/>
                    <a:lumOff val="5000"/>
                  </a:schemeClr>
                </a:solidFill>
                <a:latin typeface="Avenir Heavy"/>
                <a:ea typeface="ＭＳ Ｐゴシック"/>
                <a:cs typeface="Avenir Heavy"/>
              </a:rPr>
              <a:t>Integrating Multi-Dimensional, </a:t>
            </a:r>
            <a:br>
              <a:rPr lang="en-US" sz="3200" dirty="0" smtClean="0">
                <a:solidFill>
                  <a:schemeClr val="tx1">
                    <a:lumMod val="95000"/>
                    <a:lumOff val="5000"/>
                  </a:schemeClr>
                </a:solidFill>
                <a:latin typeface="Avenir Heavy"/>
                <a:ea typeface="ＭＳ Ｐゴシック"/>
                <a:cs typeface="Avenir Heavy"/>
              </a:rPr>
            </a:br>
            <a:r>
              <a:rPr lang="en-US" sz="3200" dirty="0" smtClean="0">
                <a:solidFill>
                  <a:schemeClr val="tx1">
                    <a:lumMod val="95000"/>
                    <a:lumOff val="5000"/>
                  </a:schemeClr>
                </a:solidFill>
                <a:latin typeface="Avenir Heavy"/>
                <a:ea typeface="ＭＳ Ｐゴシック"/>
                <a:cs typeface="Avenir Heavy"/>
              </a:rPr>
              <a:t>Multi-Source Knowledge </a:t>
            </a:r>
            <a:br>
              <a:rPr lang="en-US" sz="3200" dirty="0" smtClean="0">
                <a:solidFill>
                  <a:schemeClr val="tx1">
                    <a:lumMod val="95000"/>
                    <a:lumOff val="5000"/>
                  </a:schemeClr>
                </a:solidFill>
                <a:latin typeface="Avenir Heavy"/>
                <a:ea typeface="ＭＳ Ｐゴシック"/>
                <a:cs typeface="Avenir Heavy"/>
              </a:rPr>
            </a:br>
            <a:r>
              <a:rPr lang="en-US" sz="3200" dirty="0" smtClean="0">
                <a:solidFill>
                  <a:schemeClr val="tx1">
                    <a:lumMod val="95000"/>
                    <a:lumOff val="5000"/>
                  </a:schemeClr>
                </a:solidFill>
                <a:latin typeface="Avenir Heavy"/>
                <a:ea typeface="ＭＳ Ｐゴシック"/>
                <a:cs typeface="Avenir Heavy"/>
              </a:rPr>
              <a:t>for</a:t>
            </a:r>
            <a:r>
              <a:rPr lang="zh-CN" altLang="en-US" sz="3200" dirty="0" smtClean="0">
                <a:solidFill>
                  <a:schemeClr val="tx1">
                    <a:lumMod val="95000"/>
                    <a:lumOff val="5000"/>
                  </a:schemeClr>
                </a:solidFill>
                <a:latin typeface="Avenir Heavy"/>
                <a:ea typeface="ＭＳ Ｐゴシック"/>
                <a:cs typeface="Avenir Heavy"/>
              </a:rPr>
              <a:t> </a:t>
            </a:r>
            <a:r>
              <a:rPr lang="en-US" sz="3200" dirty="0" smtClean="0">
                <a:solidFill>
                  <a:schemeClr val="tx1">
                    <a:lumMod val="95000"/>
                    <a:lumOff val="5000"/>
                  </a:schemeClr>
                </a:solidFill>
                <a:latin typeface="Avenir Heavy"/>
                <a:ea typeface="ＭＳ Ｐゴシック"/>
                <a:cs typeface="Avenir Heavy"/>
              </a:rPr>
              <a:t>Social Media Data Mining</a:t>
            </a:r>
            <a:endParaRPr lang="en-US" sz="3200" dirty="0">
              <a:solidFill>
                <a:schemeClr val="tx1">
                  <a:lumMod val="95000"/>
                  <a:lumOff val="5000"/>
                </a:schemeClr>
              </a:solidFill>
              <a:latin typeface="Avenir Heavy"/>
              <a:ea typeface="ＭＳ Ｐゴシック"/>
              <a:cs typeface="Avenir Heavy"/>
            </a:endParaRPr>
          </a:p>
        </p:txBody>
      </p:sp>
      <p:sp>
        <p:nvSpPr>
          <p:cNvPr id="3" name="Subtitle 2"/>
          <p:cNvSpPr>
            <a:spLocks noGrp="1"/>
          </p:cNvSpPr>
          <p:nvPr>
            <p:ph type="subTitle" idx="1"/>
          </p:nvPr>
        </p:nvSpPr>
        <p:spPr>
          <a:xfrm>
            <a:off x="1066800" y="2971800"/>
            <a:ext cx="7010400" cy="2057400"/>
          </a:xfrm>
        </p:spPr>
        <p:txBody>
          <a:bodyPr>
            <a:normAutofit fontScale="70000" lnSpcReduction="20000"/>
          </a:bodyPr>
          <a:lstStyle/>
          <a:p>
            <a:r>
              <a:rPr lang="en-US" sz="3300" dirty="0" smtClean="0">
                <a:solidFill>
                  <a:srgbClr val="E46C0A"/>
                </a:solidFill>
              </a:rPr>
              <a:t>Jingjing Wang</a:t>
            </a:r>
          </a:p>
          <a:p>
            <a:endParaRPr lang="en-US" sz="1500" dirty="0" smtClean="0">
              <a:solidFill>
                <a:schemeClr val="accent4"/>
              </a:solidFill>
            </a:endParaRPr>
          </a:p>
          <a:p>
            <a:r>
              <a:rPr lang="en-US" sz="2600" dirty="0" smtClean="0">
                <a:solidFill>
                  <a:schemeClr val="tx1">
                    <a:lumMod val="95000"/>
                    <a:lumOff val="5000"/>
                  </a:schemeClr>
                </a:solidFill>
              </a:rPr>
              <a:t>Final</a:t>
            </a:r>
            <a:r>
              <a:rPr lang="zh-CN" altLang="en-US" sz="2600" dirty="0" smtClean="0">
                <a:solidFill>
                  <a:schemeClr val="tx1">
                    <a:lumMod val="95000"/>
                    <a:lumOff val="5000"/>
                  </a:schemeClr>
                </a:solidFill>
              </a:rPr>
              <a:t> </a:t>
            </a:r>
            <a:r>
              <a:rPr lang="en-US" altLang="zh-CN" sz="2600" dirty="0" smtClean="0">
                <a:solidFill>
                  <a:schemeClr val="tx1">
                    <a:lumMod val="95000"/>
                    <a:lumOff val="5000"/>
                  </a:schemeClr>
                </a:solidFill>
              </a:rPr>
              <a:t>Exam</a:t>
            </a:r>
            <a:endParaRPr lang="en-US" sz="2600" dirty="0" smtClean="0">
              <a:solidFill>
                <a:schemeClr val="tx1">
                  <a:lumMod val="95000"/>
                  <a:lumOff val="5000"/>
                </a:schemeClr>
              </a:solidFill>
            </a:endParaRPr>
          </a:p>
          <a:p>
            <a:r>
              <a:rPr lang="en-US" sz="2600" dirty="0" smtClean="0">
                <a:solidFill>
                  <a:schemeClr val="tx1">
                    <a:lumMod val="95000"/>
                    <a:lumOff val="5000"/>
                  </a:schemeClr>
                </a:solidFill>
              </a:rPr>
              <a:t>Department </a:t>
            </a:r>
            <a:r>
              <a:rPr lang="en-US" sz="2600" dirty="0">
                <a:solidFill>
                  <a:schemeClr val="tx1">
                    <a:lumMod val="95000"/>
                    <a:lumOff val="5000"/>
                  </a:schemeClr>
                </a:solidFill>
              </a:rPr>
              <a:t>of Computer Science</a:t>
            </a:r>
          </a:p>
          <a:p>
            <a:r>
              <a:rPr lang="en-US" altLang="zh-CN" sz="2600" dirty="0" smtClean="0">
                <a:solidFill>
                  <a:schemeClr val="tx1">
                    <a:lumMod val="95000"/>
                    <a:lumOff val="5000"/>
                  </a:schemeClr>
                </a:solidFill>
              </a:rPr>
              <a:t>University</a:t>
            </a:r>
            <a:r>
              <a:rPr lang="zh-CN" altLang="en-US" sz="2600" dirty="0" smtClean="0">
                <a:solidFill>
                  <a:schemeClr val="tx1">
                    <a:lumMod val="95000"/>
                    <a:lumOff val="5000"/>
                  </a:schemeClr>
                </a:solidFill>
              </a:rPr>
              <a:t> </a:t>
            </a:r>
            <a:r>
              <a:rPr lang="en-US" altLang="zh-CN" sz="2600" dirty="0" smtClean="0">
                <a:solidFill>
                  <a:schemeClr val="tx1">
                    <a:lumMod val="95000"/>
                    <a:lumOff val="5000"/>
                  </a:schemeClr>
                </a:solidFill>
              </a:rPr>
              <a:t>of</a:t>
            </a:r>
            <a:r>
              <a:rPr lang="zh-CN" altLang="en-US" sz="2600" dirty="0" smtClean="0">
                <a:solidFill>
                  <a:schemeClr val="tx1">
                    <a:lumMod val="95000"/>
                    <a:lumOff val="5000"/>
                  </a:schemeClr>
                </a:solidFill>
              </a:rPr>
              <a:t> </a:t>
            </a:r>
            <a:r>
              <a:rPr lang="en-US" altLang="zh-CN" sz="2600" dirty="0" smtClean="0">
                <a:solidFill>
                  <a:schemeClr val="tx1">
                    <a:lumMod val="95000"/>
                    <a:lumOff val="5000"/>
                  </a:schemeClr>
                </a:solidFill>
              </a:rPr>
              <a:t>Illinois</a:t>
            </a:r>
            <a:r>
              <a:rPr lang="zh-CN" altLang="en-US" sz="2600" dirty="0" smtClean="0">
                <a:solidFill>
                  <a:schemeClr val="tx1">
                    <a:lumMod val="95000"/>
                    <a:lumOff val="5000"/>
                  </a:schemeClr>
                </a:solidFill>
              </a:rPr>
              <a:t> </a:t>
            </a:r>
            <a:r>
              <a:rPr lang="en-US" altLang="zh-CN" sz="2600" dirty="0" smtClean="0">
                <a:solidFill>
                  <a:schemeClr val="tx1">
                    <a:lumMod val="95000"/>
                    <a:lumOff val="5000"/>
                  </a:schemeClr>
                </a:solidFill>
              </a:rPr>
              <a:t>at</a:t>
            </a:r>
            <a:r>
              <a:rPr lang="zh-CN" altLang="en-US" sz="2600" dirty="0" smtClean="0">
                <a:solidFill>
                  <a:schemeClr val="tx1">
                    <a:lumMod val="95000"/>
                    <a:lumOff val="5000"/>
                  </a:schemeClr>
                </a:solidFill>
              </a:rPr>
              <a:t> </a:t>
            </a:r>
            <a:r>
              <a:rPr lang="en-US" altLang="zh-CN" sz="2600" dirty="0" smtClean="0">
                <a:solidFill>
                  <a:schemeClr val="tx1">
                    <a:lumMod val="95000"/>
                    <a:lumOff val="5000"/>
                  </a:schemeClr>
                </a:solidFill>
              </a:rPr>
              <a:t>Urbana-Champaign</a:t>
            </a:r>
          </a:p>
          <a:p>
            <a:r>
              <a:rPr lang="en-US" altLang="zh-CN" sz="2600" dirty="0" smtClean="0">
                <a:solidFill>
                  <a:schemeClr val="tx1">
                    <a:lumMod val="95000"/>
                    <a:lumOff val="5000"/>
                  </a:schemeClr>
                </a:solidFill>
              </a:rPr>
              <a:t>May</a:t>
            </a:r>
            <a:r>
              <a:rPr lang="zh-CN" altLang="en-US" sz="2600" dirty="0" smtClean="0">
                <a:solidFill>
                  <a:schemeClr val="tx1">
                    <a:lumMod val="95000"/>
                    <a:lumOff val="5000"/>
                  </a:schemeClr>
                </a:solidFill>
              </a:rPr>
              <a:t> </a:t>
            </a:r>
            <a:r>
              <a:rPr lang="en-US" altLang="zh-CN" sz="2600" dirty="0" smtClean="0">
                <a:solidFill>
                  <a:schemeClr val="tx1">
                    <a:lumMod val="95000"/>
                    <a:lumOff val="5000"/>
                  </a:schemeClr>
                </a:solidFill>
              </a:rPr>
              <a:t>6,</a:t>
            </a:r>
            <a:r>
              <a:rPr lang="zh-CN" altLang="en-US" sz="2600" dirty="0" smtClean="0">
                <a:solidFill>
                  <a:schemeClr val="tx1">
                    <a:lumMod val="95000"/>
                    <a:lumOff val="5000"/>
                  </a:schemeClr>
                </a:solidFill>
              </a:rPr>
              <a:t> </a:t>
            </a:r>
            <a:r>
              <a:rPr lang="en-US" altLang="zh-CN" sz="2600" dirty="0" smtClean="0">
                <a:solidFill>
                  <a:schemeClr val="tx1">
                    <a:lumMod val="95000"/>
                    <a:lumOff val="5000"/>
                  </a:schemeClr>
                </a:solidFill>
              </a:rPr>
              <a:t>2016</a:t>
            </a:r>
          </a:p>
        </p:txBody>
      </p:sp>
      <p:pic>
        <p:nvPicPr>
          <p:cNvPr id="4" name="Picture 3"/>
          <p:cNvPicPr>
            <a:picLocks noChangeAspect="1"/>
          </p:cNvPicPr>
          <p:nvPr/>
        </p:nvPicPr>
        <p:blipFill>
          <a:blip r:embed="rId3"/>
          <a:stretch>
            <a:fillRect/>
          </a:stretch>
        </p:blipFill>
        <p:spPr>
          <a:xfrm>
            <a:off x="152400" y="228600"/>
            <a:ext cx="990600" cy="1273629"/>
          </a:xfrm>
          <a:prstGeom prst="rect">
            <a:avLst/>
          </a:prstGeom>
        </p:spPr>
      </p:pic>
      <p:sp>
        <p:nvSpPr>
          <p:cNvPr id="5" name="Rectangle 4"/>
          <p:cNvSpPr/>
          <p:nvPr/>
        </p:nvSpPr>
        <p:spPr>
          <a:xfrm>
            <a:off x="228600" y="5105402"/>
            <a:ext cx="4572000" cy="1588127"/>
          </a:xfrm>
          <a:prstGeom prst="rect">
            <a:avLst/>
          </a:prstGeom>
        </p:spPr>
        <p:txBody>
          <a:bodyPr>
            <a:spAutoFit/>
          </a:bodyPr>
          <a:lstStyle/>
          <a:p>
            <a:pPr>
              <a:lnSpc>
                <a:spcPct val="120000"/>
              </a:lnSpc>
            </a:pPr>
            <a:r>
              <a:rPr lang="en-US" dirty="0">
                <a:solidFill>
                  <a:schemeClr val="tx1">
                    <a:lumMod val="50000"/>
                    <a:lumOff val="50000"/>
                  </a:schemeClr>
                </a:solidFill>
              </a:rPr>
              <a:t>Committee </a:t>
            </a:r>
            <a:r>
              <a:rPr lang="en-US" dirty="0" smtClean="0">
                <a:solidFill>
                  <a:schemeClr val="tx1">
                    <a:lumMod val="50000"/>
                    <a:lumOff val="50000"/>
                  </a:schemeClr>
                </a:solidFill>
              </a:rPr>
              <a:t>Members</a:t>
            </a:r>
            <a:endParaRPr lang="en-US" dirty="0">
              <a:solidFill>
                <a:schemeClr val="tx1">
                  <a:lumMod val="50000"/>
                  <a:lumOff val="50000"/>
                </a:schemeClr>
              </a:solidFill>
            </a:endParaRPr>
          </a:p>
          <a:p>
            <a:pPr lvl="1">
              <a:lnSpc>
                <a:spcPct val="120000"/>
              </a:lnSpc>
            </a:pPr>
            <a:r>
              <a:rPr lang="en-US" dirty="0">
                <a:solidFill>
                  <a:schemeClr val="tx1">
                    <a:lumMod val="50000"/>
                    <a:lumOff val="50000"/>
                  </a:schemeClr>
                </a:solidFill>
              </a:rPr>
              <a:t>Prof. </a:t>
            </a:r>
            <a:r>
              <a:rPr lang="en-US" dirty="0" err="1">
                <a:solidFill>
                  <a:schemeClr val="tx1">
                    <a:lumMod val="50000"/>
                    <a:lumOff val="50000"/>
                  </a:schemeClr>
                </a:solidFill>
              </a:rPr>
              <a:t>Jiawei</a:t>
            </a:r>
            <a:r>
              <a:rPr lang="en-US" dirty="0">
                <a:solidFill>
                  <a:schemeClr val="tx1">
                    <a:lumMod val="50000"/>
                    <a:lumOff val="50000"/>
                  </a:schemeClr>
                </a:solidFill>
              </a:rPr>
              <a:t> Han (Chair, </a:t>
            </a:r>
            <a:r>
              <a:rPr lang="en-US" dirty="0" smtClean="0">
                <a:solidFill>
                  <a:schemeClr val="tx1">
                    <a:lumMod val="50000"/>
                    <a:lumOff val="50000"/>
                  </a:schemeClr>
                </a:solidFill>
              </a:rPr>
              <a:t>UIUC)</a:t>
            </a:r>
            <a:endParaRPr lang="en-US" dirty="0">
              <a:solidFill>
                <a:schemeClr val="tx1">
                  <a:lumMod val="50000"/>
                  <a:lumOff val="50000"/>
                </a:schemeClr>
              </a:solidFill>
            </a:endParaRPr>
          </a:p>
          <a:p>
            <a:pPr lvl="1"/>
            <a:r>
              <a:rPr lang="en-US" dirty="0">
                <a:solidFill>
                  <a:schemeClr val="tx1">
                    <a:lumMod val="50000"/>
                    <a:lumOff val="50000"/>
                  </a:schemeClr>
                </a:solidFill>
              </a:rPr>
              <a:t>Prof. </a:t>
            </a:r>
            <a:r>
              <a:rPr lang="en-US" dirty="0" err="1">
                <a:solidFill>
                  <a:schemeClr val="tx1">
                    <a:lumMod val="50000"/>
                    <a:lumOff val="50000"/>
                  </a:schemeClr>
                </a:solidFill>
              </a:rPr>
              <a:t>Chengxiang</a:t>
            </a:r>
            <a:r>
              <a:rPr lang="en-US" dirty="0">
                <a:solidFill>
                  <a:schemeClr val="tx1">
                    <a:lumMod val="50000"/>
                    <a:lumOff val="50000"/>
                  </a:schemeClr>
                </a:solidFill>
              </a:rPr>
              <a:t> </a:t>
            </a:r>
            <a:r>
              <a:rPr lang="en-US" dirty="0" err="1">
                <a:solidFill>
                  <a:schemeClr val="tx1">
                    <a:lumMod val="50000"/>
                    <a:lumOff val="50000"/>
                  </a:schemeClr>
                </a:solidFill>
              </a:rPr>
              <a:t>Zhai</a:t>
            </a:r>
            <a:r>
              <a:rPr lang="en-US" dirty="0">
                <a:solidFill>
                  <a:schemeClr val="tx1">
                    <a:lumMod val="50000"/>
                    <a:lumOff val="50000"/>
                  </a:schemeClr>
                </a:solidFill>
              </a:rPr>
              <a:t> (</a:t>
            </a:r>
            <a:r>
              <a:rPr lang="en-US" dirty="0" smtClean="0">
                <a:solidFill>
                  <a:schemeClr val="tx1">
                    <a:lumMod val="50000"/>
                    <a:lumOff val="50000"/>
                  </a:schemeClr>
                </a:solidFill>
              </a:rPr>
              <a:t>UIUC)</a:t>
            </a:r>
            <a:endParaRPr lang="en-US" dirty="0">
              <a:solidFill>
                <a:schemeClr val="tx1">
                  <a:lumMod val="50000"/>
                  <a:lumOff val="50000"/>
                </a:schemeClr>
              </a:solidFill>
            </a:endParaRPr>
          </a:p>
          <a:p>
            <a:pPr lvl="1"/>
            <a:r>
              <a:rPr lang="en-US" dirty="0" smtClean="0">
                <a:solidFill>
                  <a:schemeClr val="tx1">
                    <a:lumMod val="50000"/>
                    <a:lumOff val="50000"/>
                  </a:schemeClr>
                </a:solidFill>
              </a:rPr>
              <a:t>Prof</a:t>
            </a:r>
            <a:r>
              <a:rPr lang="en-US" dirty="0">
                <a:solidFill>
                  <a:schemeClr val="tx1">
                    <a:lumMod val="50000"/>
                    <a:lumOff val="50000"/>
                  </a:schemeClr>
                </a:solidFill>
              </a:rPr>
              <a:t>. </a:t>
            </a:r>
            <a:r>
              <a:rPr lang="en-US" dirty="0" smtClean="0">
                <a:solidFill>
                  <a:schemeClr val="tx1">
                    <a:lumMod val="50000"/>
                    <a:lumOff val="50000"/>
                  </a:schemeClr>
                </a:solidFill>
              </a:rPr>
              <a:t>Julia</a:t>
            </a:r>
            <a:r>
              <a:rPr lang="zh-CN" altLang="en-US" dirty="0" smtClean="0">
                <a:solidFill>
                  <a:schemeClr val="tx1">
                    <a:lumMod val="50000"/>
                    <a:lumOff val="50000"/>
                  </a:schemeClr>
                </a:solidFill>
              </a:rPr>
              <a:t> </a:t>
            </a:r>
            <a:r>
              <a:rPr lang="en-US" altLang="zh-CN" dirty="0" err="1" smtClean="0">
                <a:solidFill>
                  <a:schemeClr val="tx1">
                    <a:lumMod val="50000"/>
                    <a:lumOff val="50000"/>
                  </a:schemeClr>
                </a:solidFill>
              </a:rPr>
              <a:t>Hockenmaier</a:t>
            </a:r>
            <a:r>
              <a:rPr lang="en-US" altLang="zh-CN" dirty="0" smtClean="0">
                <a:solidFill>
                  <a:schemeClr val="tx1">
                    <a:lumMod val="50000"/>
                    <a:lumOff val="50000"/>
                  </a:schemeClr>
                </a:solidFill>
              </a:rPr>
              <a:t> </a:t>
            </a:r>
            <a:r>
              <a:rPr lang="en-US" dirty="0" smtClean="0">
                <a:solidFill>
                  <a:schemeClr val="tx1">
                    <a:lumMod val="50000"/>
                    <a:lumOff val="50000"/>
                  </a:schemeClr>
                </a:solidFill>
              </a:rPr>
              <a:t>(UIUC)</a:t>
            </a:r>
            <a:endParaRPr lang="en-US" dirty="0">
              <a:solidFill>
                <a:schemeClr val="tx1">
                  <a:lumMod val="50000"/>
                  <a:lumOff val="50000"/>
                </a:schemeClr>
              </a:solidFill>
            </a:endParaRPr>
          </a:p>
          <a:p>
            <a:pPr lvl="1"/>
            <a:r>
              <a:rPr lang="en-US" dirty="0" smtClean="0">
                <a:solidFill>
                  <a:schemeClr val="tx1">
                    <a:lumMod val="50000"/>
                    <a:lumOff val="50000"/>
                  </a:schemeClr>
                </a:solidFill>
              </a:rPr>
              <a:t>Prof</a:t>
            </a:r>
            <a:r>
              <a:rPr lang="en-US" altLang="zh-CN" dirty="0" smtClean="0">
                <a:solidFill>
                  <a:schemeClr val="tx1">
                    <a:lumMod val="50000"/>
                    <a:lumOff val="50000"/>
                  </a:schemeClr>
                </a:solidFill>
              </a:rPr>
              <a:t>.</a:t>
            </a:r>
            <a:r>
              <a:rPr lang="zh-CN" altLang="en-US" dirty="0" smtClean="0">
                <a:solidFill>
                  <a:schemeClr val="tx1">
                    <a:lumMod val="50000"/>
                    <a:lumOff val="50000"/>
                  </a:schemeClr>
                </a:solidFill>
              </a:rPr>
              <a:t> </a:t>
            </a:r>
            <a:r>
              <a:rPr lang="en-US" altLang="zh-CN" dirty="0" err="1" smtClean="0">
                <a:solidFill>
                  <a:schemeClr val="tx1">
                    <a:lumMod val="50000"/>
                    <a:lumOff val="50000"/>
                  </a:schemeClr>
                </a:solidFill>
              </a:rPr>
              <a:t>Qiaozhu</a:t>
            </a:r>
            <a:r>
              <a:rPr lang="zh-CN" altLang="en-US" dirty="0" smtClean="0">
                <a:solidFill>
                  <a:schemeClr val="tx1">
                    <a:lumMod val="50000"/>
                    <a:lumOff val="50000"/>
                  </a:schemeClr>
                </a:solidFill>
              </a:rPr>
              <a:t> </a:t>
            </a:r>
            <a:r>
              <a:rPr lang="en-US" altLang="zh-CN" dirty="0" smtClean="0">
                <a:solidFill>
                  <a:schemeClr val="tx1">
                    <a:lumMod val="50000"/>
                    <a:lumOff val="50000"/>
                  </a:schemeClr>
                </a:solidFill>
              </a:rPr>
              <a:t>Mei</a:t>
            </a:r>
            <a:r>
              <a:rPr lang="en-US" dirty="0" smtClean="0">
                <a:solidFill>
                  <a:schemeClr val="tx1">
                    <a:lumMod val="50000"/>
                    <a:lumOff val="50000"/>
                  </a:schemeClr>
                </a:solidFill>
              </a:rPr>
              <a:t> (</a:t>
            </a:r>
            <a:r>
              <a:rPr lang="en-US" dirty="0" err="1" smtClean="0">
                <a:solidFill>
                  <a:schemeClr val="tx1">
                    <a:lumMod val="50000"/>
                    <a:lumOff val="50000"/>
                  </a:schemeClr>
                </a:solidFill>
              </a:rPr>
              <a:t>UMich</a:t>
            </a:r>
            <a:r>
              <a:rPr lang="en-US" dirty="0" smtClean="0">
                <a:solidFill>
                  <a:schemeClr val="tx1">
                    <a:lumMod val="50000"/>
                    <a:lumOff val="50000"/>
                  </a:schemeClr>
                </a:solidFill>
              </a:rPr>
              <a:t>)</a:t>
            </a:r>
            <a:endParaRPr lang="en-US" dirty="0">
              <a:solidFill>
                <a:schemeClr val="tx1">
                  <a:lumMod val="50000"/>
                  <a:lumOff val="50000"/>
                </a:schemeClr>
              </a:solidFill>
            </a:endParaRPr>
          </a:p>
        </p:txBody>
      </p:sp>
    </p:spTree>
    <p:extLst>
      <p:ext uri="{BB962C8B-B14F-4D97-AF65-F5344CB8AC3E}">
        <p14:creationId xmlns:p14="http://schemas.microsoft.com/office/powerpoint/2010/main" val="2498249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a:t>
            </a:r>
            <a:r>
              <a:rPr lang="zh-CN" altLang="en-US" dirty="0" smtClean="0"/>
              <a:t> </a:t>
            </a:r>
            <a:r>
              <a:rPr lang="en-US" altLang="zh-CN" dirty="0" smtClean="0"/>
              <a:t>in</a:t>
            </a:r>
            <a:r>
              <a:rPr lang="zh-CN" altLang="en-US" dirty="0" smtClean="0"/>
              <a:t> </a:t>
            </a:r>
            <a:r>
              <a:rPr lang="en-US" altLang="zh-CN" dirty="0" smtClean="0"/>
              <a:t>Social</a:t>
            </a:r>
            <a:r>
              <a:rPr lang="zh-CN" altLang="en-US" dirty="0" smtClean="0"/>
              <a:t> </a:t>
            </a:r>
            <a:r>
              <a:rPr lang="en-US" altLang="zh-CN" dirty="0" smtClean="0"/>
              <a:t>Media</a:t>
            </a:r>
            <a:r>
              <a:rPr lang="zh-CN" altLang="en-US" dirty="0" smtClean="0"/>
              <a:t> </a:t>
            </a:r>
            <a:r>
              <a:rPr lang="en-US" altLang="zh-CN" dirty="0" smtClean="0"/>
              <a:t>Data</a:t>
            </a:r>
            <a:r>
              <a:rPr lang="zh-CN" altLang="en-US" dirty="0" smtClean="0"/>
              <a:t> </a:t>
            </a:r>
            <a:r>
              <a:rPr lang="en-US" altLang="zh-CN" dirty="0" smtClean="0"/>
              <a:t>Mining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chemeClr val="accent3">
                    <a:lumMod val="50000"/>
                  </a:schemeClr>
                </a:solidFill>
              </a:rPr>
              <a:t>Data</a:t>
            </a:r>
            <a:r>
              <a:rPr lang="zh-CN" altLang="en-US" dirty="0" smtClean="0">
                <a:solidFill>
                  <a:schemeClr val="accent3">
                    <a:lumMod val="50000"/>
                  </a:schemeClr>
                </a:solidFill>
              </a:rPr>
              <a:t> </a:t>
            </a:r>
            <a:r>
              <a:rPr lang="en-US" altLang="zh-CN" dirty="0" smtClean="0">
                <a:solidFill>
                  <a:schemeClr val="accent3">
                    <a:lumMod val="50000"/>
                  </a:schemeClr>
                </a:solidFill>
              </a:rPr>
              <a:t>Complexity</a:t>
            </a:r>
          </a:p>
          <a:p>
            <a:pPr lvl="1"/>
            <a:r>
              <a:rPr lang="en-US" dirty="0" smtClean="0">
                <a:solidFill>
                  <a:srgbClr val="000000"/>
                </a:solidFill>
              </a:rPr>
              <a:t>Heterogeneous</a:t>
            </a:r>
            <a:r>
              <a:rPr lang="zh-CN" altLang="en-US" dirty="0" smtClean="0">
                <a:solidFill>
                  <a:srgbClr val="000000"/>
                </a:solidFill>
              </a:rPr>
              <a:t> </a:t>
            </a:r>
            <a:r>
              <a:rPr lang="en-US" altLang="zh-CN" dirty="0" smtClean="0"/>
              <a:t>data</a:t>
            </a:r>
            <a:r>
              <a:rPr lang="zh-CN" altLang="en-US" dirty="0" smtClean="0"/>
              <a:t> </a:t>
            </a:r>
            <a:r>
              <a:rPr lang="en-US" altLang="zh-CN" dirty="0" smtClean="0"/>
              <a:t>dimensions</a:t>
            </a:r>
          </a:p>
          <a:p>
            <a:pPr lvl="1"/>
            <a:r>
              <a:rPr lang="en-US" dirty="0" smtClean="0"/>
              <a:t>Some</a:t>
            </a:r>
            <a:r>
              <a:rPr lang="zh-CN" altLang="en-US" dirty="0" smtClean="0"/>
              <a:t> </a:t>
            </a:r>
            <a:r>
              <a:rPr lang="en-US" altLang="zh-CN" dirty="0" smtClean="0"/>
              <a:t>are</a:t>
            </a:r>
            <a:r>
              <a:rPr lang="zh-CN" altLang="en-US" dirty="0" smtClean="0"/>
              <a:t> </a:t>
            </a:r>
            <a:r>
              <a:rPr lang="en-US" altLang="zh-CN" dirty="0" smtClean="0"/>
              <a:t>explicitly</a:t>
            </a:r>
            <a:r>
              <a:rPr lang="zh-CN" altLang="en-US" dirty="0" smtClean="0"/>
              <a:t> </a:t>
            </a:r>
            <a:r>
              <a:rPr lang="en-US" altLang="zh-CN" dirty="0" smtClean="0"/>
              <a:t>given;</a:t>
            </a:r>
            <a:r>
              <a:rPr lang="zh-CN" altLang="en-US" dirty="0" smtClean="0"/>
              <a:t> </a:t>
            </a:r>
            <a:r>
              <a:rPr lang="en-US" altLang="zh-CN" dirty="0" smtClean="0"/>
              <a:t>others</a:t>
            </a:r>
            <a:r>
              <a:rPr lang="zh-CN" altLang="en-US" dirty="0" smtClean="0"/>
              <a:t> </a:t>
            </a:r>
            <a:r>
              <a:rPr lang="en-US" altLang="zh-CN" dirty="0" smtClean="0"/>
              <a:t>need</a:t>
            </a:r>
            <a:r>
              <a:rPr lang="zh-CN" altLang="en-US" dirty="0" smtClean="0"/>
              <a:t> </a:t>
            </a:r>
            <a:r>
              <a:rPr lang="en-US" altLang="zh-CN" dirty="0" smtClean="0"/>
              <a:t>to</a:t>
            </a:r>
            <a:r>
              <a:rPr lang="zh-CN" altLang="en-US" dirty="0" smtClean="0"/>
              <a:t> </a:t>
            </a:r>
            <a:r>
              <a:rPr lang="en-US" altLang="zh-CN" dirty="0" smtClean="0"/>
              <a:t>be</a:t>
            </a:r>
            <a:r>
              <a:rPr lang="zh-CN" altLang="en-US" dirty="0" smtClean="0"/>
              <a:t> </a:t>
            </a:r>
            <a:r>
              <a:rPr lang="en-US" altLang="zh-CN" dirty="0" smtClean="0">
                <a:solidFill>
                  <a:srgbClr val="000000"/>
                </a:solidFill>
              </a:rPr>
              <a:t>inferred</a:t>
            </a:r>
          </a:p>
          <a:p>
            <a:pPr lvl="1"/>
            <a:r>
              <a:rPr lang="en-US" dirty="0" smtClean="0">
                <a:solidFill>
                  <a:srgbClr val="FF0000"/>
                </a:solidFill>
              </a:rPr>
              <a:t>Need effective learning</a:t>
            </a:r>
            <a:r>
              <a:rPr lang="zh-CN" altLang="en-US" dirty="0" smtClean="0">
                <a:solidFill>
                  <a:srgbClr val="FF0000"/>
                </a:solidFill>
              </a:rPr>
              <a:t> </a:t>
            </a:r>
            <a:r>
              <a:rPr lang="en-US" dirty="0" smtClean="0">
                <a:solidFill>
                  <a:srgbClr val="FF0000"/>
                </a:solidFill>
              </a:rPr>
              <a:t>methods to model multiple</a:t>
            </a:r>
            <a:r>
              <a:rPr lang="zh-CN" altLang="en-US" dirty="0" smtClean="0">
                <a:solidFill>
                  <a:srgbClr val="FF0000"/>
                </a:solidFill>
              </a:rPr>
              <a:t> </a:t>
            </a:r>
            <a:r>
              <a:rPr lang="en-US" altLang="zh-CN" dirty="0" smtClean="0">
                <a:solidFill>
                  <a:srgbClr val="FF0000"/>
                </a:solidFill>
              </a:rPr>
              <a:t>dimensions</a:t>
            </a:r>
            <a:r>
              <a:rPr lang="zh-CN" altLang="en-US" dirty="0" smtClean="0">
                <a:solidFill>
                  <a:srgbClr val="FF0000"/>
                </a:solidFill>
              </a:rPr>
              <a:t> </a:t>
            </a:r>
            <a:r>
              <a:rPr lang="en-US" altLang="zh-CN" dirty="0" smtClean="0">
                <a:solidFill>
                  <a:srgbClr val="FF0000"/>
                </a:solidFill>
              </a:rPr>
              <a:t>in</a:t>
            </a:r>
            <a:r>
              <a:rPr lang="zh-CN" altLang="en-US" dirty="0" smtClean="0">
                <a:solidFill>
                  <a:srgbClr val="FF0000"/>
                </a:solidFill>
              </a:rPr>
              <a:t> </a:t>
            </a:r>
            <a:r>
              <a:rPr lang="en-US" altLang="zh-CN" dirty="0" smtClean="0">
                <a:solidFill>
                  <a:srgbClr val="FF0000"/>
                </a:solidFill>
              </a:rPr>
              <a:t>a</a:t>
            </a:r>
            <a:r>
              <a:rPr lang="zh-CN" altLang="en-US" dirty="0" smtClean="0">
                <a:solidFill>
                  <a:srgbClr val="FF0000"/>
                </a:solidFill>
              </a:rPr>
              <a:t> </a:t>
            </a:r>
            <a:r>
              <a:rPr lang="en-US" altLang="zh-CN" dirty="0" smtClean="0">
                <a:solidFill>
                  <a:srgbClr val="FF0000"/>
                </a:solidFill>
              </a:rPr>
              <a:t>principled</a:t>
            </a:r>
            <a:r>
              <a:rPr lang="zh-CN" altLang="en-US" dirty="0" smtClean="0">
                <a:solidFill>
                  <a:srgbClr val="FF0000"/>
                </a:solidFill>
              </a:rPr>
              <a:t> </a:t>
            </a:r>
            <a:r>
              <a:rPr lang="en-US" altLang="zh-CN" dirty="0" smtClean="0">
                <a:solidFill>
                  <a:srgbClr val="FF0000"/>
                </a:solidFill>
              </a:rPr>
              <a:t>manner</a:t>
            </a:r>
            <a:endParaRPr lang="en-US" altLang="zh-CN" dirty="0" smtClean="0"/>
          </a:p>
          <a:p>
            <a:pPr>
              <a:spcBef>
                <a:spcPts val="1824"/>
              </a:spcBef>
            </a:pPr>
            <a:r>
              <a:rPr lang="en-US" altLang="zh-CN" dirty="0" smtClean="0">
                <a:solidFill>
                  <a:srgbClr val="4F6228"/>
                </a:solidFill>
              </a:rPr>
              <a:t>Data</a:t>
            </a:r>
            <a:r>
              <a:rPr lang="zh-CN" altLang="en-US" dirty="0" smtClean="0">
                <a:solidFill>
                  <a:srgbClr val="4F6228"/>
                </a:solidFill>
              </a:rPr>
              <a:t> </a:t>
            </a:r>
            <a:r>
              <a:rPr lang="en-US" altLang="zh-CN" dirty="0">
                <a:solidFill>
                  <a:srgbClr val="4F6228"/>
                </a:solidFill>
              </a:rPr>
              <a:t>Q</a:t>
            </a:r>
            <a:r>
              <a:rPr lang="en-US" altLang="zh-CN" dirty="0" smtClean="0">
                <a:solidFill>
                  <a:srgbClr val="4F6228"/>
                </a:solidFill>
              </a:rPr>
              <a:t>uality</a:t>
            </a:r>
          </a:p>
          <a:p>
            <a:pPr lvl="1"/>
            <a:r>
              <a:rPr lang="en-US" dirty="0" smtClean="0"/>
              <a:t>Useful</a:t>
            </a:r>
            <a:r>
              <a:rPr lang="zh-CN" altLang="en-US" dirty="0" smtClean="0"/>
              <a:t> </a:t>
            </a:r>
            <a:r>
              <a:rPr lang="en-US" altLang="zh-CN" dirty="0"/>
              <a:t>information buried in huge amount of i</a:t>
            </a:r>
            <a:r>
              <a:rPr lang="en-US" dirty="0"/>
              <a:t>rrelevant</a:t>
            </a:r>
            <a:r>
              <a:rPr lang="zh-CN" altLang="en-US" dirty="0"/>
              <a:t> </a:t>
            </a:r>
            <a:r>
              <a:rPr lang="en-US" altLang="zh-CN" dirty="0" smtClean="0"/>
              <a:t>information</a:t>
            </a:r>
            <a:r>
              <a:rPr lang="zh-CN" altLang="en-US" dirty="0" smtClean="0"/>
              <a:t> </a:t>
            </a:r>
            <a:r>
              <a:rPr lang="en-US" altLang="zh-CN" dirty="0" smtClean="0"/>
              <a:t>(noisy</a:t>
            </a:r>
            <a:r>
              <a:rPr lang="zh-CN" altLang="en-US" dirty="0" smtClean="0"/>
              <a:t> </a:t>
            </a:r>
            <a:r>
              <a:rPr lang="en-US" altLang="zh-CN" dirty="0" smtClean="0"/>
              <a:t>data)</a:t>
            </a:r>
            <a:endParaRPr lang="en-US" altLang="zh-CN" dirty="0"/>
          </a:p>
          <a:p>
            <a:pPr lvl="1"/>
            <a:r>
              <a:rPr lang="en-US" altLang="zh-CN" dirty="0"/>
              <a:t>Lack of annotation</a:t>
            </a:r>
            <a:endParaRPr lang="en-US" altLang="zh-CN" dirty="0" smtClean="0"/>
          </a:p>
          <a:p>
            <a:pPr lvl="1"/>
            <a:r>
              <a:rPr lang="en-US" altLang="zh-CN" dirty="0" smtClean="0">
                <a:solidFill>
                  <a:srgbClr val="FF0000"/>
                </a:solidFill>
              </a:rPr>
              <a:t>Need</a:t>
            </a:r>
            <a:r>
              <a:rPr lang="zh-CN" altLang="en-US" dirty="0" smtClean="0">
                <a:solidFill>
                  <a:srgbClr val="FF0000"/>
                </a:solidFill>
              </a:rPr>
              <a:t> </a:t>
            </a:r>
            <a:r>
              <a:rPr lang="en-US" altLang="zh-CN" dirty="0" smtClean="0">
                <a:solidFill>
                  <a:srgbClr val="FF0000"/>
                </a:solidFill>
              </a:rPr>
              <a:t>effective</a:t>
            </a:r>
            <a:r>
              <a:rPr lang="zh-CN" altLang="en-US" dirty="0" smtClean="0">
                <a:solidFill>
                  <a:srgbClr val="FF0000"/>
                </a:solidFill>
              </a:rPr>
              <a:t> </a:t>
            </a:r>
            <a:r>
              <a:rPr lang="en-US" altLang="zh-CN" dirty="0" smtClean="0">
                <a:solidFill>
                  <a:srgbClr val="FF0000"/>
                </a:solidFill>
              </a:rPr>
              <a:t>learning</a:t>
            </a:r>
            <a:r>
              <a:rPr lang="zh-CN" altLang="en-US" dirty="0" smtClean="0">
                <a:solidFill>
                  <a:srgbClr val="FF0000"/>
                </a:solidFill>
              </a:rPr>
              <a:t> </a:t>
            </a:r>
            <a:r>
              <a:rPr lang="en-US" altLang="zh-CN" dirty="0" smtClean="0">
                <a:solidFill>
                  <a:srgbClr val="FF0000"/>
                </a:solidFill>
              </a:rPr>
              <a:t>methods</a:t>
            </a:r>
            <a:r>
              <a:rPr lang="zh-CN" altLang="en-US" dirty="0" smtClean="0">
                <a:solidFill>
                  <a:srgbClr val="FF0000"/>
                </a:solidFill>
              </a:rPr>
              <a:t> </a:t>
            </a:r>
            <a:r>
              <a:rPr lang="en-US" altLang="zh-CN" dirty="0" smtClean="0">
                <a:solidFill>
                  <a:srgbClr val="FF0000"/>
                </a:solidFill>
              </a:rPr>
              <a:t>that</a:t>
            </a:r>
            <a:r>
              <a:rPr lang="zh-CN" altLang="en-US" dirty="0" smtClean="0">
                <a:solidFill>
                  <a:srgbClr val="FF0000"/>
                </a:solidFill>
              </a:rPr>
              <a:t> </a:t>
            </a:r>
            <a:r>
              <a:rPr lang="en-US" altLang="zh-CN" dirty="0" smtClean="0">
                <a:solidFill>
                  <a:srgbClr val="FF0000"/>
                </a:solidFill>
              </a:rPr>
              <a:t>can</a:t>
            </a:r>
            <a:r>
              <a:rPr lang="zh-CN" altLang="en-US" dirty="0" smtClean="0">
                <a:solidFill>
                  <a:srgbClr val="FF0000"/>
                </a:solidFill>
              </a:rPr>
              <a:t> </a:t>
            </a:r>
            <a:r>
              <a:rPr lang="en-US" altLang="zh-CN" dirty="0" smtClean="0">
                <a:solidFill>
                  <a:srgbClr val="FF0000"/>
                </a:solidFill>
              </a:rPr>
              <a:t>identify</a:t>
            </a:r>
            <a:r>
              <a:rPr lang="zh-CN" altLang="en-US" dirty="0" smtClean="0">
                <a:solidFill>
                  <a:srgbClr val="FF0000"/>
                </a:solidFill>
              </a:rPr>
              <a:t> </a:t>
            </a:r>
            <a:r>
              <a:rPr lang="en-US" altLang="zh-CN" dirty="0" smtClean="0">
                <a:solidFill>
                  <a:srgbClr val="FF0000"/>
                </a:solidFill>
              </a:rPr>
              <a:t>the</a:t>
            </a:r>
            <a:r>
              <a:rPr lang="zh-CN" altLang="en-US" dirty="0" smtClean="0">
                <a:solidFill>
                  <a:srgbClr val="FF0000"/>
                </a:solidFill>
              </a:rPr>
              <a:t> </a:t>
            </a:r>
            <a:r>
              <a:rPr lang="en-US" altLang="zh-CN" dirty="0" smtClean="0">
                <a:solidFill>
                  <a:srgbClr val="FF0000"/>
                </a:solidFill>
              </a:rPr>
              <a:t>desired</a:t>
            </a:r>
            <a:r>
              <a:rPr lang="zh-CN" altLang="en-US" dirty="0" smtClean="0">
                <a:solidFill>
                  <a:srgbClr val="FF0000"/>
                </a:solidFill>
              </a:rPr>
              <a:t> </a:t>
            </a:r>
            <a:r>
              <a:rPr lang="en-US" altLang="zh-CN" dirty="0" smtClean="0">
                <a:solidFill>
                  <a:srgbClr val="FF0000"/>
                </a:solidFill>
              </a:rPr>
              <a:t>knowledge</a:t>
            </a:r>
            <a:r>
              <a:rPr lang="zh-CN" altLang="en-US" dirty="0" smtClean="0">
                <a:solidFill>
                  <a:srgbClr val="FF0000"/>
                </a:solidFill>
              </a:rPr>
              <a:t> </a:t>
            </a:r>
            <a:r>
              <a:rPr lang="en-US" altLang="zh-CN" dirty="0" smtClean="0">
                <a:solidFill>
                  <a:srgbClr val="FF0000"/>
                </a:solidFill>
              </a:rPr>
              <a:t>out</a:t>
            </a:r>
            <a:r>
              <a:rPr lang="zh-CN" altLang="en-US" dirty="0" smtClean="0">
                <a:solidFill>
                  <a:srgbClr val="FF0000"/>
                </a:solidFill>
              </a:rPr>
              <a:t> </a:t>
            </a:r>
            <a:r>
              <a:rPr lang="en-US" altLang="zh-CN" dirty="0" smtClean="0">
                <a:solidFill>
                  <a:srgbClr val="FF0000"/>
                </a:solidFill>
              </a:rPr>
              <a:t>of</a:t>
            </a:r>
            <a:r>
              <a:rPr lang="zh-CN" altLang="en-US" dirty="0" smtClean="0">
                <a:solidFill>
                  <a:srgbClr val="FF0000"/>
                </a:solidFill>
              </a:rPr>
              <a:t> </a:t>
            </a:r>
            <a:r>
              <a:rPr lang="en-US" altLang="zh-CN" dirty="0" smtClean="0">
                <a:solidFill>
                  <a:srgbClr val="FF0000"/>
                </a:solidFill>
              </a:rPr>
              <a:t>social</a:t>
            </a:r>
            <a:r>
              <a:rPr lang="zh-CN" altLang="en-US" dirty="0" smtClean="0">
                <a:solidFill>
                  <a:srgbClr val="FF0000"/>
                </a:solidFill>
              </a:rPr>
              <a:t> </a:t>
            </a:r>
            <a:r>
              <a:rPr lang="en-US" altLang="zh-CN" dirty="0" smtClean="0">
                <a:solidFill>
                  <a:srgbClr val="FF0000"/>
                </a:solidFill>
              </a:rPr>
              <a:t>noise</a:t>
            </a:r>
            <a:endParaRPr lang="en-US" altLang="zh-CN" dirty="0">
              <a:solidFill>
                <a:srgbClr val="FF0000"/>
              </a:solidFill>
            </a:endParaRPr>
          </a:p>
        </p:txBody>
      </p:sp>
      <p:sp>
        <p:nvSpPr>
          <p:cNvPr id="4" name="Date Placeholder 3"/>
          <p:cNvSpPr>
            <a:spLocks noGrp="1"/>
          </p:cNvSpPr>
          <p:nvPr>
            <p:ph type="dt" sz="half" idx="10"/>
          </p:nvPr>
        </p:nvSpPr>
        <p:spPr/>
        <p:txBody>
          <a:bodyPr/>
          <a:lstStyle/>
          <a:p>
            <a:fld id="{C24C7E0C-E4A4-1547-9DB6-1FE75F75E8DA}"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10</a:t>
            </a:fld>
            <a:endParaRPr lang="en-US"/>
          </a:p>
        </p:txBody>
      </p:sp>
    </p:spTree>
    <p:extLst>
      <p:ext uri="{BB962C8B-B14F-4D97-AF65-F5344CB8AC3E}">
        <p14:creationId xmlns:p14="http://schemas.microsoft.com/office/powerpoint/2010/main" val="31331657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782690A-F6D8-E24D-9DFA-E4CEFF8B95EE}"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11</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352" y="193966"/>
            <a:ext cx="2033217" cy="2033217"/>
          </a:xfrm>
          <a:prstGeom prst="rect">
            <a:avLst/>
          </a:prstGeom>
        </p:spPr>
      </p:pic>
      <p:sp>
        <p:nvSpPr>
          <p:cNvPr id="7" name="TextBox 6"/>
          <p:cNvSpPr txBox="1"/>
          <p:nvPr/>
        </p:nvSpPr>
        <p:spPr>
          <a:xfrm>
            <a:off x="999350" y="2007332"/>
            <a:ext cx="7387128" cy="3416320"/>
          </a:xfrm>
          <a:prstGeom prst="rect">
            <a:avLst/>
          </a:prstGeom>
          <a:noFill/>
        </p:spPr>
        <p:txBody>
          <a:bodyPr wrap="square" rtlCol="0">
            <a:spAutoFit/>
          </a:bodyPr>
          <a:lstStyle/>
          <a:p>
            <a:r>
              <a:rPr lang="en-US" sz="3600" dirty="0" smtClean="0">
                <a:solidFill>
                  <a:srgbClr val="000000"/>
                </a:solidFill>
              </a:rPr>
              <a:t>How can</a:t>
            </a:r>
            <a:r>
              <a:rPr lang="zh-CN" altLang="en-US" sz="3600" dirty="0" smtClean="0">
                <a:solidFill>
                  <a:srgbClr val="000000"/>
                </a:solidFill>
              </a:rPr>
              <a:t> </a:t>
            </a:r>
            <a:r>
              <a:rPr lang="en-US" altLang="zh-CN" sz="3600" dirty="0" smtClean="0">
                <a:solidFill>
                  <a:srgbClr val="000000"/>
                </a:solidFill>
              </a:rPr>
              <a:t>we</a:t>
            </a:r>
            <a:r>
              <a:rPr lang="en-US" sz="3600" dirty="0" smtClean="0">
                <a:solidFill>
                  <a:srgbClr val="000000"/>
                </a:solidFill>
              </a:rPr>
              <a:t> model </a:t>
            </a:r>
            <a:r>
              <a:rPr lang="en-US" sz="3600" dirty="0" smtClean="0">
                <a:solidFill>
                  <a:schemeClr val="accent4"/>
                </a:solidFill>
              </a:rPr>
              <a:t>heterogeneous</a:t>
            </a:r>
            <a:r>
              <a:rPr lang="zh-CN" altLang="en-US" sz="3600" dirty="0" smtClean="0">
                <a:solidFill>
                  <a:schemeClr val="accent4"/>
                </a:solidFill>
              </a:rPr>
              <a:t> </a:t>
            </a:r>
            <a:r>
              <a:rPr lang="en-US" altLang="zh-CN" sz="3600" dirty="0">
                <a:solidFill>
                  <a:schemeClr val="accent4"/>
                </a:solidFill>
              </a:rPr>
              <a:t>data</a:t>
            </a:r>
            <a:r>
              <a:rPr lang="zh-CN" altLang="en-US" sz="3600" dirty="0">
                <a:solidFill>
                  <a:schemeClr val="accent4"/>
                </a:solidFill>
              </a:rPr>
              <a:t> </a:t>
            </a:r>
            <a:r>
              <a:rPr lang="en-US" altLang="zh-CN" sz="3600" dirty="0" smtClean="0">
                <a:solidFill>
                  <a:schemeClr val="accent4"/>
                </a:solidFill>
              </a:rPr>
              <a:t>dimensions</a:t>
            </a:r>
            <a:r>
              <a:rPr lang="en-US" altLang="zh-CN" sz="3600" dirty="0" smtClean="0">
                <a:solidFill>
                  <a:srgbClr val="000000"/>
                </a:solidFill>
              </a:rPr>
              <a:t> </a:t>
            </a:r>
            <a:r>
              <a:rPr lang="en-US" sz="3600" dirty="0" smtClean="0">
                <a:solidFill>
                  <a:srgbClr val="000000"/>
                </a:solidFill>
              </a:rPr>
              <a:t>in a principled way?</a:t>
            </a:r>
          </a:p>
          <a:p>
            <a:endParaRPr lang="en-US" sz="3600" dirty="0" smtClean="0">
              <a:solidFill>
                <a:srgbClr val="000000"/>
              </a:solidFill>
            </a:endParaRPr>
          </a:p>
          <a:p>
            <a:r>
              <a:rPr lang="en-US" sz="3600" dirty="0" smtClean="0">
                <a:solidFill>
                  <a:srgbClr val="000000"/>
                </a:solidFill>
              </a:rPr>
              <a:t>How can</a:t>
            </a:r>
            <a:r>
              <a:rPr lang="zh-CN" altLang="en-US" sz="3600" dirty="0" smtClean="0">
                <a:solidFill>
                  <a:srgbClr val="000000"/>
                </a:solidFill>
              </a:rPr>
              <a:t> </a:t>
            </a:r>
            <a:r>
              <a:rPr lang="en-US" altLang="zh-CN" sz="3600" dirty="0" smtClean="0">
                <a:solidFill>
                  <a:srgbClr val="000000"/>
                </a:solidFill>
              </a:rPr>
              <a:t>we</a:t>
            </a:r>
            <a:r>
              <a:rPr lang="zh-CN" altLang="en-US" sz="3600" dirty="0" smtClean="0">
                <a:solidFill>
                  <a:srgbClr val="000000"/>
                </a:solidFill>
              </a:rPr>
              <a:t> </a:t>
            </a:r>
            <a:r>
              <a:rPr lang="en-US" sz="3600" dirty="0">
                <a:solidFill>
                  <a:srgbClr val="000000"/>
                </a:solidFill>
              </a:rPr>
              <a:t>find </a:t>
            </a:r>
            <a:r>
              <a:rPr lang="en-US" sz="3600" dirty="0">
                <a:solidFill>
                  <a:srgbClr val="8064A2"/>
                </a:solidFill>
              </a:rPr>
              <a:t>desired</a:t>
            </a:r>
            <a:r>
              <a:rPr lang="en-US" sz="3600" dirty="0">
                <a:solidFill>
                  <a:srgbClr val="000000"/>
                </a:solidFill>
              </a:rPr>
              <a:t> information and discover </a:t>
            </a:r>
            <a:r>
              <a:rPr lang="en-US" sz="3600" dirty="0">
                <a:solidFill>
                  <a:srgbClr val="8064A2"/>
                </a:solidFill>
              </a:rPr>
              <a:t>interesting</a:t>
            </a:r>
            <a:r>
              <a:rPr lang="en-US" sz="3600" dirty="0">
                <a:solidFill>
                  <a:srgbClr val="000000"/>
                </a:solidFill>
              </a:rPr>
              <a:t> </a:t>
            </a:r>
            <a:r>
              <a:rPr lang="en-US" sz="3600" dirty="0" smtClean="0">
                <a:solidFill>
                  <a:srgbClr val="000000"/>
                </a:solidFill>
              </a:rPr>
              <a:t>knowledge</a:t>
            </a:r>
            <a:r>
              <a:rPr lang="zh-CN" altLang="en-US" sz="3600" dirty="0">
                <a:solidFill>
                  <a:srgbClr val="000000"/>
                </a:solidFill>
              </a:rPr>
              <a:t> </a:t>
            </a:r>
            <a:r>
              <a:rPr lang="en-US" altLang="zh-CN" sz="3600" dirty="0" smtClean="0">
                <a:solidFill>
                  <a:srgbClr val="000000"/>
                </a:solidFill>
              </a:rPr>
              <a:t>out</a:t>
            </a:r>
            <a:r>
              <a:rPr lang="zh-CN" altLang="en-US" sz="3600" dirty="0" smtClean="0">
                <a:solidFill>
                  <a:srgbClr val="000000"/>
                </a:solidFill>
              </a:rPr>
              <a:t> </a:t>
            </a:r>
            <a:r>
              <a:rPr lang="en-US" altLang="zh-CN" sz="3600" dirty="0" smtClean="0">
                <a:solidFill>
                  <a:srgbClr val="000000"/>
                </a:solidFill>
              </a:rPr>
              <a:t>of</a:t>
            </a:r>
            <a:r>
              <a:rPr lang="zh-CN" altLang="en-US" sz="3600" dirty="0" smtClean="0">
                <a:solidFill>
                  <a:srgbClr val="000000"/>
                </a:solidFill>
              </a:rPr>
              <a:t> </a:t>
            </a:r>
            <a:r>
              <a:rPr lang="en-US" altLang="zh-CN" sz="3600" dirty="0" smtClean="0">
                <a:solidFill>
                  <a:srgbClr val="800000"/>
                </a:solidFill>
              </a:rPr>
              <a:t>social</a:t>
            </a:r>
            <a:r>
              <a:rPr lang="zh-CN" altLang="en-US" sz="3600" dirty="0" smtClean="0">
                <a:solidFill>
                  <a:srgbClr val="800000"/>
                </a:solidFill>
              </a:rPr>
              <a:t> </a:t>
            </a:r>
            <a:r>
              <a:rPr lang="en-US" altLang="zh-CN" sz="3600" dirty="0" smtClean="0">
                <a:solidFill>
                  <a:srgbClr val="800000"/>
                </a:solidFill>
              </a:rPr>
              <a:t>noise</a:t>
            </a:r>
            <a:r>
              <a:rPr lang="en-US" sz="3600" dirty="0" smtClean="0"/>
              <a:t>?</a:t>
            </a:r>
            <a:endParaRPr lang="en-US" sz="3600" dirty="0"/>
          </a:p>
        </p:txBody>
      </p:sp>
    </p:spTree>
    <p:extLst>
      <p:ext uri="{BB962C8B-B14F-4D97-AF65-F5344CB8AC3E}">
        <p14:creationId xmlns:p14="http://schemas.microsoft.com/office/powerpoint/2010/main" val="4294803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a:xfrm>
            <a:off x="533400" y="1524000"/>
            <a:ext cx="8534400" cy="4525963"/>
          </a:xfrm>
        </p:spPr>
        <p:txBody>
          <a:bodyPr>
            <a:normAutofit fontScale="85000" lnSpcReduction="20000"/>
          </a:bodyPr>
          <a:lstStyle/>
          <a:p>
            <a:pPr marL="0" indent="0">
              <a:spcBef>
                <a:spcPts val="2424"/>
              </a:spcBef>
              <a:spcAft>
                <a:spcPts val="0"/>
              </a:spcAft>
              <a:buNone/>
            </a:pPr>
            <a:r>
              <a:rPr lang="en-US" dirty="0" smtClean="0"/>
              <a:t>A </a:t>
            </a:r>
            <a:r>
              <a:rPr lang="en-US" dirty="0">
                <a:solidFill>
                  <a:srgbClr val="000090"/>
                </a:solidFill>
              </a:rPr>
              <a:t>Principled</a:t>
            </a:r>
            <a:r>
              <a:rPr lang="en-US" dirty="0"/>
              <a:t> </a:t>
            </a:r>
            <a:r>
              <a:rPr lang="en-US" dirty="0" err="1" smtClean="0"/>
              <a:t>Minimax</a:t>
            </a:r>
            <a:r>
              <a:rPr lang="zh-CN" altLang="en-US" dirty="0" smtClean="0"/>
              <a:t> </a:t>
            </a:r>
            <a:r>
              <a:rPr lang="en-US" altLang="zh-CN" dirty="0" smtClean="0"/>
              <a:t>Entropy</a:t>
            </a:r>
            <a:r>
              <a:rPr lang="zh-CN" altLang="en-US" dirty="0" smtClean="0"/>
              <a:t> </a:t>
            </a:r>
            <a:r>
              <a:rPr lang="en-US" altLang="zh-CN" dirty="0" smtClean="0"/>
              <a:t>Method</a:t>
            </a:r>
            <a:r>
              <a:rPr lang="zh-CN" altLang="en-US" dirty="0" smtClean="0"/>
              <a:t> </a:t>
            </a:r>
            <a:r>
              <a:rPr lang="en-US" dirty="0" smtClean="0"/>
              <a:t>to Model </a:t>
            </a:r>
            <a:r>
              <a:rPr lang="en-US" dirty="0" smtClean="0">
                <a:solidFill>
                  <a:srgbClr val="000090"/>
                </a:solidFill>
              </a:rPr>
              <a:t>Multi-Dimensional </a:t>
            </a:r>
            <a:r>
              <a:rPr lang="en-US" dirty="0" smtClean="0"/>
              <a:t>User Preference in</a:t>
            </a:r>
            <a:r>
              <a:rPr lang="zh-CN" altLang="en-US" dirty="0" smtClean="0"/>
              <a:t> </a:t>
            </a:r>
            <a:r>
              <a:rPr lang="en-US" altLang="zh-CN" dirty="0" smtClean="0">
                <a:solidFill>
                  <a:srgbClr val="000090"/>
                </a:solidFill>
              </a:rPr>
              <a:t>Social</a:t>
            </a:r>
            <a:r>
              <a:rPr lang="zh-CN" altLang="en-US" dirty="0" smtClean="0">
                <a:solidFill>
                  <a:srgbClr val="000090"/>
                </a:solidFill>
              </a:rPr>
              <a:t> </a:t>
            </a:r>
            <a:r>
              <a:rPr lang="en-US" altLang="zh-CN" dirty="0" smtClean="0">
                <a:solidFill>
                  <a:srgbClr val="000090"/>
                </a:solidFill>
              </a:rPr>
              <a:t>Media</a:t>
            </a:r>
          </a:p>
          <a:p>
            <a:pPr>
              <a:spcAft>
                <a:spcPts val="0"/>
              </a:spcAft>
            </a:pPr>
            <a:r>
              <a:rPr lang="en-US" sz="1500" b="1" dirty="0" smtClean="0">
                <a:latin typeface="Times"/>
                <a:cs typeface="Times"/>
              </a:rPr>
              <a:t>Jingjing </a:t>
            </a:r>
            <a:r>
              <a:rPr lang="en-US" sz="1500" b="1" dirty="0">
                <a:latin typeface="Times"/>
                <a:cs typeface="Times"/>
              </a:rPr>
              <a:t>Wang</a:t>
            </a:r>
            <a:r>
              <a:rPr lang="en-US" sz="1500" dirty="0">
                <a:latin typeface="Times"/>
                <a:cs typeface="Times"/>
              </a:rPr>
              <a:t>, Min Li, </a:t>
            </a:r>
            <a:r>
              <a:rPr lang="en-US" sz="1500" dirty="0" err="1">
                <a:latin typeface="Times"/>
                <a:cs typeface="Times"/>
              </a:rPr>
              <a:t>Jiawei</a:t>
            </a:r>
            <a:r>
              <a:rPr lang="en-US" sz="1500" dirty="0">
                <a:latin typeface="Times"/>
                <a:cs typeface="Times"/>
              </a:rPr>
              <a:t> Han, </a:t>
            </a:r>
            <a:r>
              <a:rPr lang="en-US" sz="1500" dirty="0" err="1">
                <a:latin typeface="Times"/>
                <a:cs typeface="Times"/>
              </a:rPr>
              <a:t>Xiaolong</a:t>
            </a:r>
            <a:r>
              <a:rPr lang="en-US" sz="1500" dirty="0">
                <a:latin typeface="Times"/>
                <a:cs typeface="Times"/>
              </a:rPr>
              <a:t> Wang, "Modeling Check-in Preferences with </a:t>
            </a:r>
            <a:r>
              <a:rPr lang="en-US" sz="1500" dirty="0" smtClean="0">
                <a:latin typeface="Times"/>
                <a:cs typeface="Times"/>
              </a:rPr>
              <a:t>Multidimensional </a:t>
            </a:r>
            <a:r>
              <a:rPr lang="en-US" sz="1500" dirty="0">
                <a:latin typeface="Times"/>
                <a:cs typeface="Times"/>
              </a:rPr>
              <a:t>Knowledge: A </a:t>
            </a:r>
            <a:r>
              <a:rPr lang="en-US" sz="1500" dirty="0" err="1">
                <a:latin typeface="Times"/>
                <a:cs typeface="Times"/>
              </a:rPr>
              <a:t>Minimax</a:t>
            </a:r>
            <a:r>
              <a:rPr lang="en-US" sz="1500" dirty="0">
                <a:latin typeface="Times"/>
                <a:cs typeface="Times"/>
              </a:rPr>
              <a:t> Entropy </a:t>
            </a:r>
            <a:r>
              <a:rPr lang="en-US" sz="1500" dirty="0" smtClean="0">
                <a:latin typeface="Times"/>
                <a:cs typeface="Times"/>
              </a:rPr>
              <a:t>Approach", (</a:t>
            </a:r>
            <a:r>
              <a:rPr lang="en-US" sz="1500" b="1" dirty="0" smtClean="0">
                <a:latin typeface="Times"/>
                <a:cs typeface="Times"/>
              </a:rPr>
              <a:t>WSDM'16</a:t>
            </a:r>
            <a:r>
              <a:rPr lang="en-US" sz="1500" dirty="0" smtClean="0">
                <a:latin typeface="Times"/>
                <a:cs typeface="Times"/>
              </a:rPr>
              <a:t>)</a:t>
            </a:r>
          </a:p>
          <a:p>
            <a:pPr marL="0" indent="0">
              <a:spcBef>
                <a:spcPts val="2424"/>
              </a:spcBef>
              <a:spcAft>
                <a:spcPts val="0"/>
              </a:spcAft>
              <a:buNone/>
            </a:pPr>
            <a:r>
              <a:rPr lang="en-US" dirty="0" smtClean="0"/>
              <a:t>Leverage </a:t>
            </a:r>
            <a:r>
              <a:rPr lang="en-US" dirty="0" smtClean="0">
                <a:solidFill>
                  <a:srgbClr val="000090"/>
                </a:solidFill>
              </a:rPr>
              <a:t>External Sources</a:t>
            </a:r>
            <a:r>
              <a:rPr lang="en-US" dirty="0" smtClean="0">
                <a:solidFill>
                  <a:schemeClr val="accent6">
                    <a:lumMod val="75000"/>
                  </a:schemeClr>
                </a:solidFill>
              </a:rPr>
              <a:t> </a:t>
            </a:r>
            <a:r>
              <a:rPr lang="en-US" dirty="0" smtClean="0"/>
              <a:t>for Multi-Dimensional Knowledge Discovery in</a:t>
            </a:r>
            <a:r>
              <a:rPr lang="en-US" dirty="0" smtClean="0">
                <a:solidFill>
                  <a:srgbClr val="000090"/>
                </a:solidFill>
              </a:rPr>
              <a:t> Social Media</a:t>
            </a:r>
          </a:p>
          <a:p>
            <a:r>
              <a:rPr lang="en-US" sz="1500" b="1" dirty="0" smtClean="0">
                <a:latin typeface="Times"/>
                <a:cs typeface="Times"/>
              </a:rPr>
              <a:t>Jingjing Wang</a:t>
            </a:r>
            <a:r>
              <a:rPr lang="en-US" sz="1500" dirty="0" smtClean="0">
                <a:latin typeface="Times"/>
                <a:cs typeface="Times"/>
              </a:rPr>
              <a:t>, </a:t>
            </a:r>
            <a:r>
              <a:rPr lang="en-US" sz="1500" dirty="0" err="1" smtClean="0">
                <a:latin typeface="Times"/>
                <a:cs typeface="Times"/>
              </a:rPr>
              <a:t>Wenzhu</a:t>
            </a:r>
            <a:r>
              <a:rPr lang="en-US" sz="1500" dirty="0" smtClean="0">
                <a:latin typeface="Times"/>
                <a:cs typeface="Times"/>
              </a:rPr>
              <a:t> Tong, </a:t>
            </a:r>
            <a:r>
              <a:rPr lang="en-US" sz="1500" dirty="0" err="1" smtClean="0">
                <a:latin typeface="Times"/>
                <a:cs typeface="Times"/>
              </a:rPr>
              <a:t>Hongkun</a:t>
            </a:r>
            <a:r>
              <a:rPr lang="en-US" sz="1500" dirty="0" smtClean="0">
                <a:latin typeface="Times"/>
                <a:cs typeface="Times"/>
              </a:rPr>
              <a:t> Yu, Min Li, </a:t>
            </a:r>
            <a:r>
              <a:rPr lang="en-US" sz="1500" dirty="0" err="1" smtClean="0">
                <a:latin typeface="Times"/>
                <a:cs typeface="Times"/>
              </a:rPr>
              <a:t>Xiuli</a:t>
            </a:r>
            <a:r>
              <a:rPr lang="en-US" sz="1500" dirty="0" smtClean="0">
                <a:latin typeface="Times"/>
                <a:cs typeface="Times"/>
              </a:rPr>
              <a:t> Ma, </a:t>
            </a:r>
            <a:r>
              <a:rPr lang="en-US" sz="1500" dirty="0" err="1" smtClean="0">
                <a:latin typeface="Times"/>
                <a:cs typeface="Times"/>
              </a:rPr>
              <a:t>Haoyan</a:t>
            </a:r>
            <a:r>
              <a:rPr lang="en-US" sz="1500" dirty="0" smtClean="0">
                <a:latin typeface="Times"/>
                <a:cs typeface="Times"/>
              </a:rPr>
              <a:t> </a:t>
            </a:r>
            <a:r>
              <a:rPr lang="en-US" sz="1500" dirty="0" err="1" smtClean="0">
                <a:latin typeface="Times"/>
                <a:cs typeface="Times"/>
              </a:rPr>
              <a:t>Cai</a:t>
            </a:r>
            <a:r>
              <a:rPr lang="en-US" sz="1500" dirty="0" smtClean="0">
                <a:latin typeface="Times"/>
                <a:cs typeface="Times"/>
              </a:rPr>
              <a:t>, </a:t>
            </a:r>
            <a:r>
              <a:rPr lang="en-US" sz="1500" dirty="0">
                <a:latin typeface="Times"/>
                <a:cs typeface="Times"/>
              </a:rPr>
              <a:t>Tim </a:t>
            </a:r>
            <a:r>
              <a:rPr lang="en-US" sz="1500" dirty="0" err="1">
                <a:latin typeface="Times"/>
                <a:cs typeface="Times"/>
              </a:rPr>
              <a:t>Hanratty</a:t>
            </a:r>
            <a:r>
              <a:rPr lang="en-US" sz="1500" dirty="0">
                <a:latin typeface="Times"/>
                <a:cs typeface="Times"/>
              </a:rPr>
              <a:t>, and </a:t>
            </a:r>
            <a:r>
              <a:rPr lang="en-US" sz="1500" dirty="0" err="1">
                <a:latin typeface="Times"/>
                <a:cs typeface="Times"/>
              </a:rPr>
              <a:t>Jiawei</a:t>
            </a:r>
            <a:r>
              <a:rPr lang="en-US" sz="1500" dirty="0">
                <a:latin typeface="Times"/>
                <a:cs typeface="Times"/>
              </a:rPr>
              <a:t> Han</a:t>
            </a:r>
            <a:r>
              <a:rPr lang="en-US" sz="1500" dirty="0" smtClean="0">
                <a:latin typeface="Times"/>
                <a:cs typeface="Times"/>
              </a:rPr>
              <a:t>, "</a:t>
            </a:r>
            <a:r>
              <a:rPr lang="en-US" sz="1500" dirty="0">
                <a:latin typeface="Times"/>
                <a:cs typeface="Times"/>
              </a:rPr>
              <a:t>Mining Multi-Aspect Reflection of News Events in Twitter: Discovery, Linking and Presentation", </a:t>
            </a:r>
            <a:r>
              <a:rPr lang="en-US" sz="1500" dirty="0" smtClean="0">
                <a:latin typeface="Times"/>
                <a:cs typeface="Times"/>
              </a:rPr>
              <a:t>(</a:t>
            </a:r>
            <a:r>
              <a:rPr lang="en-US" sz="1500" b="1" dirty="0">
                <a:latin typeface="Times"/>
                <a:cs typeface="Times"/>
              </a:rPr>
              <a:t>ICDM'15</a:t>
            </a:r>
            <a:r>
              <a:rPr lang="en-US" sz="1500" dirty="0">
                <a:latin typeface="Times"/>
                <a:cs typeface="Times"/>
              </a:rPr>
              <a:t>) </a:t>
            </a:r>
          </a:p>
          <a:p>
            <a:pPr>
              <a:spcBef>
                <a:spcPts val="0"/>
              </a:spcBef>
              <a:spcAft>
                <a:spcPts val="0"/>
              </a:spcAft>
            </a:pPr>
            <a:r>
              <a:rPr lang="en-US" sz="1500" dirty="0" smtClean="0">
                <a:latin typeface="Times"/>
                <a:cs typeface="Times"/>
              </a:rPr>
              <a:t>Min </a:t>
            </a:r>
            <a:r>
              <a:rPr lang="en-US" sz="1500" dirty="0">
                <a:latin typeface="Times"/>
                <a:cs typeface="Times"/>
              </a:rPr>
              <a:t>Li*, </a:t>
            </a:r>
            <a:r>
              <a:rPr lang="en-US" sz="1500" b="1" dirty="0">
                <a:latin typeface="Times"/>
                <a:cs typeface="Times"/>
              </a:rPr>
              <a:t>Jingjing Wang</a:t>
            </a:r>
            <a:r>
              <a:rPr lang="en-US" sz="1500" dirty="0">
                <a:latin typeface="Times"/>
                <a:cs typeface="Times"/>
              </a:rPr>
              <a:t>*, </a:t>
            </a:r>
            <a:r>
              <a:rPr lang="en-US" sz="1500" dirty="0" err="1">
                <a:latin typeface="Times"/>
                <a:cs typeface="Times"/>
              </a:rPr>
              <a:t>Wenzhu</a:t>
            </a:r>
            <a:r>
              <a:rPr lang="en-US" sz="1500" dirty="0">
                <a:latin typeface="Times"/>
                <a:cs typeface="Times"/>
              </a:rPr>
              <a:t> Tong, </a:t>
            </a:r>
            <a:r>
              <a:rPr lang="en-US" sz="1500" dirty="0" err="1">
                <a:latin typeface="Times"/>
                <a:cs typeface="Times"/>
              </a:rPr>
              <a:t>Hongkun</a:t>
            </a:r>
            <a:r>
              <a:rPr lang="en-US" sz="1500" dirty="0">
                <a:latin typeface="Times"/>
                <a:cs typeface="Times"/>
              </a:rPr>
              <a:t> Yu, </a:t>
            </a:r>
            <a:r>
              <a:rPr lang="en-US" sz="1500" dirty="0" err="1">
                <a:latin typeface="Times"/>
                <a:cs typeface="Times"/>
              </a:rPr>
              <a:t>Xiuli</a:t>
            </a:r>
            <a:r>
              <a:rPr lang="en-US" sz="1500" dirty="0">
                <a:latin typeface="Times"/>
                <a:cs typeface="Times"/>
              </a:rPr>
              <a:t> Ma, </a:t>
            </a:r>
            <a:r>
              <a:rPr lang="en-US" sz="1500" dirty="0" err="1">
                <a:latin typeface="Times"/>
                <a:cs typeface="Times"/>
              </a:rPr>
              <a:t>Yucheng</a:t>
            </a:r>
            <a:r>
              <a:rPr lang="en-US" sz="1500" dirty="0">
                <a:latin typeface="Times"/>
                <a:cs typeface="Times"/>
              </a:rPr>
              <a:t> Chen, </a:t>
            </a:r>
            <a:r>
              <a:rPr lang="en-US" sz="1500" dirty="0" err="1">
                <a:latin typeface="Times"/>
                <a:cs typeface="Times"/>
              </a:rPr>
              <a:t>Haoyan</a:t>
            </a:r>
            <a:r>
              <a:rPr lang="en-US" sz="1500" dirty="0">
                <a:latin typeface="Times"/>
                <a:cs typeface="Times"/>
              </a:rPr>
              <a:t> </a:t>
            </a:r>
            <a:r>
              <a:rPr lang="en-US" sz="1500" dirty="0" err="1">
                <a:latin typeface="Times"/>
                <a:cs typeface="Times"/>
              </a:rPr>
              <a:t>Cai</a:t>
            </a:r>
            <a:r>
              <a:rPr lang="en-US" sz="1500" dirty="0">
                <a:latin typeface="Times"/>
                <a:cs typeface="Times"/>
              </a:rPr>
              <a:t>, </a:t>
            </a:r>
            <a:r>
              <a:rPr lang="en-US" sz="1500" dirty="0" err="1">
                <a:latin typeface="Times"/>
                <a:cs typeface="Times"/>
              </a:rPr>
              <a:t>Jiawei</a:t>
            </a:r>
            <a:r>
              <a:rPr lang="en-US" sz="1500" dirty="0">
                <a:latin typeface="Times"/>
                <a:cs typeface="Times"/>
              </a:rPr>
              <a:t> Han</a:t>
            </a:r>
            <a:r>
              <a:rPr lang="en-US" sz="1500" dirty="0" smtClean="0">
                <a:latin typeface="Times"/>
                <a:cs typeface="Times"/>
              </a:rPr>
              <a:t>, "</a:t>
            </a:r>
            <a:r>
              <a:rPr lang="en-US" sz="1500" dirty="0">
                <a:latin typeface="Times"/>
                <a:cs typeface="Times"/>
              </a:rPr>
              <a:t>EKNOT: Event Knowledge from News and Opinions in Twitter", </a:t>
            </a:r>
            <a:r>
              <a:rPr lang="en-US" sz="1500" dirty="0" smtClean="0">
                <a:latin typeface="Times"/>
                <a:cs typeface="Times"/>
              </a:rPr>
              <a:t>(</a:t>
            </a:r>
            <a:r>
              <a:rPr lang="en-US" sz="1500" b="1" dirty="0">
                <a:latin typeface="Times"/>
                <a:cs typeface="Times"/>
              </a:rPr>
              <a:t>AAAI'16</a:t>
            </a:r>
            <a:r>
              <a:rPr lang="en-US" sz="1500" dirty="0">
                <a:latin typeface="Times"/>
                <a:cs typeface="Times"/>
              </a:rPr>
              <a:t>) (system demo</a:t>
            </a:r>
            <a:r>
              <a:rPr lang="en-US" sz="1500" dirty="0" smtClean="0">
                <a:latin typeface="Times"/>
                <a:cs typeface="Times"/>
              </a:rPr>
              <a:t>)</a:t>
            </a:r>
            <a:endParaRPr lang="en-US" sz="1500" dirty="0" smtClean="0"/>
          </a:p>
          <a:p>
            <a:pPr marL="0" indent="0">
              <a:spcBef>
                <a:spcPts val="2424"/>
              </a:spcBef>
              <a:spcAft>
                <a:spcPts val="0"/>
              </a:spcAft>
              <a:buNone/>
            </a:pPr>
            <a:r>
              <a:rPr lang="en-US" dirty="0" smtClean="0"/>
              <a:t>Leverage </a:t>
            </a:r>
            <a:r>
              <a:rPr lang="en-US" dirty="0">
                <a:solidFill>
                  <a:srgbClr val="000090"/>
                </a:solidFill>
              </a:rPr>
              <a:t>Social Media </a:t>
            </a:r>
            <a:r>
              <a:rPr lang="en-US" dirty="0"/>
              <a:t>for Customized Event Profiling in </a:t>
            </a:r>
            <a:r>
              <a:rPr lang="en-US" dirty="0">
                <a:solidFill>
                  <a:srgbClr val="000090"/>
                </a:solidFill>
              </a:rPr>
              <a:t>Traditional News </a:t>
            </a:r>
            <a:r>
              <a:rPr lang="en-US" dirty="0" smtClean="0">
                <a:solidFill>
                  <a:srgbClr val="000090"/>
                </a:solidFill>
              </a:rPr>
              <a:t>Media</a:t>
            </a:r>
          </a:p>
          <a:p>
            <a:pPr>
              <a:spcAft>
                <a:spcPts val="0"/>
              </a:spcAft>
            </a:pPr>
            <a:r>
              <a:rPr lang="en-US" sz="1500" b="1" dirty="0">
                <a:latin typeface="Times"/>
                <a:cs typeface="Times"/>
              </a:rPr>
              <a:t>Jingjing Wang</a:t>
            </a:r>
            <a:r>
              <a:rPr lang="en-US" sz="1500" dirty="0">
                <a:latin typeface="Times"/>
                <a:cs typeface="Times"/>
              </a:rPr>
              <a:t>, </a:t>
            </a:r>
            <a:r>
              <a:rPr lang="en-US" sz="1500" dirty="0" err="1" smtClean="0">
                <a:latin typeface="Times"/>
                <a:cs typeface="Times"/>
              </a:rPr>
              <a:t>Huan</a:t>
            </a:r>
            <a:r>
              <a:rPr lang="en-US" sz="1500" dirty="0" smtClean="0">
                <a:latin typeface="Times"/>
                <a:cs typeface="Times"/>
              </a:rPr>
              <a:t> </a:t>
            </a:r>
            <a:r>
              <a:rPr lang="en-US" sz="1500" dirty="0" err="1" smtClean="0">
                <a:latin typeface="Times"/>
                <a:cs typeface="Times"/>
              </a:rPr>
              <a:t>Gui</a:t>
            </a:r>
            <a:r>
              <a:rPr lang="en-US" sz="1500" dirty="0" smtClean="0">
                <a:latin typeface="Times"/>
                <a:cs typeface="Times"/>
              </a:rPr>
              <a:t>, </a:t>
            </a:r>
            <a:r>
              <a:rPr lang="en-US" sz="1500" dirty="0" err="1" smtClean="0">
                <a:latin typeface="Times"/>
                <a:cs typeface="Times"/>
              </a:rPr>
              <a:t>Meng</a:t>
            </a:r>
            <a:r>
              <a:rPr lang="en-US" sz="1500" dirty="0" smtClean="0">
                <a:latin typeface="Times"/>
                <a:cs typeface="Times"/>
              </a:rPr>
              <a:t> Jiang, </a:t>
            </a:r>
            <a:r>
              <a:rPr lang="en-US" sz="1500" dirty="0" err="1" smtClean="0">
                <a:latin typeface="Times"/>
                <a:cs typeface="Times"/>
              </a:rPr>
              <a:t>Quan</a:t>
            </a:r>
            <a:r>
              <a:rPr lang="en-US" sz="1500" dirty="0" smtClean="0">
                <a:latin typeface="Times"/>
                <a:cs typeface="Times"/>
              </a:rPr>
              <a:t> Yuan, </a:t>
            </a:r>
            <a:r>
              <a:rPr lang="en-US" sz="1500" dirty="0" err="1" smtClean="0">
                <a:latin typeface="Times"/>
                <a:cs typeface="Times"/>
              </a:rPr>
              <a:t>Keyang</a:t>
            </a:r>
            <a:r>
              <a:rPr lang="en-US" sz="1500" dirty="0" smtClean="0">
                <a:latin typeface="Times"/>
                <a:cs typeface="Times"/>
              </a:rPr>
              <a:t> Zhang, and </a:t>
            </a:r>
            <a:r>
              <a:rPr lang="en-US" sz="1500" dirty="0" err="1" smtClean="0">
                <a:latin typeface="Times"/>
                <a:cs typeface="Times"/>
              </a:rPr>
              <a:t>Jiawei</a:t>
            </a:r>
            <a:r>
              <a:rPr lang="en-US" sz="1500" dirty="0" smtClean="0">
                <a:latin typeface="Times"/>
                <a:cs typeface="Times"/>
              </a:rPr>
              <a:t> Han</a:t>
            </a:r>
            <a:r>
              <a:rPr lang="en-US" sz="1500" dirty="0">
                <a:latin typeface="Times"/>
                <a:cs typeface="Times"/>
              </a:rPr>
              <a:t>, "Leverage Social Media for Customized Event </a:t>
            </a:r>
            <a:r>
              <a:rPr lang="en-US" sz="1500" dirty="0" smtClean="0">
                <a:latin typeface="Times"/>
                <a:cs typeface="Times"/>
              </a:rPr>
              <a:t>Profiling"</a:t>
            </a:r>
            <a:r>
              <a:rPr lang="en-US" sz="1500" dirty="0">
                <a:latin typeface="Times"/>
                <a:cs typeface="Times"/>
              </a:rPr>
              <a:t>, </a:t>
            </a:r>
            <a:r>
              <a:rPr lang="en-US" sz="1500" dirty="0" smtClean="0">
                <a:latin typeface="Times"/>
                <a:cs typeface="Times"/>
              </a:rPr>
              <a:t>(Under review for CoNLL’16) </a:t>
            </a:r>
            <a:endParaRPr lang="en-US" sz="1500" dirty="0">
              <a:latin typeface="Times"/>
              <a:cs typeface="Times"/>
            </a:endParaRPr>
          </a:p>
          <a:p>
            <a:pPr marL="0" indent="0">
              <a:spcBef>
                <a:spcPts val="2424"/>
              </a:spcBef>
              <a:spcAft>
                <a:spcPts val="0"/>
              </a:spcAft>
              <a:buNone/>
            </a:pPr>
            <a:endParaRPr lang="en-US" dirty="0">
              <a:solidFill>
                <a:srgbClr val="000090"/>
              </a:solidFill>
            </a:endParaRPr>
          </a:p>
        </p:txBody>
      </p:sp>
      <p:sp>
        <p:nvSpPr>
          <p:cNvPr id="5" name="Date Placeholder 4"/>
          <p:cNvSpPr>
            <a:spLocks noGrp="1"/>
          </p:cNvSpPr>
          <p:nvPr>
            <p:ph type="dt" sz="half" idx="10"/>
          </p:nvPr>
        </p:nvSpPr>
        <p:spPr/>
        <p:txBody>
          <a:bodyPr/>
          <a:lstStyle/>
          <a:p>
            <a:fld id="{0EE95BDD-EF0A-7642-8EF6-BF6434A6A836}"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12</a:t>
            </a:fld>
            <a:endParaRPr lang="en-US"/>
          </a:p>
        </p:txBody>
      </p:sp>
      <p:sp>
        <p:nvSpPr>
          <p:cNvPr id="7" name="Right Arrow 6"/>
          <p:cNvSpPr/>
          <p:nvPr/>
        </p:nvSpPr>
        <p:spPr>
          <a:xfrm>
            <a:off x="5343" y="1905000"/>
            <a:ext cx="528057" cy="4846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Rectangle 7"/>
          <p:cNvSpPr/>
          <p:nvPr/>
        </p:nvSpPr>
        <p:spPr>
          <a:xfrm>
            <a:off x="533400" y="1524000"/>
            <a:ext cx="8382000" cy="1295400"/>
          </a:xfrm>
          <a:prstGeom prst="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827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dirty="0" smtClean="0"/>
              <a:t>What Affects A User’s Check-in Behavior?</a:t>
            </a:r>
            <a:endParaRPr lang="en-US" sz="3600" dirty="0"/>
          </a:p>
        </p:txBody>
      </p:sp>
      <p:sp>
        <p:nvSpPr>
          <p:cNvPr id="3" name="Content Placeholder 2"/>
          <p:cNvSpPr>
            <a:spLocks noGrp="1"/>
          </p:cNvSpPr>
          <p:nvPr>
            <p:ph idx="1"/>
          </p:nvPr>
        </p:nvSpPr>
        <p:spPr/>
        <p:txBody>
          <a:bodyPr/>
          <a:lstStyle/>
          <a:p>
            <a:pPr marL="0" indent="0">
              <a:buNone/>
            </a:pPr>
            <a:r>
              <a:rPr lang="en-US" dirty="0"/>
              <a:t>A toy example</a:t>
            </a:r>
          </a:p>
          <a:p>
            <a:pPr lvl="1"/>
            <a:r>
              <a:rPr lang="en-US" dirty="0"/>
              <a:t>On a </a:t>
            </a:r>
            <a:r>
              <a:rPr lang="en-US" dirty="0">
                <a:solidFill>
                  <a:srgbClr val="FF0000"/>
                </a:solidFill>
              </a:rPr>
              <a:t>Friday evening</a:t>
            </a:r>
            <a:r>
              <a:rPr lang="en-US" dirty="0"/>
              <a:t>, Alice just finished yet another </a:t>
            </a:r>
            <a:r>
              <a:rPr lang="en-US" dirty="0" smtClean="0"/>
              <a:t>week </a:t>
            </a:r>
            <a:r>
              <a:rPr lang="en-US" dirty="0"/>
              <a:t>of hard work; she would like to have a great dinner at a </a:t>
            </a:r>
            <a:r>
              <a:rPr lang="en-US" dirty="0">
                <a:solidFill>
                  <a:srgbClr val="FF0000"/>
                </a:solidFill>
              </a:rPr>
              <a:t>seafood</a:t>
            </a:r>
            <a:r>
              <a:rPr lang="en-US" dirty="0"/>
              <a:t> restaurant and then she figures a </a:t>
            </a:r>
            <a:r>
              <a:rPr lang="en-US" dirty="0">
                <a:solidFill>
                  <a:srgbClr val="FF0000"/>
                </a:solidFill>
              </a:rPr>
              <a:t>popular</a:t>
            </a:r>
            <a:r>
              <a:rPr lang="en-US" dirty="0"/>
              <a:t> Boiling Crab branch is just </a:t>
            </a:r>
            <a:r>
              <a:rPr lang="en-US" dirty="0">
                <a:solidFill>
                  <a:srgbClr val="FF0000"/>
                </a:solidFill>
              </a:rPr>
              <a:t>nearby</a:t>
            </a:r>
            <a:r>
              <a:rPr lang="en-US" dirty="0"/>
              <a:t>. Then it is </a:t>
            </a:r>
            <a:r>
              <a:rPr lang="en-US" dirty="0" smtClean="0"/>
              <a:t>likely that she would check </a:t>
            </a:r>
            <a:r>
              <a:rPr lang="en-US" dirty="0"/>
              <a:t>in at this place</a:t>
            </a:r>
          </a:p>
          <a:p>
            <a:endParaRPr lang="en-US" dirty="0"/>
          </a:p>
        </p:txBody>
      </p:sp>
      <p:sp>
        <p:nvSpPr>
          <p:cNvPr id="4" name="Date Placeholder 3"/>
          <p:cNvSpPr>
            <a:spLocks noGrp="1"/>
          </p:cNvSpPr>
          <p:nvPr>
            <p:ph type="dt" sz="half" idx="10"/>
          </p:nvPr>
        </p:nvSpPr>
        <p:spPr/>
        <p:txBody>
          <a:bodyPr/>
          <a:lstStyle/>
          <a:p>
            <a:fld id="{E3874658-ABF2-B94B-A643-7ACAF0D5FAD6}"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13</a:t>
            </a:fld>
            <a:endParaRPr lang="en-US"/>
          </a:p>
        </p:txBody>
      </p:sp>
      <p:sp>
        <p:nvSpPr>
          <p:cNvPr id="6"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624"/>
              </a:spcBef>
              <a:spcAft>
                <a:spcPts val="3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smtClean="0"/>
          </a:p>
        </p:txBody>
      </p:sp>
    </p:spTree>
    <p:extLst>
      <p:ext uri="{BB962C8B-B14F-4D97-AF65-F5344CB8AC3E}">
        <p14:creationId xmlns:p14="http://schemas.microsoft.com/office/powerpoint/2010/main" val="2282487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762000"/>
          </a:xfrm>
        </p:spPr>
        <p:txBody>
          <a:bodyPr>
            <a:noAutofit/>
          </a:bodyPr>
          <a:lstStyle/>
          <a:p>
            <a:r>
              <a:rPr lang="en-US" sz="3600" dirty="0" smtClean="0"/>
              <a:t>User</a:t>
            </a:r>
            <a:r>
              <a:rPr lang="zh-CN" altLang="en-US" sz="3600" dirty="0" smtClean="0"/>
              <a:t> </a:t>
            </a:r>
            <a:r>
              <a:rPr lang="en-US" altLang="zh-CN" sz="3600" dirty="0" smtClean="0"/>
              <a:t>Preference</a:t>
            </a:r>
            <a:r>
              <a:rPr lang="zh-CN" altLang="en-US" sz="3600" dirty="0" smtClean="0"/>
              <a:t> </a:t>
            </a:r>
            <a:r>
              <a:rPr lang="en-US" altLang="zh-CN" sz="3600" dirty="0" smtClean="0"/>
              <a:t>in</a:t>
            </a:r>
            <a:r>
              <a:rPr lang="zh-CN" altLang="en-US" sz="3600" dirty="0" smtClean="0"/>
              <a:t> </a:t>
            </a:r>
            <a:r>
              <a:rPr lang="en-US" altLang="zh-CN" sz="3600" dirty="0" smtClean="0"/>
              <a:t>Social</a:t>
            </a:r>
            <a:r>
              <a:rPr lang="zh-CN" altLang="en-US" sz="3600" dirty="0" smtClean="0"/>
              <a:t> </a:t>
            </a:r>
            <a:r>
              <a:rPr lang="en-US" altLang="zh-CN" sz="3600" dirty="0" smtClean="0"/>
              <a:t>Media</a:t>
            </a:r>
            <a:endParaRPr lang="en-US" sz="3600" dirty="0"/>
          </a:p>
        </p:txBody>
      </p:sp>
      <p:sp>
        <p:nvSpPr>
          <p:cNvPr id="3" name="Content Placeholder 2"/>
          <p:cNvSpPr>
            <a:spLocks noGrp="1"/>
          </p:cNvSpPr>
          <p:nvPr>
            <p:ph idx="1"/>
          </p:nvPr>
        </p:nvSpPr>
        <p:spPr>
          <a:xfrm>
            <a:off x="152400" y="1066800"/>
            <a:ext cx="8915400" cy="5334000"/>
          </a:xfrm>
        </p:spPr>
        <p:txBody>
          <a:bodyPr>
            <a:normAutofit fontScale="62500" lnSpcReduction="20000"/>
          </a:bodyPr>
          <a:lstStyle/>
          <a:p>
            <a:pPr marL="0" indent="0">
              <a:buNone/>
            </a:pPr>
            <a:r>
              <a:rPr lang="en-US" altLang="zh-CN" sz="5100" b="1" dirty="0" smtClean="0"/>
              <a:t>Typical formulation in the literature</a:t>
            </a:r>
          </a:p>
          <a:p>
            <a:r>
              <a:rPr lang="en-US" altLang="zh-CN" sz="4500" dirty="0" smtClean="0">
                <a:solidFill>
                  <a:srgbClr val="FFFFFF"/>
                </a:solidFill>
              </a:rPr>
              <a:t>Multiple</a:t>
            </a:r>
            <a:r>
              <a:rPr lang="zh-CN" altLang="en-US" sz="4500" dirty="0" smtClean="0">
                <a:solidFill>
                  <a:srgbClr val="FFFFFF"/>
                </a:solidFill>
              </a:rPr>
              <a:t> </a:t>
            </a:r>
            <a:r>
              <a:rPr lang="en-US" altLang="zh-CN" sz="4500" dirty="0" smtClean="0">
                <a:solidFill>
                  <a:srgbClr val="FFFFFF"/>
                </a:solidFill>
              </a:rPr>
              <a:t>dimensions</a:t>
            </a:r>
            <a:r>
              <a:rPr lang="zh-CN" altLang="en-US" sz="4500" dirty="0" smtClean="0">
                <a:solidFill>
                  <a:srgbClr val="FFFFFF"/>
                </a:solidFill>
              </a:rPr>
              <a:t> </a:t>
            </a:r>
            <a:r>
              <a:rPr lang="en-US" altLang="zh-CN" sz="4500" dirty="0" smtClean="0">
                <a:solidFill>
                  <a:srgbClr val="FFFFFF"/>
                </a:solidFill>
              </a:rPr>
              <a:t>combined</a:t>
            </a:r>
            <a:r>
              <a:rPr lang="zh-CN" altLang="en-US" sz="4500" dirty="0" smtClean="0">
                <a:solidFill>
                  <a:srgbClr val="FFFFFF"/>
                </a:solidFill>
              </a:rPr>
              <a:t> </a:t>
            </a:r>
            <a:r>
              <a:rPr lang="en-US" altLang="zh-CN" sz="4500" dirty="0" smtClean="0">
                <a:solidFill>
                  <a:srgbClr val="FFFFFF"/>
                </a:solidFill>
              </a:rPr>
              <a:t>in</a:t>
            </a:r>
            <a:r>
              <a:rPr lang="zh-CN" altLang="en-US" sz="4500" dirty="0" smtClean="0">
                <a:solidFill>
                  <a:srgbClr val="FFFFFF"/>
                </a:solidFill>
              </a:rPr>
              <a:t> </a:t>
            </a:r>
            <a:r>
              <a:rPr lang="en-US" altLang="zh-CN" sz="4500" dirty="0" smtClean="0">
                <a:solidFill>
                  <a:srgbClr val="FFFFFF"/>
                </a:solidFill>
              </a:rPr>
              <a:t>an</a:t>
            </a:r>
            <a:r>
              <a:rPr lang="zh-CN" altLang="en-US" sz="4500" dirty="0" smtClean="0">
                <a:solidFill>
                  <a:srgbClr val="FFFFFF"/>
                </a:solidFill>
              </a:rPr>
              <a:t> </a:t>
            </a:r>
            <a:r>
              <a:rPr lang="en-US" altLang="zh-CN" sz="4500" dirty="0" smtClean="0">
                <a:solidFill>
                  <a:srgbClr val="FFFFFF"/>
                </a:solidFill>
              </a:rPr>
              <a:t>ad-hoc</a:t>
            </a:r>
            <a:r>
              <a:rPr lang="zh-CN" altLang="en-US" sz="4500" dirty="0" smtClean="0">
                <a:solidFill>
                  <a:srgbClr val="FFFFFF"/>
                </a:solidFill>
              </a:rPr>
              <a:t> </a:t>
            </a:r>
            <a:r>
              <a:rPr lang="en-US" altLang="zh-CN" sz="4500" dirty="0" smtClean="0">
                <a:solidFill>
                  <a:srgbClr val="FFFFFF"/>
                </a:solidFill>
              </a:rPr>
              <a:t>way</a:t>
            </a:r>
          </a:p>
          <a:p>
            <a:pPr marL="0" indent="0">
              <a:buNone/>
            </a:pPr>
            <a:r>
              <a:rPr lang="en-US" altLang="zh-CN" sz="3300" dirty="0" smtClean="0"/>
              <a:t>	</a:t>
            </a:r>
            <a:endParaRPr lang="en-US" altLang="zh-CN" sz="3300" dirty="0"/>
          </a:p>
          <a:p>
            <a:pPr marL="0" indent="0">
              <a:buNone/>
            </a:pPr>
            <a:r>
              <a:rPr lang="en-US" altLang="zh-CN" sz="3300" dirty="0" smtClean="0"/>
              <a:t>	</a:t>
            </a:r>
            <a:r>
              <a:rPr lang="en-US" altLang="zh-CN" sz="3800" dirty="0" err="1" smtClean="0">
                <a:solidFill>
                  <a:srgbClr val="FFFFFF"/>
                </a:solidFill>
              </a:rPr>
              <a:t>w</a:t>
            </a:r>
            <a:r>
              <a:rPr lang="en-US" altLang="zh-CN" sz="3800" baseline="-25000" dirty="0" err="1" smtClean="0">
                <a:solidFill>
                  <a:srgbClr val="FFFFFF"/>
                </a:solidFill>
              </a:rPr>
              <a:t>time</a:t>
            </a:r>
            <a:r>
              <a:rPr lang="en-US" altLang="zh-CN" sz="3800" dirty="0" err="1" smtClean="0"/>
              <a:t>f</a:t>
            </a:r>
            <a:r>
              <a:rPr lang="en-US" altLang="zh-CN" sz="3800" baseline="-25000" dirty="0" err="1" smtClean="0"/>
              <a:t>time</a:t>
            </a:r>
            <a:r>
              <a:rPr lang="zh-CN" altLang="en-US" sz="3800" baseline="-25000" dirty="0" smtClean="0"/>
              <a:t> </a:t>
            </a:r>
            <a:r>
              <a:rPr lang="en-US" altLang="zh-CN" sz="3800" dirty="0"/>
              <a:t>(</a:t>
            </a:r>
            <a:r>
              <a:rPr lang="en-US" altLang="zh-CN" sz="3800" dirty="0" err="1"/>
              <a:t>x,y</a:t>
            </a:r>
            <a:r>
              <a:rPr lang="en-US" altLang="zh-CN" sz="3800" dirty="0"/>
              <a:t>,</a:t>
            </a:r>
            <a:r>
              <a:rPr lang="el-GR" sz="4000" dirty="0"/>
              <a:t>Θ</a:t>
            </a:r>
            <a:r>
              <a:rPr lang="en-US" sz="4000" baseline="-25000" dirty="0"/>
              <a:t>time</a:t>
            </a:r>
            <a:r>
              <a:rPr lang="en-US" altLang="zh-CN" sz="3800" dirty="0"/>
              <a:t>)</a:t>
            </a:r>
            <a:r>
              <a:rPr lang="zh-CN" altLang="en-US" sz="3800" baseline="-25000" dirty="0"/>
              <a:t> </a:t>
            </a:r>
            <a:r>
              <a:rPr lang="zh-CN" altLang="zh-CN" sz="3800" dirty="0">
                <a:solidFill>
                  <a:srgbClr val="FFFFFF"/>
                </a:solidFill>
              </a:rPr>
              <a:t>+</a:t>
            </a:r>
            <a:r>
              <a:rPr lang="zh-CN" altLang="en-US" sz="3800" dirty="0">
                <a:solidFill>
                  <a:srgbClr val="FFFFFF"/>
                </a:solidFill>
              </a:rPr>
              <a:t> </a:t>
            </a:r>
            <a:r>
              <a:rPr lang="en-US" altLang="zh-CN" sz="3800" dirty="0" err="1">
                <a:solidFill>
                  <a:srgbClr val="FFFFFF"/>
                </a:solidFill>
              </a:rPr>
              <a:t>w</a:t>
            </a:r>
            <a:r>
              <a:rPr lang="en-US" altLang="zh-CN" sz="3800" baseline="-25000" dirty="0" err="1">
                <a:solidFill>
                  <a:srgbClr val="FFFFFF"/>
                </a:solidFill>
              </a:rPr>
              <a:t>category</a:t>
            </a:r>
            <a:r>
              <a:rPr lang="en-US" altLang="zh-CN" sz="3800" dirty="0" err="1"/>
              <a:t>f</a:t>
            </a:r>
            <a:r>
              <a:rPr lang="en-US" altLang="zh-CN" sz="3800" baseline="-25000" dirty="0" err="1"/>
              <a:t>category</a:t>
            </a:r>
            <a:r>
              <a:rPr lang="en-US" altLang="zh-CN" sz="3800" dirty="0"/>
              <a:t>(</a:t>
            </a:r>
            <a:r>
              <a:rPr lang="en-US" altLang="zh-CN" sz="3800" dirty="0" err="1"/>
              <a:t>x,y</a:t>
            </a:r>
            <a:r>
              <a:rPr lang="en-US" altLang="zh-CN" sz="3800" dirty="0"/>
              <a:t>,</a:t>
            </a:r>
            <a:r>
              <a:rPr lang="el-GR" sz="4000" dirty="0"/>
              <a:t>Θ</a:t>
            </a:r>
            <a:r>
              <a:rPr lang="en-US" sz="4000" baseline="-25000" dirty="0"/>
              <a:t>category</a:t>
            </a:r>
            <a:r>
              <a:rPr lang="en-US" altLang="zh-CN" sz="3800" dirty="0"/>
              <a:t>)</a:t>
            </a:r>
            <a:r>
              <a:rPr lang="zh-CN" altLang="en-US" sz="3800" baseline="-25000" dirty="0"/>
              <a:t> </a:t>
            </a:r>
            <a:endParaRPr lang="en-US" altLang="zh-CN" sz="3800" baseline="-25000" dirty="0" smtClean="0"/>
          </a:p>
          <a:p>
            <a:pPr marL="0" indent="0">
              <a:buNone/>
            </a:pPr>
            <a:r>
              <a:rPr lang="zh-CN" altLang="zh-CN" sz="3800" dirty="0" smtClean="0">
                <a:solidFill>
                  <a:srgbClr val="FFFFFF"/>
                </a:solidFill>
              </a:rPr>
              <a:t>+</a:t>
            </a:r>
            <a:r>
              <a:rPr lang="zh-CN" altLang="en-US" sz="3800" dirty="0" smtClean="0">
                <a:solidFill>
                  <a:srgbClr val="FFFFFF"/>
                </a:solidFill>
              </a:rPr>
              <a:t> </a:t>
            </a:r>
            <a:r>
              <a:rPr lang="en-US" altLang="zh-CN" sz="3800" dirty="0" err="1">
                <a:solidFill>
                  <a:srgbClr val="FFFFFF"/>
                </a:solidFill>
              </a:rPr>
              <a:t>w</a:t>
            </a:r>
            <a:r>
              <a:rPr lang="en-US" altLang="zh-CN" sz="3800" baseline="-25000" dirty="0" err="1">
                <a:solidFill>
                  <a:srgbClr val="FFFFFF"/>
                </a:solidFill>
              </a:rPr>
              <a:t>geographic</a:t>
            </a:r>
            <a:r>
              <a:rPr lang="zh-CN" altLang="en-US" sz="3800" dirty="0">
                <a:solidFill>
                  <a:srgbClr val="FFFFFF"/>
                </a:solidFill>
              </a:rPr>
              <a:t> </a:t>
            </a:r>
            <a:r>
              <a:rPr lang="en-US" altLang="zh-CN" sz="3800" dirty="0" err="1"/>
              <a:t>f</a:t>
            </a:r>
            <a:r>
              <a:rPr lang="en-US" altLang="zh-CN" sz="3800" baseline="-25000" dirty="0" err="1"/>
              <a:t>geographic</a:t>
            </a:r>
            <a:r>
              <a:rPr lang="en-US" altLang="zh-CN" sz="3800" dirty="0"/>
              <a:t>(</a:t>
            </a:r>
            <a:r>
              <a:rPr lang="en-US" altLang="zh-CN" sz="3800" dirty="0" err="1"/>
              <a:t>x,y</a:t>
            </a:r>
            <a:r>
              <a:rPr lang="en-US" altLang="zh-CN" sz="3800" dirty="0"/>
              <a:t>,</a:t>
            </a:r>
            <a:r>
              <a:rPr lang="el-GR" sz="4000" dirty="0"/>
              <a:t>Θ</a:t>
            </a:r>
            <a:r>
              <a:rPr lang="en-US" sz="4000" baseline="-25000" dirty="0"/>
              <a:t>geographic</a:t>
            </a:r>
            <a:r>
              <a:rPr lang="en-US" altLang="zh-CN" sz="3800" dirty="0"/>
              <a:t>)</a:t>
            </a:r>
            <a:r>
              <a:rPr lang="zh-CN" altLang="en-US" sz="3800" dirty="0"/>
              <a:t> </a:t>
            </a:r>
            <a:r>
              <a:rPr lang="zh-CN" altLang="zh-CN" sz="3800" dirty="0">
                <a:solidFill>
                  <a:srgbClr val="FFFFFF"/>
                </a:solidFill>
              </a:rPr>
              <a:t>+</a:t>
            </a:r>
            <a:r>
              <a:rPr lang="zh-CN" altLang="en-US" sz="3800" dirty="0">
                <a:solidFill>
                  <a:srgbClr val="FFFFFF"/>
                </a:solidFill>
              </a:rPr>
              <a:t> </a:t>
            </a:r>
            <a:r>
              <a:rPr lang="is-IS" altLang="zh-CN" sz="3800" dirty="0">
                <a:solidFill>
                  <a:srgbClr val="FFFFFF"/>
                </a:solidFill>
              </a:rPr>
              <a:t>…</a:t>
            </a:r>
          </a:p>
          <a:p>
            <a:pPr marL="0" indent="0">
              <a:buNone/>
            </a:pPr>
            <a:endParaRPr lang="is-IS" sz="4400" dirty="0"/>
          </a:p>
          <a:p>
            <a:pPr marL="457200" lvl="1" indent="0">
              <a:buNone/>
            </a:pPr>
            <a:r>
              <a:rPr lang="en-US" altLang="zh-CN" sz="4000" dirty="0" smtClean="0"/>
              <a:t>Predict</a:t>
            </a:r>
            <a:r>
              <a:rPr lang="zh-CN" altLang="en-US" sz="4000" dirty="0" smtClean="0"/>
              <a:t> </a:t>
            </a:r>
            <a:r>
              <a:rPr lang="en-US" altLang="zh-CN" sz="4000" dirty="0" smtClean="0"/>
              <a:t>=&gt;</a:t>
            </a:r>
            <a:r>
              <a:rPr lang="zh-CN" altLang="en-US" sz="4000" dirty="0" smtClean="0"/>
              <a:t> </a:t>
            </a:r>
            <a:r>
              <a:rPr lang="en-US" altLang="zh-CN" sz="4000" dirty="0" smtClean="0"/>
              <a:t>A</a:t>
            </a:r>
            <a:r>
              <a:rPr lang="zh-CN" altLang="en-US" sz="4000" dirty="0" smtClean="0"/>
              <a:t> </a:t>
            </a:r>
            <a:r>
              <a:rPr lang="en-US" altLang="zh-CN" sz="4000" dirty="0"/>
              <a:t>p</a:t>
            </a:r>
            <a:r>
              <a:rPr lang="en-US" altLang="zh-CN" sz="4000" dirty="0" smtClean="0"/>
              <a:t>reference</a:t>
            </a:r>
            <a:r>
              <a:rPr lang="zh-CN" altLang="en-US" sz="4000" dirty="0" smtClean="0"/>
              <a:t> </a:t>
            </a:r>
            <a:r>
              <a:rPr lang="en-US" altLang="zh-CN" sz="4000" dirty="0" smtClean="0"/>
              <a:t>distribution</a:t>
            </a:r>
            <a:r>
              <a:rPr lang="zh-CN" altLang="en-US" sz="4000" dirty="0" smtClean="0"/>
              <a:t> </a:t>
            </a:r>
            <a:r>
              <a:rPr lang="en-US" altLang="zh-CN" sz="4000" dirty="0" smtClean="0"/>
              <a:t>over</a:t>
            </a:r>
            <a:r>
              <a:rPr lang="zh-CN" altLang="en-US" sz="4000" dirty="0" smtClean="0"/>
              <a:t> </a:t>
            </a:r>
            <a:r>
              <a:rPr lang="en-US" altLang="zh-CN" sz="4000" dirty="0" smtClean="0"/>
              <a:t>targets</a:t>
            </a:r>
            <a:r>
              <a:rPr lang="zh-CN" altLang="en-US" sz="4000" dirty="0" smtClean="0"/>
              <a:t> </a:t>
            </a:r>
            <a:r>
              <a:rPr lang="en-US" altLang="zh-CN" sz="4000" dirty="0" smtClean="0"/>
              <a:t>(location)</a:t>
            </a:r>
            <a:endParaRPr lang="is-IS" sz="4000" dirty="0" smtClean="0"/>
          </a:p>
          <a:p>
            <a:pPr marL="0" indent="0">
              <a:spcBef>
                <a:spcPts val="1824"/>
              </a:spcBef>
              <a:buNone/>
            </a:pPr>
            <a:r>
              <a:rPr lang="is-IS" sz="4400" dirty="0" smtClean="0"/>
              <a:t>	</a:t>
            </a:r>
            <a:r>
              <a:rPr lang="is-IS" sz="4400" b="1" dirty="0" smtClean="0">
                <a:solidFill>
                  <a:schemeClr val="bg1"/>
                </a:solidFill>
              </a:rPr>
              <a:t>Issues</a:t>
            </a:r>
          </a:p>
          <a:p>
            <a:pPr lvl="1"/>
            <a:r>
              <a:rPr lang="is-IS" sz="3800" dirty="0" smtClean="0">
                <a:solidFill>
                  <a:schemeClr val="bg1"/>
                </a:solidFill>
              </a:rPr>
              <a:t>The</a:t>
            </a:r>
            <a:r>
              <a:rPr lang="zh-CN" altLang="en-US" sz="3800" dirty="0" smtClean="0">
                <a:solidFill>
                  <a:schemeClr val="bg1"/>
                </a:solidFill>
              </a:rPr>
              <a:t> </a:t>
            </a:r>
            <a:r>
              <a:rPr lang="en-US" altLang="zh-CN" sz="3800" b="1" dirty="0" smtClean="0">
                <a:solidFill>
                  <a:schemeClr val="bg1"/>
                </a:solidFill>
              </a:rPr>
              <a:t>weights</a:t>
            </a:r>
            <a:r>
              <a:rPr lang="zh-CN" altLang="en-US" sz="3800" b="1" dirty="0" smtClean="0">
                <a:solidFill>
                  <a:schemeClr val="bg1"/>
                </a:solidFill>
              </a:rPr>
              <a:t> </a:t>
            </a:r>
            <a:r>
              <a:rPr lang="en-US" altLang="zh-CN" sz="3800" b="1" dirty="0" smtClean="0">
                <a:solidFill>
                  <a:schemeClr val="bg1"/>
                </a:solidFill>
              </a:rPr>
              <a:t>w</a:t>
            </a:r>
            <a:r>
              <a:rPr lang="zh-CN" altLang="en-US" sz="3800" dirty="0" smtClean="0">
                <a:solidFill>
                  <a:schemeClr val="bg1"/>
                </a:solidFill>
              </a:rPr>
              <a:t> </a:t>
            </a:r>
            <a:r>
              <a:rPr lang="en-US" altLang="zh-CN" sz="3800" dirty="0" smtClean="0">
                <a:solidFill>
                  <a:schemeClr val="bg1"/>
                </a:solidFill>
              </a:rPr>
              <a:t>are</a:t>
            </a:r>
            <a:r>
              <a:rPr lang="zh-CN" altLang="en-US" sz="3800" dirty="0" smtClean="0">
                <a:solidFill>
                  <a:schemeClr val="bg1"/>
                </a:solidFill>
              </a:rPr>
              <a:t> </a:t>
            </a:r>
            <a:r>
              <a:rPr lang="en-US" altLang="zh-CN" sz="3800" dirty="0" smtClean="0">
                <a:solidFill>
                  <a:schemeClr val="bg1"/>
                </a:solidFill>
              </a:rPr>
              <a:t>specified</a:t>
            </a:r>
            <a:r>
              <a:rPr lang="zh-CN" altLang="en-US" sz="3800" dirty="0" smtClean="0">
                <a:solidFill>
                  <a:schemeClr val="bg1"/>
                </a:solidFill>
              </a:rPr>
              <a:t> </a:t>
            </a:r>
            <a:r>
              <a:rPr lang="en-US" altLang="zh-CN" sz="3800" dirty="0" smtClean="0">
                <a:solidFill>
                  <a:schemeClr val="bg1"/>
                </a:solidFill>
              </a:rPr>
              <a:t>by</a:t>
            </a:r>
            <a:r>
              <a:rPr lang="zh-CN" altLang="en-US" sz="3800" dirty="0" smtClean="0">
                <a:solidFill>
                  <a:schemeClr val="bg1"/>
                </a:solidFill>
              </a:rPr>
              <a:t> </a:t>
            </a:r>
            <a:r>
              <a:rPr lang="en-US" altLang="zh-CN" sz="3800" dirty="0" smtClean="0">
                <a:solidFill>
                  <a:schemeClr val="bg1"/>
                </a:solidFill>
              </a:rPr>
              <a:t>human</a:t>
            </a:r>
            <a:r>
              <a:rPr lang="zh-CN" altLang="en-US" sz="3800" dirty="0" smtClean="0">
                <a:solidFill>
                  <a:schemeClr val="bg1"/>
                </a:solidFill>
              </a:rPr>
              <a:t> </a:t>
            </a:r>
            <a:r>
              <a:rPr lang="en-US" altLang="zh-CN" sz="3800" dirty="0" smtClean="0">
                <a:solidFill>
                  <a:schemeClr val="bg1"/>
                </a:solidFill>
              </a:rPr>
              <a:t>as</a:t>
            </a:r>
            <a:r>
              <a:rPr lang="zh-CN" altLang="en-US" sz="3800" dirty="0" smtClean="0">
                <a:solidFill>
                  <a:schemeClr val="bg1"/>
                </a:solidFill>
              </a:rPr>
              <a:t> </a:t>
            </a:r>
            <a:r>
              <a:rPr lang="en-US" altLang="zh-CN" sz="3800" dirty="0" smtClean="0">
                <a:solidFill>
                  <a:schemeClr val="bg1"/>
                </a:solidFill>
              </a:rPr>
              <a:t>hyper-parameters</a:t>
            </a:r>
            <a:r>
              <a:rPr lang="zh-CN" altLang="en-US" sz="3800" dirty="0" smtClean="0">
                <a:solidFill>
                  <a:schemeClr val="bg1"/>
                </a:solidFill>
              </a:rPr>
              <a:t> </a:t>
            </a:r>
            <a:r>
              <a:rPr lang="en-US" altLang="zh-CN" sz="3800" dirty="0" smtClean="0">
                <a:solidFill>
                  <a:schemeClr val="bg1"/>
                </a:solidFill>
              </a:rPr>
              <a:t>to</a:t>
            </a:r>
            <a:r>
              <a:rPr lang="zh-CN" altLang="en-US" sz="3800" dirty="0" smtClean="0">
                <a:solidFill>
                  <a:schemeClr val="bg1"/>
                </a:solidFill>
              </a:rPr>
              <a:t> </a:t>
            </a:r>
            <a:r>
              <a:rPr lang="en-US" altLang="zh-CN" sz="3800" dirty="0" smtClean="0">
                <a:solidFill>
                  <a:schemeClr val="bg1"/>
                </a:solidFill>
              </a:rPr>
              <a:t>	trade</a:t>
            </a:r>
            <a:r>
              <a:rPr lang="zh-CN" altLang="en-US" sz="3800" dirty="0" smtClean="0">
                <a:solidFill>
                  <a:schemeClr val="bg1"/>
                </a:solidFill>
              </a:rPr>
              <a:t> </a:t>
            </a:r>
            <a:r>
              <a:rPr lang="en-US" altLang="zh-CN" sz="3800" dirty="0" smtClean="0">
                <a:solidFill>
                  <a:schemeClr val="bg1"/>
                </a:solidFill>
              </a:rPr>
              <a:t>off</a:t>
            </a:r>
            <a:r>
              <a:rPr lang="zh-CN" altLang="en-US" sz="3800" dirty="0" smtClean="0">
                <a:solidFill>
                  <a:schemeClr val="bg1"/>
                </a:solidFill>
              </a:rPr>
              <a:t> </a:t>
            </a:r>
            <a:r>
              <a:rPr lang="en-US" altLang="zh-CN" sz="3800" dirty="0" smtClean="0">
                <a:solidFill>
                  <a:schemeClr val="bg1"/>
                </a:solidFill>
              </a:rPr>
              <a:t>different</a:t>
            </a:r>
            <a:r>
              <a:rPr lang="zh-CN" altLang="en-US" sz="3800" dirty="0" smtClean="0">
                <a:solidFill>
                  <a:schemeClr val="bg1"/>
                </a:solidFill>
              </a:rPr>
              <a:t> </a:t>
            </a:r>
            <a:r>
              <a:rPr lang="en-US" altLang="zh-CN" sz="3800" dirty="0" smtClean="0">
                <a:solidFill>
                  <a:schemeClr val="bg1"/>
                </a:solidFill>
              </a:rPr>
              <a:t>dimensions</a:t>
            </a:r>
          </a:p>
          <a:p>
            <a:pPr lvl="1"/>
            <a:r>
              <a:rPr lang="en-US" sz="3800" dirty="0" smtClean="0">
                <a:solidFill>
                  <a:schemeClr val="bg1"/>
                </a:solidFill>
              </a:rPr>
              <a:t>A</a:t>
            </a:r>
            <a:r>
              <a:rPr lang="zh-CN" altLang="en-US" sz="3800" dirty="0" smtClean="0">
                <a:solidFill>
                  <a:schemeClr val="bg1"/>
                </a:solidFill>
              </a:rPr>
              <a:t> </a:t>
            </a:r>
            <a:r>
              <a:rPr lang="en-US" altLang="zh-CN" sz="3800" dirty="0" smtClean="0">
                <a:solidFill>
                  <a:schemeClr val="bg1"/>
                </a:solidFill>
              </a:rPr>
              <a:t>separate</a:t>
            </a:r>
            <a:r>
              <a:rPr lang="zh-CN" altLang="en-US" sz="3800" dirty="0" smtClean="0">
                <a:solidFill>
                  <a:schemeClr val="bg1"/>
                </a:solidFill>
              </a:rPr>
              <a:t> </a:t>
            </a:r>
            <a:r>
              <a:rPr lang="en-US" altLang="zh-CN" sz="3800" dirty="0" smtClean="0">
                <a:solidFill>
                  <a:schemeClr val="bg1"/>
                </a:solidFill>
              </a:rPr>
              <a:t>model</a:t>
            </a:r>
            <a:r>
              <a:rPr lang="zh-CN" altLang="en-US" sz="3800" dirty="0" smtClean="0">
                <a:solidFill>
                  <a:schemeClr val="bg1"/>
                </a:solidFill>
              </a:rPr>
              <a:t> </a:t>
            </a:r>
            <a:r>
              <a:rPr lang="en-US" altLang="zh-CN" sz="3800" dirty="0" smtClean="0">
                <a:solidFill>
                  <a:schemeClr val="bg1"/>
                </a:solidFill>
              </a:rPr>
              <a:t>for</a:t>
            </a:r>
            <a:r>
              <a:rPr lang="zh-CN" altLang="en-US" sz="3800" dirty="0" smtClean="0">
                <a:solidFill>
                  <a:schemeClr val="bg1"/>
                </a:solidFill>
              </a:rPr>
              <a:t> </a:t>
            </a:r>
            <a:r>
              <a:rPr lang="en-US" altLang="zh-CN" sz="3800" dirty="0" smtClean="0">
                <a:solidFill>
                  <a:schemeClr val="bg1"/>
                </a:solidFill>
              </a:rPr>
              <a:t>each</a:t>
            </a:r>
            <a:r>
              <a:rPr lang="zh-CN" altLang="en-US" sz="3800" dirty="0" smtClean="0">
                <a:solidFill>
                  <a:schemeClr val="bg1"/>
                </a:solidFill>
              </a:rPr>
              <a:t> </a:t>
            </a:r>
            <a:r>
              <a:rPr lang="en-US" altLang="zh-CN" sz="3800" dirty="0" smtClean="0">
                <a:solidFill>
                  <a:schemeClr val="bg1"/>
                </a:solidFill>
              </a:rPr>
              <a:t>dimensions;</a:t>
            </a:r>
            <a:r>
              <a:rPr lang="zh-CN" altLang="en-US" sz="3800" dirty="0" smtClean="0">
                <a:solidFill>
                  <a:schemeClr val="bg1"/>
                </a:solidFill>
              </a:rPr>
              <a:t> </a:t>
            </a:r>
            <a:r>
              <a:rPr lang="en-US" altLang="zh-CN" sz="3800" b="1" dirty="0" smtClean="0">
                <a:solidFill>
                  <a:schemeClr val="bg1"/>
                </a:solidFill>
              </a:rPr>
              <a:t>Parameters</a:t>
            </a:r>
            <a:r>
              <a:rPr lang="zh-CN" altLang="en-US" sz="3800" b="1" dirty="0" smtClean="0">
                <a:solidFill>
                  <a:schemeClr val="bg1"/>
                </a:solidFill>
              </a:rPr>
              <a:t> </a:t>
            </a:r>
            <a:r>
              <a:rPr lang="el-GR" sz="3600" b="1" dirty="0" smtClean="0">
                <a:solidFill>
                  <a:schemeClr val="bg1"/>
                </a:solidFill>
              </a:rPr>
              <a:t>Θ</a:t>
            </a:r>
            <a:r>
              <a:rPr lang="zh-CN" altLang="en-US" sz="3800" b="1" dirty="0" smtClean="0">
                <a:solidFill>
                  <a:schemeClr val="bg1"/>
                </a:solidFill>
              </a:rPr>
              <a:t> </a:t>
            </a:r>
            <a:r>
              <a:rPr lang="zh-CN" altLang="en-US" sz="3800" dirty="0" smtClean="0">
                <a:solidFill>
                  <a:schemeClr val="bg1"/>
                </a:solidFill>
              </a:rPr>
              <a:t> </a:t>
            </a:r>
            <a:r>
              <a:rPr lang="en-US" altLang="zh-CN" sz="3800" dirty="0" smtClean="0">
                <a:solidFill>
                  <a:schemeClr val="bg1"/>
                </a:solidFill>
              </a:rPr>
              <a:t>are</a:t>
            </a:r>
            <a:r>
              <a:rPr lang="zh-CN" altLang="en-US" sz="3800" dirty="0" smtClean="0">
                <a:solidFill>
                  <a:schemeClr val="bg1"/>
                </a:solidFill>
              </a:rPr>
              <a:t> </a:t>
            </a:r>
            <a:r>
              <a:rPr lang="en-US" altLang="zh-CN" sz="3800" dirty="0" smtClean="0">
                <a:solidFill>
                  <a:schemeClr val="bg1"/>
                </a:solidFill>
              </a:rPr>
              <a:t>learned</a:t>
            </a:r>
            <a:r>
              <a:rPr lang="zh-CN" altLang="en-US" sz="3800" dirty="0" smtClean="0">
                <a:solidFill>
                  <a:schemeClr val="bg1"/>
                </a:solidFill>
              </a:rPr>
              <a:t> </a:t>
            </a:r>
            <a:r>
              <a:rPr lang="en-US" altLang="zh-CN" sz="3800" dirty="0" smtClean="0">
                <a:solidFill>
                  <a:schemeClr val="bg1"/>
                </a:solidFill>
              </a:rPr>
              <a:t>independently</a:t>
            </a:r>
            <a:endParaRPr lang="en-US" sz="3800" dirty="0" smtClean="0">
              <a:solidFill>
                <a:schemeClr val="bg1"/>
              </a:solidFill>
            </a:endParaRPr>
          </a:p>
          <a:p>
            <a:pPr marL="0" indent="0">
              <a:buNone/>
            </a:pPr>
            <a:endParaRPr lang="en-US" sz="2400" dirty="0" smtClean="0"/>
          </a:p>
          <a:p>
            <a:pPr marL="0" indent="0">
              <a:buNone/>
            </a:pPr>
            <a:endParaRPr lang="en-US" sz="2400" dirty="0" smtClean="0"/>
          </a:p>
          <a:p>
            <a:pPr marL="0" indent="0">
              <a:buNone/>
            </a:pPr>
            <a:endParaRPr lang="en-US" sz="2400" dirty="0" smtClean="0"/>
          </a:p>
        </p:txBody>
      </p:sp>
      <p:sp>
        <p:nvSpPr>
          <p:cNvPr id="5" name="Date Placeholder 4"/>
          <p:cNvSpPr>
            <a:spLocks noGrp="1"/>
          </p:cNvSpPr>
          <p:nvPr>
            <p:ph type="dt" sz="half" idx="10"/>
          </p:nvPr>
        </p:nvSpPr>
        <p:spPr/>
        <p:txBody>
          <a:bodyPr/>
          <a:lstStyle/>
          <a:p>
            <a:fld id="{D4406A1A-77E0-B449-BCF5-F8DD4A51DE09}"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14</a:t>
            </a:fld>
            <a:endParaRPr lang="en-US"/>
          </a:p>
        </p:txBody>
      </p:sp>
      <p:sp>
        <p:nvSpPr>
          <p:cNvPr id="4" name="Line Callout 2 (Border and Accent Bar) 3"/>
          <p:cNvSpPr/>
          <p:nvPr/>
        </p:nvSpPr>
        <p:spPr>
          <a:xfrm>
            <a:off x="2057400" y="2057400"/>
            <a:ext cx="2438400" cy="381000"/>
          </a:xfrm>
          <a:prstGeom prst="accentBorderCallout2">
            <a:avLst>
              <a:gd name="adj1" fmla="val 18750"/>
              <a:gd name="adj2" fmla="val -8333"/>
              <a:gd name="adj3" fmla="val 18750"/>
              <a:gd name="adj4" fmla="val -16667"/>
              <a:gd name="adj5" fmla="val 137898"/>
              <a:gd name="adj6" fmla="val -194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Periodicity</a:t>
            </a:r>
            <a:r>
              <a:rPr lang="zh-CN" altLang="en-US" dirty="0" smtClean="0"/>
              <a:t> </a:t>
            </a:r>
            <a:r>
              <a:rPr lang="en-US" altLang="zh-CN" dirty="0"/>
              <a:t>M</a:t>
            </a:r>
            <a:r>
              <a:rPr lang="en-US" altLang="zh-CN" dirty="0" smtClean="0"/>
              <a:t>odel</a:t>
            </a:r>
            <a:endParaRPr lang="en-US" dirty="0"/>
          </a:p>
        </p:txBody>
      </p:sp>
      <p:sp>
        <p:nvSpPr>
          <p:cNvPr id="7" name="Line Callout 2 (Border and Accent Bar) 6"/>
          <p:cNvSpPr/>
          <p:nvPr/>
        </p:nvSpPr>
        <p:spPr>
          <a:xfrm>
            <a:off x="5334000" y="2057400"/>
            <a:ext cx="2057400" cy="381000"/>
          </a:xfrm>
          <a:prstGeom prst="accentBorderCallout2">
            <a:avLst>
              <a:gd name="adj1" fmla="val 18750"/>
              <a:gd name="adj2" fmla="val -8333"/>
              <a:gd name="adj3" fmla="val 18750"/>
              <a:gd name="adj4" fmla="val -16667"/>
              <a:gd name="adj5" fmla="val 136603"/>
              <a:gd name="adj6" fmla="val -2639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Topic</a:t>
            </a:r>
            <a:r>
              <a:rPr lang="zh-CN" altLang="en-US" dirty="0" smtClean="0"/>
              <a:t> </a:t>
            </a:r>
            <a:r>
              <a:rPr lang="en-US" altLang="zh-CN" dirty="0" smtClean="0"/>
              <a:t>Model</a:t>
            </a:r>
            <a:endParaRPr lang="en-US" dirty="0"/>
          </a:p>
        </p:txBody>
      </p:sp>
      <p:sp>
        <p:nvSpPr>
          <p:cNvPr id="8" name="Line Callout 2 (Border and Accent Bar) 7"/>
          <p:cNvSpPr/>
          <p:nvPr/>
        </p:nvSpPr>
        <p:spPr>
          <a:xfrm>
            <a:off x="4876800" y="3276600"/>
            <a:ext cx="2819400" cy="381000"/>
          </a:xfrm>
          <a:prstGeom prst="accentBorderCallout2">
            <a:avLst>
              <a:gd name="adj1" fmla="val 41477"/>
              <a:gd name="adj2" fmla="val -8333"/>
              <a:gd name="adj3" fmla="val 45265"/>
              <a:gd name="adj4" fmla="val -21515"/>
              <a:gd name="adj5" fmla="val -8174"/>
              <a:gd name="adj6" fmla="val -8173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Gaussian</a:t>
            </a:r>
            <a:r>
              <a:rPr lang="zh-CN" altLang="en-US" dirty="0" smtClean="0"/>
              <a:t> </a:t>
            </a:r>
            <a:r>
              <a:rPr lang="en-US" altLang="zh-CN" dirty="0" smtClean="0"/>
              <a:t>Mixture</a:t>
            </a:r>
            <a:r>
              <a:rPr lang="zh-CN" altLang="en-US" dirty="0" smtClean="0"/>
              <a:t> </a:t>
            </a:r>
            <a:r>
              <a:rPr lang="en-US" altLang="zh-CN" dirty="0" smtClean="0"/>
              <a:t>Model</a:t>
            </a:r>
            <a:endParaRPr lang="en-US" dirty="0"/>
          </a:p>
        </p:txBody>
      </p:sp>
    </p:spTree>
    <p:extLst>
      <p:ext uri="{BB962C8B-B14F-4D97-AF65-F5344CB8AC3E}">
        <p14:creationId xmlns:p14="http://schemas.microsoft.com/office/powerpoint/2010/main" val="59916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762000"/>
          </a:xfrm>
        </p:spPr>
        <p:txBody>
          <a:bodyPr>
            <a:noAutofit/>
          </a:bodyPr>
          <a:lstStyle/>
          <a:p>
            <a:r>
              <a:rPr lang="en-US" sz="4000" dirty="0" smtClean="0"/>
              <a:t>User</a:t>
            </a:r>
            <a:r>
              <a:rPr lang="zh-CN" altLang="en-US" sz="4000" dirty="0" smtClean="0"/>
              <a:t> </a:t>
            </a:r>
            <a:r>
              <a:rPr lang="en-US" altLang="zh-CN" sz="4000" dirty="0" smtClean="0"/>
              <a:t>Preference</a:t>
            </a:r>
            <a:r>
              <a:rPr lang="zh-CN" altLang="en-US" sz="4000" dirty="0" smtClean="0"/>
              <a:t> </a:t>
            </a:r>
            <a:r>
              <a:rPr lang="en-US" altLang="zh-CN" sz="4000" dirty="0" smtClean="0"/>
              <a:t>in</a:t>
            </a:r>
            <a:r>
              <a:rPr lang="zh-CN" altLang="en-US" sz="4000" dirty="0" smtClean="0"/>
              <a:t> </a:t>
            </a:r>
            <a:r>
              <a:rPr lang="en-US" altLang="zh-CN" sz="4000" dirty="0" smtClean="0"/>
              <a:t>Social</a:t>
            </a:r>
            <a:r>
              <a:rPr lang="zh-CN" altLang="en-US" sz="4000" dirty="0" smtClean="0"/>
              <a:t> </a:t>
            </a:r>
            <a:r>
              <a:rPr lang="en-US" altLang="zh-CN" sz="4000" dirty="0" smtClean="0"/>
              <a:t>Media</a:t>
            </a:r>
            <a:endParaRPr lang="en-US" sz="4000" dirty="0"/>
          </a:p>
        </p:txBody>
      </p:sp>
      <p:sp>
        <p:nvSpPr>
          <p:cNvPr id="3" name="Content Placeholder 2"/>
          <p:cNvSpPr>
            <a:spLocks noGrp="1"/>
          </p:cNvSpPr>
          <p:nvPr>
            <p:ph idx="1"/>
          </p:nvPr>
        </p:nvSpPr>
        <p:spPr>
          <a:xfrm>
            <a:off x="152400" y="1066800"/>
            <a:ext cx="8915400" cy="5334000"/>
          </a:xfrm>
        </p:spPr>
        <p:txBody>
          <a:bodyPr>
            <a:normAutofit fontScale="62500" lnSpcReduction="20000"/>
          </a:bodyPr>
          <a:lstStyle/>
          <a:p>
            <a:pPr marL="0" indent="0">
              <a:buNone/>
            </a:pPr>
            <a:r>
              <a:rPr lang="en-US" altLang="zh-CN" sz="5100" b="1" dirty="0" smtClean="0"/>
              <a:t>Typical formulation in the literature</a:t>
            </a:r>
          </a:p>
          <a:p>
            <a:r>
              <a:rPr lang="en-US" altLang="zh-CN" sz="4500" dirty="0" smtClean="0"/>
              <a:t>Multiple</a:t>
            </a:r>
            <a:r>
              <a:rPr lang="zh-CN" altLang="en-US" sz="4500" dirty="0" smtClean="0"/>
              <a:t> </a:t>
            </a:r>
            <a:r>
              <a:rPr lang="en-US" altLang="zh-CN" sz="4500" dirty="0" smtClean="0"/>
              <a:t>dimensions</a:t>
            </a:r>
            <a:r>
              <a:rPr lang="zh-CN" altLang="en-US" sz="4500" dirty="0" smtClean="0"/>
              <a:t> </a:t>
            </a:r>
            <a:r>
              <a:rPr lang="en-US" altLang="zh-CN" sz="4500" dirty="0" smtClean="0"/>
              <a:t>combined</a:t>
            </a:r>
            <a:r>
              <a:rPr lang="zh-CN" altLang="en-US" sz="4500" dirty="0" smtClean="0"/>
              <a:t> </a:t>
            </a:r>
            <a:r>
              <a:rPr lang="en-US" altLang="zh-CN" sz="4500" dirty="0" smtClean="0"/>
              <a:t>in</a:t>
            </a:r>
            <a:r>
              <a:rPr lang="zh-CN" altLang="en-US" sz="4500" dirty="0" smtClean="0"/>
              <a:t> </a:t>
            </a:r>
            <a:r>
              <a:rPr lang="en-US" altLang="zh-CN" sz="4500" dirty="0" smtClean="0"/>
              <a:t>an</a:t>
            </a:r>
            <a:r>
              <a:rPr lang="zh-CN" altLang="en-US" sz="4500" dirty="0" smtClean="0"/>
              <a:t> </a:t>
            </a:r>
            <a:r>
              <a:rPr lang="en-US" altLang="zh-CN" sz="4500" dirty="0" smtClean="0">
                <a:solidFill>
                  <a:srgbClr val="FF0000"/>
                </a:solidFill>
              </a:rPr>
              <a:t>ad-hoc</a:t>
            </a:r>
            <a:r>
              <a:rPr lang="zh-CN" altLang="en-US" sz="4500" dirty="0" smtClean="0"/>
              <a:t> </a:t>
            </a:r>
            <a:r>
              <a:rPr lang="en-US" altLang="zh-CN" sz="4500" dirty="0" smtClean="0"/>
              <a:t>way</a:t>
            </a:r>
          </a:p>
          <a:p>
            <a:pPr marL="0" indent="0">
              <a:buNone/>
            </a:pPr>
            <a:r>
              <a:rPr lang="en-US" altLang="zh-CN" sz="3300" dirty="0" smtClean="0"/>
              <a:t>	</a:t>
            </a:r>
            <a:endParaRPr lang="en-US" altLang="zh-CN" sz="3300" dirty="0"/>
          </a:p>
          <a:p>
            <a:pPr marL="0" indent="0">
              <a:buNone/>
            </a:pPr>
            <a:r>
              <a:rPr lang="en-US" altLang="zh-CN" sz="3300" dirty="0" smtClean="0"/>
              <a:t>	</a:t>
            </a:r>
            <a:r>
              <a:rPr lang="en-US" altLang="zh-CN" sz="3800" dirty="0" err="1" smtClean="0"/>
              <a:t>w</a:t>
            </a:r>
            <a:r>
              <a:rPr lang="en-US" altLang="zh-CN" sz="3800" baseline="-25000" dirty="0" err="1" smtClean="0"/>
              <a:t>time</a:t>
            </a:r>
            <a:r>
              <a:rPr lang="en-US" altLang="zh-CN" sz="3800" dirty="0" err="1" smtClean="0"/>
              <a:t>f</a:t>
            </a:r>
            <a:r>
              <a:rPr lang="en-US" altLang="zh-CN" sz="3800" baseline="-25000" dirty="0" err="1" smtClean="0"/>
              <a:t>time</a:t>
            </a:r>
            <a:r>
              <a:rPr lang="zh-CN" altLang="en-US" sz="3800" baseline="-25000" dirty="0" smtClean="0"/>
              <a:t> </a:t>
            </a:r>
            <a:r>
              <a:rPr lang="en-US" altLang="zh-CN" sz="3800" dirty="0"/>
              <a:t>(</a:t>
            </a:r>
            <a:r>
              <a:rPr lang="en-US" altLang="zh-CN" sz="3800" dirty="0" err="1"/>
              <a:t>x,y</a:t>
            </a:r>
            <a:r>
              <a:rPr lang="en-US" altLang="zh-CN" sz="3800" dirty="0"/>
              <a:t>,</a:t>
            </a:r>
            <a:r>
              <a:rPr lang="el-GR" sz="4000" dirty="0"/>
              <a:t>Θ</a:t>
            </a:r>
            <a:r>
              <a:rPr lang="en-US" sz="4000" baseline="-25000" dirty="0"/>
              <a:t>time</a:t>
            </a:r>
            <a:r>
              <a:rPr lang="en-US" altLang="zh-CN" sz="3800" dirty="0"/>
              <a:t>)</a:t>
            </a:r>
            <a:r>
              <a:rPr lang="zh-CN" altLang="en-US" sz="3800" baseline="-25000" dirty="0"/>
              <a:t> </a:t>
            </a:r>
            <a:r>
              <a:rPr lang="zh-CN" altLang="zh-CN" sz="3800" dirty="0"/>
              <a:t>+</a:t>
            </a:r>
            <a:r>
              <a:rPr lang="zh-CN" altLang="en-US" sz="3800" dirty="0"/>
              <a:t> </a:t>
            </a:r>
            <a:r>
              <a:rPr lang="en-US" altLang="zh-CN" sz="3800" dirty="0" err="1"/>
              <a:t>w</a:t>
            </a:r>
            <a:r>
              <a:rPr lang="en-US" altLang="zh-CN" sz="3800" baseline="-25000" dirty="0" err="1"/>
              <a:t>category</a:t>
            </a:r>
            <a:r>
              <a:rPr lang="en-US" altLang="zh-CN" sz="3800" dirty="0" err="1"/>
              <a:t>f</a:t>
            </a:r>
            <a:r>
              <a:rPr lang="en-US" altLang="zh-CN" sz="3800" baseline="-25000" dirty="0" err="1"/>
              <a:t>category</a:t>
            </a:r>
            <a:r>
              <a:rPr lang="en-US" altLang="zh-CN" sz="3800" dirty="0"/>
              <a:t>(</a:t>
            </a:r>
            <a:r>
              <a:rPr lang="en-US" altLang="zh-CN" sz="3800" dirty="0" err="1"/>
              <a:t>x,y</a:t>
            </a:r>
            <a:r>
              <a:rPr lang="en-US" altLang="zh-CN" sz="3800" dirty="0"/>
              <a:t>,</a:t>
            </a:r>
            <a:r>
              <a:rPr lang="el-GR" sz="4000" dirty="0"/>
              <a:t>Θ</a:t>
            </a:r>
            <a:r>
              <a:rPr lang="en-US" sz="4000" baseline="-25000" dirty="0"/>
              <a:t>category</a:t>
            </a:r>
            <a:r>
              <a:rPr lang="en-US" altLang="zh-CN" sz="3800" dirty="0"/>
              <a:t>)</a:t>
            </a:r>
            <a:r>
              <a:rPr lang="zh-CN" altLang="en-US" sz="3800" baseline="-25000" dirty="0"/>
              <a:t> </a:t>
            </a:r>
            <a:endParaRPr lang="en-US" altLang="zh-CN" sz="3800" baseline="-25000" dirty="0" smtClean="0"/>
          </a:p>
          <a:p>
            <a:pPr marL="0" indent="0">
              <a:buNone/>
            </a:pPr>
            <a:r>
              <a:rPr lang="zh-CN" altLang="zh-CN" sz="3800" dirty="0" smtClean="0"/>
              <a:t>+</a:t>
            </a:r>
            <a:r>
              <a:rPr lang="zh-CN" altLang="en-US" sz="3800" dirty="0" smtClean="0"/>
              <a:t> </a:t>
            </a:r>
            <a:r>
              <a:rPr lang="en-US" altLang="zh-CN" sz="3800" dirty="0" err="1"/>
              <a:t>w</a:t>
            </a:r>
            <a:r>
              <a:rPr lang="en-US" altLang="zh-CN" sz="3800" baseline="-25000" dirty="0" err="1"/>
              <a:t>geographic</a:t>
            </a:r>
            <a:r>
              <a:rPr lang="zh-CN" altLang="en-US" sz="3800" dirty="0"/>
              <a:t> </a:t>
            </a:r>
            <a:r>
              <a:rPr lang="en-US" altLang="zh-CN" sz="3800" dirty="0" err="1"/>
              <a:t>f</a:t>
            </a:r>
            <a:r>
              <a:rPr lang="en-US" altLang="zh-CN" sz="3800" baseline="-25000" dirty="0" err="1"/>
              <a:t>geographic</a:t>
            </a:r>
            <a:r>
              <a:rPr lang="en-US" altLang="zh-CN" sz="3800" dirty="0"/>
              <a:t>(</a:t>
            </a:r>
            <a:r>
              <a:rPr lang="en-US" altLang="zh-CN" sz="3800" dirty="0" err="1"/>
              <a:t>x,y</a:t>
            </a:r>
            <a:r>
              <a:rPr lang="en-US" altLang="zh-CN" sz="3800" dirty="0"/>
              <a:t>,</a:t>
            </a:r>
            <a:r>
              <a:rPr lang="el-GR" sz="4000" dirty="0"/>
              <a:t>Θ</a:t>
            </a:r>
            <a:r>
              <a:rPr lang="en-US" sz="4000" baseline="-25000" dirty="0"/>
              <a:t>geographic</a:t>
            </a:r>
            <a:r>
              <a:rPr lang="en-US" altLang="zh-CN" sz="3800" dirty="0"/>
              <a:t>)</a:t>
            </a:r>
            <a:r>
              <a:rPr lang="zh-CN" altLang="en-US" sz="3800" dirty="0"/>
              <a:t> </a:t>
            </a:r>
            <a:r>
              <a:rPr lang="zh-CN" altLang="zh-CN" sz="3800" dirty="0"/>
              <a:t>+</a:t>
            </a:r>
            <a:r>
              <a:rPr lang="zh-CN" altLang="en-US" sz="3800" dirty="0"/>
              <a:t> </a:t>
            </a:r>
            <a:r>
              <a:rPr lang="is-IS" altLang="zh-CN" sz="3800" dirty="0"/>
              <a:t>…</a:t>
            </a:r>
          </a:p>
          <a:p>
            <a:pPr marL="0" indent="0">
              <a:buNone/>
            </a:pPr>
            <a:endParaRPr lang="is-IS" sz="4400" dirty="0"/>
          </a:p>
          <a:p>
            <a:pPr marL="457200" lvl="1" indent="0">
              <a:buNone/>
            </a:pPr>
            <a:r>
              <a:rPr lang="en-US" altLang="zh-CN" sz="4000" dirty="0" smtClean="0"/>
              <a:t>Predict</a:t>
            </a:r>
            <a:r>
              <a:rPr lang="zh-CN" altLang="en-US" sz="4000" dirty="0" smtClean="0"/>
              <a:t> </a:t>
            </a:r>
            <a:r>
              <a:rPr lang="en-US" altLang="zh-CN" sz="4000" dirty="0" smtClean="0"/>
              <a:t>=&gt;</a:t>
            </a:r>
            <a:r>
              <a:rPr lang="zh-CN" altLang="en-US" sz="4000" dirty="0" smtClean="0"/>
              <a:t> </a:t>
            </a:r>
            <a:r>
              <a:rPr lang="en-US" altLang="zh-CN" sz="4000" dirty="0" smtClean="0"/>
              <a:t>A</a:t>
            </a:r>
            <a:r>
              <a:rPr lang="zh-CN" altLang="en-US" sz="4000" dirty="0" smtClean="0"/>
              <a:t> </a:t>
            </a:r>
            <a:r>
              <a:rPr lang="en-US" altLang="zh-CN" sz="4000" dirty="0"/>
              <a:t>p</a:t>
            </a:r>
            <a:r>
              <a:rPr lang="en-US" altLang="zh-CN" sz="4000" dirty="0" smtClean="0"/>
              <a:t>reference</a:t>
            </a:r>
            <a:r>
              <a:rPr lang="zh-CN" altLang="en-US" sz="4000" dirty="0" smtClean="0"/>
              <a:t> </a:t>
            </a:r>
            <a:r>
              <a:rPr lang="en-US" altLang="zh-CN" sz="4000" dirty="0" smtClean="0"/>
              <a:t>distribution</a:t>
            </a:r>
            <a:r>
              <a:rPr lang="zh-CN" altLang="en-US" sz="4000" dirty="0" smtClean="0"/>
              <a:t> </a:t>
            </a:r>
            <a:r>
              <a:rPr lang="en-US" altLang="zh-CN" sz="4000" dirty="0" smtClean="0"/>
              <a:t>over</a:t>
            </a:r>
            <a:r>
              <a:rPr lang="zh-CN" altLang="en-US" sz="4000" dirty="0" smtClean="0"/>
              <a:t> </a:t>
            </a:r>
            <a:r>
              <a:rPr lang="en-US" altLang="zh-CN" sz="4000" dirty="0" smtClean="0"/>
              <a:t>targets</a:t>
            </a:r>
            <a:r>
              <a:rPr lang="zh-CN" altLang="en-US" sz="4000" dirty="0" smtClean="0"/>
              <a:t> </a:t>
            </a:r>
            <a:r>
              <a:rPr lang="en-US" altLang="zh-CN" sz="4000" dirty="0" smtClean="0"/>
              <a:t>(location)</a:t>
            </a:r>
            <a:endParaRPr lang="is-IS" sz="4000" dirty="0" smtClean="0"/>
          </a:p>
          <a:p>
            <a:pPr marL="0" indent="0">
              <a:spcBef>
                <a:spcPts val="1824"/>
              </a:spcBef>
              <a:buNone/>
            </a:pPr>
            <a:r>
              <a:rPr lang="is-IS" sz="4400" dirty="0" smtClean="0"/>
              <a:t>	</a:t>
            </a:r>
            <a:r>
              <a:rPr lang="is-IS" sz="4400" b="1" dirty="0" smtClean="0"/>
              <a:t>Issues</a:t>
            </a:r>
          </a:p>
          <a:p>
            <a:pPr lvl="1"/>
            <a:r>
              <a:rPr lang="is-IS" sz="3800" dirty="0" smtClean="0">
                <a:solidFill>
                  <a:srgbClr val="000000"/>
                </a:solidFill>
              </a:rPr>
              <a:t>The</a:t>
            </a:r>
            <a:r>
              <a:rPr lang="zh-CN" altLang="en-US" sz="3800" dirty="0" smtClean="0">
                <a:solidFill>
                  <a:srgbClr val="000000"/>
                </a:solidFill>
              </a:rPr>
              <a:t> </a:t>
            </a:r>
            <a:r>
              <a:rPr lang="en-US" altLang="zh-CN" sz="3800" b="1" dirty="0" smtClean="0">
                <a:solidFill>
                  <a:srgbClr val="FF0000"/>
                </a:solidFill>
              </a:rPr>
              <a:t>weights</a:t>
            </a:r>
            <a:r>
              <a:rPr lang="zh-CN" altLang="en-US" sz="3800" b="1" dirty="0" smtClean="0">
                <a:solidFill>
                  <a:srgbClr val="FF0000"/>
                </a:solidFill>
              </a:rPr>
              <a:t> </a:t>
            </a:r>
            <a:r>
              <a:rPr lang="en-US" altLang="zh-CN" sz="3800" b="1" dirty="0" smtClean="0">
                <a:solidFill>
                  <a:srgbClr val="FF0000"/>
                </a:solidFill>
              </a:rPr>
              <a:t>w</a:t>
            </a:r>
            <a:r>
              <a:rPr lang="zh-CN" altLang="en-US" sz="3800" dirty="0" smtClean="0">
                <a:solidFill>
                  <a:srgbClr val="000000"/>
                </a:solidFill>
              </a:rPr>
              <a:t> </a:t>
            </a:r>
            <a:r>
              <a:rPr lang="en-US" altLang="zh-CN" sz="3800" dirty="0" smtClean="0">
                <a:solidFill>
                  <a:srgbClr val="000000"/>
                </a:solidFill>
              </a:rPr>
              <a:t>are</a:t>
            </a:r>
            <a:r>
              <a:rPr lang="zh-CN" altLang="en-US" sz="3800" dirty="0" smtClean="0">
                <a:solidFill>
                  <a:srgbClr val="000000"/>
                </a:solidFill>
              </a:rPr>
              <a:t> </a:t>
            </a:r>
            <a:r>
              <a:rPr lang="en-US" altLang="zh-CN" sz="3800" dirty="0" smtClean="0">
                <a:solidFill>
                  <a:srgbClr val="000000"/>
                </a:solidFill>
              </a:rPr>
              <a:t>specified</a:t>
            </a:r>
            <a:r>
              <a:rPr lang="zh-CN" altLang="en-US" sz="3800" dirty="0" smtClean="0">
                <a:solidFill>
                  <a:srgbClr val="000000"/>
                </a:solidFill>
              </a:rPr>
              <a:t> </a:t>
            </a:r>
            <a:r>
              <a:rPr lang="en-US" altLang="zh-CN" sz="3800" dirty="0" smtClean="0">
                <a:solidFill>
                  <a:srgbClr val="000000"/>
                </a:solidFill>
              </a:rPr>
              <a:t>by</a:t>
            </a:r>
            <a:r>
              <a:rPr lang="zh-CN" altLang="en-US" sz="3800" dirty="0" smtClean="0">
                <a:solidFill>
                  <a:srgbClr val="000000"/>
                </a:solidFill>
              </a:rPr>
              <a:t> </a:t>
            </a:r>
            <a:r>
              <a:rPr lang="en-US" altLang="zh-CN" sz="3800" dirty="0" smtClean="0">
                <a:solidFill>
                  <a:srgbClr val="000000"/>
                </a:solidFill>
              </a:rPr>
              <a:t>human</a:t>
            </a:r>
            <a:r>
              <a:rPr lang="zh-CN" altLang="en-US" sz="3800" dirty="0" smtClean="0">
                <a:solidFill>
                  <a:srgbClr val="000000"/>
                </a:solidFill>
              </a:rPr>
              <a:t> </a:t>
            </a:r>
            <a:r>
              <a:rPr lang="en-US" altLang="zh-CN" sz="3800" dirty="0" smtClean="0">
                <a:solidFill>
                  <a:srgbClr val="000000"/>
                </a:solidFill>
              </a:rPr>
              <a:t>as</a:t>
            </a:r>
            <a:r>
              <a:rPr lang="zh-CN" altLang="en-US" sz="3800" dirty="0" smtClean="0">
                <a:solidFill>
                  <a:srgbClr val="000000"/>
                </a:solidFill>
              </a:rPr>
              <a:t> </a:t>
            </a:r>
            <a:r>
              <a:rPr lang="en-US" altLang="zh-CN" sz="3800" dirty="0" smtClean="0">
                <a:solidFill>
                  <a:srgbClr val="000000"/>
                </a:solidFill>
              </a:rPr>
              <a:t>hyper-parameters</a:t>
            </a:r>
            <a:r>
              <a:rPr lang="zh-CN" altLang="en-US" sz="3800" dirty="0" smtClean="0">
                <a:solidFill>
                  <a:srgbClr val="000000"/>
                </a:solidFill>
              </a:rPr>
              <a:t> </a:t>
            </a:r>
            <a:r>
              <a:rPr lang="en-US" altLang="zh-CN" sz="3800" dirty="0" smtClean="0">
                <a:solidFill>
                  <a:srgbClr val="000000"/>
                </a:solidFill>
              </a:rPr>
              <a:t>to</a:t>
            </a:r>
            <a:r>
              <a:rPr lang="zh-CN" altLang="en-US" sz="3800" dirty="0" smtClean="0">
                <a:solidFill>
                  <a:srgbClr val="000000"/>
                </a:solidFill>
              </a:rPr>
              <a:t> </a:t>
            </a:r>
            <a:r>
              <a:rPr lang="en-US" altLang="zh-CN" sz="3800" dirty="0" smtClean="0">
                <a:solidFill>
                  <a:srgbClr val="000000"/>
                </a:solidFill>
              </a:rPr>
              <a:t>	trade</a:t>
            </a:r>
            <a:r>
              <a:rPr lang="zh-CN" altLang="en-US" sz="3800" dirty="0">
                <a:solidFill>
                  <a:srgbClr val="000000"/>
                </a:solidFill>
              </a:rPr>
              <a:t> </a:t>
            </a:r>
            <a:r>
              <a:rPr lang="en-US" altLang="zh-CN" sz="3800" dirty="0" smtClean="0">
                <a:solidFill>
                  <a:srgbClr val="000000"/>
                </a:solidFill>
              </a:rPr>
              <a:t>off</a:t>
            </a:r>
            <a:r>
              <a:rPr lang="zh-CN" altLang="en-US" sz="3800" dirty="0" smtClean="0">
                <a:solidFill>
                  <a:srgbClr val="000000"/>
                </a:solidFill>
              </a:rPr>
              <a:t> </a:t>
            </a:r>
            <a:r>
              <a:rPr lang="en-US" altLang="zh-CN" sz="3800" dirty="0" smtClean="0">
                <a:solidFill>
                  <a:srgbClr val="000000"/>
                </a:solidFill>
              </a:rPr>
              <a:t>different</a:t>
            </a:r>
            <a:r>
              <a:rPr lang="zh-CN" altLang="en-US" sz="3800" dirty="0" smtClean="0">
                <a:solidFill>
                  <a:srgbClr val="000000"/>
                </a:solidFill>
              </a:rPr>
              <a:t> </a:t>
            </a:r>
            <a:r>
              <a:rPr lang="en-US" altLang="zh-CN" sz="3800" dirty="0" smtClean="0">
                <a:solidFill>
                  <a:srgbClr val="000000"/>
                </a:solidFill>
              </a:rPr>
              <a:t>dimensions</a:t>
            </a:r>
          </a:p>
          <a:p>
            <a:pPr lvl="1"/>
            <a:r>
              <a:rPr lang="en-US" sz="3800" dirty="0" smtClean="0">
                <a:solidFill>
                  <a:srgbClr val="000000"/>
                </a:solidFill>
              </a:rPr>
              <a:t>A</a:t>
            </a:r>
            <a:r>
              <a:rPr lang="zh-CN" altLang="en-US" sz="3800" dirty="0" smtClean="0">
                <a:solidFill>
                  <a:srgbClr val="000000"/>
                </a:solidFill>
              </a:rPr>
              <a:t> </a:t>
            </a:r>
            <a:r>
              <a:rPr lang="en-US" altLang="zh-CN" sz="3800" dirty="0" smtClean="0">
                <a:solidFill>
                  <a:srgbClr val="000000"/>
                </a:solidFill>
              </a:rPr>
              <a:t>separate</a:t>
            </a:r>
            <a:r>
              <a:rPr lang="zh-CN" altLang="en-US" sz="3800" dirty="0" smtClean="0">
                <a:solidFill>
                  <a:srgbClr val="000000"/>
                </a:solidFill>
              </a:rPr>
              <a:t> </a:t>
            </a:r>
            <a:r>
              <a:rPr lang="en-US" altLang="zh-CN" sz="3800" dirty="0" smtClean="0">
                <a:solidFill>
                  <a:srgbClr val="000000"/>
                </a:solidFill>
              </a:rPr>
              <a:t>model</a:t>
            </a:r>
            <a:r>
              <a:rPr lang="zh-CN" altLang="en-US" sz="3800" dirty="0" smtClean="0">
                <a:solidFill>
                  <a:srgbClr val="000000"/>
                </a:solidFill>
              </a:rPr>
              <a:t> </a:t>
            </a:r>
            <a:r>
              <a:rPr lang="en-US" altLang="zh-CN" sz="3800" dirty="0" smtClean="0">
                <a:solidFill>
                  <a:srgbClr val="000000"/>
                </a:solidFill>
              </a:rPr>
              <a:t>for</a:t>
            </a:r>
            <a:r>
              <a:rPr lang="zh-CN" altLang="en-US" sz="3800" dirty="0" smtClean="0">
                <a:solidFill>
                  <a:srgbClr val="000000"/>
                </a:solidFill>
              </a:rPr>
              <a:t> </a:t>
            </a:r>
            <a:r>
              <a:rPr lang="en-US" altLang="zh-CN" sz="3800" dirty="0" smtClean="0">
                <a:solidFill>
                  <a:srgbClr val="000000"/>
                </a:solidFill>
              </a:rPr>
              <a:t>each</a:t>
            </a:r>
            <a:r>
              <a:rPr lang="zh-CN" altLang="en-US" sz="3800" dirty="0" smtClean="0">
                <a:solidFill>
                  <a:srgbClr val="000000"/>
                </a:solidFill>
              </a:rPr>
              <a:t> </a:t>
            </a:r>
            <a:r>
              <a:rPr lang="en-US" altLang="zh-CN" sz="3800" dirty="0" smtClean="0">
                <a:solidFill>
                  <a:srgbClr val="000000"/>
                </a:solidFill>
              </a:rPr>
              <a:t>dimension;</a:t>
            </a:r>
            <a:r>
              <a:rPr lang="zh-CN" altLang="en-US" sz="3800" dirty="0" smtClean="0">
                <a:solidFill>
                  <a:srgbClr val="000000"/>
                </a:solidFill>
              </a:rPr>
              <a:t> </a:t>
            </a:r>
            <a:r>
              <a:rPr lang="en-US" altLang="zh-CN" sz="3800" b="1" dirty="0" smtClean="0">
                <a:solidFill>
                  <a:srgbClr val="FF0000"/>
                </a:solidFill>
              </a:rPr>
              <a:t>Parameters</a:t>
            </a:r>
            <a:r>
              <a:rPr lang="zh-CN" altLang="en-US" sz="3800" b="1" dirty="0" smtClean="0">
                <a:solidFill>
                  <a:srgbClr val="FF0000"/>
                </a:solidFill>
              </a:rPr>
              <a:t> </a:t>
            </a:r>
            <a:r>
              <a:rPr lang="el-GR" sz="3600" b="1" dirty="0">
                <a:solidFill>
                  <a:srgbClr val="FF0000"/>
                </a:solidFill>
              </a:rPr>
              <a:t>Θ</a:t>
            </a:r>
            <a:r>
              <a:rPr lang="zh-CN" altLang="en-US" sz="3800" b="1" dirty="0" smtClean="0">
                <a:solidFill>
                  <a:srgbClr val="FF0000"/>
                </a:solidFill>
              </a:rPr>
              <a:t> </a:t>
            </a:r>
            <a:r>
              <a:rPr lang="zh-CN" altLang="en-US" sz="3800" dirty="0" smtClean="0">
                <a:solidFill>
                  <a:srgbClr val="000000"/>
                </a:solidFill>
              </a:rPr>
              <a:t> </a:t>
            </a:r>
            <a:r>
              <a:rPr lang="en-US" altLang="zh-CN" sz="3800" dirty="0" smtClean="0">
                <a:solidFill>
                  <a:srgbClr val="000000"/>
                </a:solidFill>
              </a:rPr>
              <a:t>are</a:t>
            </a:r>
            <a:r>
              <a:rPr lang="zh-CN" altLang="en-US" sz="3800" dirty="0" smtClean="0">
                <a:solidFill>
                  <a:srgbClr val="000000"/>
                </a:solidFill>
              </a:rPr>
              <a:t> </a:t>
            </a:r>
            <a:r>
              <a:rPr lang="en-US" altLang="zh-CN" sz="3800" dirty="0" smtClean="0">
                <a:solidFill>
                  <a:srgbClr val="000000"/>
                </a:solidFill>
              </a:rPr>
              <a:t>learned</a:t>
            </a:r>
            <a:r>
              <a:rPr lang="zh-CN" altLang="en-US" sz="3800" dirty="0" smtClean="0">
                <a:solidFill>
                  <a:srgbClr val="000000"/>
                </a:solidFill>
              </a:rPr>
              <a:t> </a:t>
            </a:r>
            <a:r>
              <a:rPr lang="en-US" altLang="zh-CN" sz="3800" dirty="0" smtClean="0">
                <a:solidFill>
                  <a:srgbClr val="000000"/>
                </a:solidFill>
              </a:rPr>
              <a:t>independently</a:t>
            </a:r>
            <a:endParaRPr lang="en-US" sz="3800" dirty="0">
              <a:solidFill>
                <a:srgbClr val="000000"/>
              </a:solidFill>
            </a:endParaRPr>
          </a:p>
          <a:p>
            <a:pPr marL="0" indent="0">
              <a:buNone/>
            </a:pPr>
            <a:endParaRPr lang="en-US" sz="2400" dirty="0" smtClean="0"/>
          </a:p>
          <a:p>
            <a:pPr marL="0" indent="0">
              <a:buNone/>
            </a:pPr>
            <a:endParaRPr lang="en-US" sz="2400" dirty="0" smtClean="0"/>
          </a:p>
          <a:p>
            <a:pPr marL="0" indent="0">
              <a:buNone/>
            </a:pPr>
            <a:endParaRPr lang="en-US" sz="2400" dirty="0" smtClean="0"/>
          </a:p>
        </p:txBody>
      </p:sp>
      <p:sp>
        <p:nvSpPr>
          <p:cNvPr id="5" name="Date Placeholder 4"/>
          <p:cNvSpPr>
            <a:spLocks noGrp="1"/>
          </p:cNvSpPr>
          <p:nvPr>
            <p:ph type="dt" sz="half" idx="10"/>
          </p:nvPr>
        </p:nvSpPr>
        <p:spPr/>
        <p:txBody>
          <a:bodyPr/>
          <a:lstStyle/>
          <a:p>
            <a:fld id="{D4406A1A-77E0-B449-BCF5-F8DD4A51DE09}"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15</a:t>
            </a:fld>
            <a:endParaRPr lang="en-US"/>
          </a:p>
        </p:txBody>
      </p:sp>
      <p:sp>
        <p:nvSpPr>
          <p:cNvPr id="4" name="Line Callout 2 (Border and Accent Bar) 3"/>
          <p:cNvSpPr/>
          <p:nvPr/>
        </p:nvSpPr>
        <p:spPr>
          <a:xfrm>
            <a:off x="2057400" y="2057400"/>
            <a:ext cx="2438400" cy="381000"/>
          </a:xfrm>
          <a:prstGeom prst="accentBorderCallout2">
            <a:avLst>
              <a:gd name="adj1" fmla="val 18750"/>
              <a:gd name="adj2" fmla="val -8333"/>
              <a:gd name="adj3" fmla="val 18750"/>
              <a:gd name="adj4" fmla="val -16667"/>
              <a:gd name="adj5" fmla="val 137898"/>
              <a:gd name="adj6" fmla="val -194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Periodicity</a:t>
            </a:r>
            <a:r>
              <a:rPr lang="zh-CN" altLang="en-US" dirty="0" smtClean="0"/>
              <a:t> </a:t>
            </a:r>
            <a:r>
              <a:rPr lang="en-US" altLang="zh-CN" dirty="0"/>
              <a:t>M</a:t>
            </a:r>
            <a:r>
              <a:rPr lang="en-US" altLang="zh-CN" dirty="0" smtClean="0"/>
              <a:t>odel</a:t>
            </a:r>
            <a:endParaRPr lang="en-US" dirty="0"/>
          </a:p>
        </p:txBody>
      </p:sp>
      <p:sp>
        <p:nvSpPr>
          <p:cNvPr id="7" name="Line Callout 2 (Border and Accent Bar) 6"/>
          <p:cNvSpPr/>
          <p:nvPr/>
        </p:nvSpPr>
        <p:spPr>
          <a:xfrm>
            <a:off x="5334000" y="2057400"/>
            <a:ext cx="2057400" cy="381000"/>
          </a:xfrm>
          <a:prstGeom prst="accentBorderCallout2">
            <a:avLst>
              <a:gd name="adj1" fmla="val 18750"/>
              <a:gd name="adj2" fmla="val -8333"/>
              <a:gd name="adj3" fmla="val 18750"/>
              <a:gd name="adj4" fmla="val -16667"/>
              <a:gd name="adj5" fmla="val 136603"/>
              <a:gd name="adj6" fmla="val -2639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Topic</a:t>
            </a:r>
            <a:r>
              <a:rPr lang="zh-CN" altLang="en-US" dirty="0" smtClean="0"/>
              <a:t> </a:t>
            </a:r>
            <a:r>
              <a:rPr lang="en-US" altLang="zh-CN" dirty="0" smtClean="0"/>
              <a:t>Model</a:t>
            </a:r>
            <a:endParaRPr lang="en-US" dirty="0"/>
          </a:p>
        </p:txBody>
      </p:sp>
      <p:sp>
        <p:nvSpPr>
          <p:cNvPr id="8" name="Line Callout 2 (Border and Accent Bar) 7"/>
          <p:cNvSpPr/>
          <p:nvPr/>
        </p:nvSpPr>
        <p:spPr>
          <a:xfrm>
            <a:off x="4876800" y="3276600"/>
            <a:ext cx="2819400" cy="381000"/>
          </a:xfrm>
          <a:prstGeom prst="accentBorderCallout2">
            <a:avLst>
              <a:gd name="adj1" fmla="val 41477"/>
              <a:gd name="adj2" fmla="val -8333"/>
              <a:gd name="adj3" fmla="val 45265"/>
              <a:gd name="adj4" fmla="val -21515"/>
              <a:gd name="adj5" fmla="val -8174"/>
              <a:gd name="adj6" fmla="val -8173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Gaussian</a:t>
            </a:r>
            <a:r>
              <a:rPr lang="zh-CN" altLang="en-US" dirty="0" smtClean="0"/>
              <a:t> </a:t>
            </a:r>
            <a:r>
              <a:rPr lang="en-US" altLang="zh-CN" dirty="0" smtClean="0"/>
              <a:t>Mixture</a:t>
            </a:r>
            <a:r>
              <a:rPr lang="zh-CN" altLang="en-US" dirty="0" smtClean="0"/>
              <a:t> </a:t>
            </a:r>
            <a:r>
              <a:rPr lang="en-US" altLang="zh-CN" dirty="0" smtClean="0"/>
              <a:t>Model</a:t>
            </a:r>
            <a:endParaRPr lang="en-US" dirty="0"/>
          </a:p>
        </p:txBody>
      </p:sp>
    </p:spTree>
    <p:extLst>
      <p:ext uri="{BB962C8B-B14F-4D97-AF65-F5344CB8AC3E}">
        <p14:creationId xmlns:p14="http://schemas.microsoft.com/office/powerpoint/2010/main" val="91786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762000"/>
          </a:xfrm>
        </p:spPr>
        <p:txBody>
          <a:bodyPr>
            <a:noAutofit/>
          </a:bodyPr>
          <a:lstStyle/>
          <a:p>
            <a:r>
              <a:rPr lang="en-US" sz="4000" dirty="0" smtClean="0"/>
              <a:t>User</a:t>
            </a:r>
            <a:r>
              <a:rPr lang="zh-CN" altLang="en-US" sz="4000" dirty="0" smtClean="0"/>
              <a:t> </a:t>
            </a:r>
            <a:r>
              <a:rPr lang="en-US" altLang="zh-CN" sz="4000" dirty="0" smtClean="0"/>
              <a:t>Preference</a:t>
            </a:r>
            <a:r>
              <a:rPr lang="zh-CN" altLang="en-US" sz="4000" dirty="0" smtClean="0"/>
              <a:t> </a:t>
            </a:r>
            <a:r>
              <a:rPr lang="en-US" altLang="zh-CN" sz="4000" dirty="0" smtClean="0"/>
              <a:t>in</a:t>
            </a:r>
            <a:r>
              <a:rPr lang="zh-CN" altLang="en-US" sz="4000" dirty="0" smtClean="0"/>
              <a:t> </a:t>
            </a:r>
            <a:r>
              <a:rPr lang="en-US" altLang="zh-CN" sz="4000" dirty="0" smtClean="0"/>
              <a:t>Social</a:t>
            </a:r>
            <a:r>
              <a:rPr lang="zh-CN" altLang="en-US" sz="4000" dirty="0" smtClean="0"/>
              <a:t> </a:t>
            </a:r>
            <a:r>
              <a:rPr lang="en-US" altLang="zh-CN" sz="4000" dirty="0" smtClean="0"/>
              <a:t>Media</a:t>
            </a:r>
            <a:endParaRPr lang="en-US" sz="4000" dirty="0"/>
          </a:p>
        </p:txBody>
      </p:sp>
      <p:sp>
        <p:nvSpPr>
          <p:cNvPr id="3" name="Content Placeholder 2"/>
          <p:cNvSpPr>
            <a:spLocks noGrp="1"/>
          </p:cNvSpPr>
          <p:nvPr>
            <p:ph idx="1"/>
          </p:nvPr>
        </p:nvSpPr>
        <p:spPr>
          <a:xfrm>
            <a:off x="152400" y="1066800"/>
            <a:ext cx="8915400" cy="5334000"/>
          </a:xfrm>
        </p:spPr>
        <p:txBody>
          <a:bodyPr>
            <a:normAutofit fontScale="70000" lnSpcReduction="20000"/>
          </a:bodyPr>
          <a:lstStyle/>
          <a:p>
            <a:pPr marL="0" indent="0">
              <a:buNone/>
            </a:pPr>
            <a:r>
              <a:rPr lang="en-US" altLang="zh-CN" sz="5100" b="1" dirty="0" err="1"/>
              <a:t>Minimax</a:t>
            </a:r>
            <a:r>
              <a:rPr lang="zh-CN" altLang="en-US" sz="5100" b="1" dirty="0"/>
              <a:t> </a:t>
            </a:r>
            <a:r>
              <a:rPr lang="en-US" altLang="zh-CN" sz="5100" b="1" dirty="0" smtClean="0"/>
              <a:t>Entropy</a:t>
            </a:r>
            <a:r>
              <a:rPr lang="zh-CN" altLang="en-US" sz="5100" b="1" dirty="0" smtClean="0"/>
              <a:t> </a:t>
            </a:r>
            <a:r>
              <a:rPr lang="en-US" altLang="zh-CN" sz="5100" b="1" dirty="0" smtClean="0"/>
              <a:t>Model</a:t>
            </a:r>
            <a:endParaRPr lang="en-US" altLang="zh-CN" sz="5100" b="1" dirty="0"/>
          </a:p>
          <a:p>
            <a:r>
              <a:rPr lang="en-US" altLang="zh-CN" sz="4500" dirty="0" smtClean="0"/>
              <a:t>Multiple</a:t>
            </a:r>
            <a:r>
              <a:rPr lang="zh-CN" altLang="en-US" sz="4500" dirty="0" smtClean="0"/>
              <a:t> </a:t>
            </a:r>
            <a:r>
              <a:rPr lang="en-US" altLang="zh-CN" sz="4500" dirty="0" smtClean="0"/>
              <a:t>dimensions</a:t>
            </a:r>
            <a:r>
              <a:rPr lang="zh-CN" altLang="en-US" sz="4500" dirty="0" smtClean="0"/>
              <a:t> </a:t>
            </a:r>
            <a:r>
              <a:rPr lang="en-US" altLang="zh-CN" sz="4500" dirty="0" smtClean="0"/>
              <a:t>combined</a:t>
            </a:r>
            <a:r>
              <a:rPr lang="zh-CN" altLang="en-US" sz="4500" dirty="0" smtClean="0"/>
              <a:t> </a:t>
            </a:r>
            <a:r>
              <a:rPr lang="en-US" altLang="zh-CN" sz="4500" dirty="0" smtClean="0"/>
              <a:t>in</a:t>
            </a:r>
            <a:r>
              <a:rPr lang="zh-CN" altLang="en-US" sz="4500" dirty="0" smtClean="0"/>
              <a:t> </a:t>
            </a:r>
            <a:r>
              <a:rPr lang="en-US" altLang="zh-CN" sz="4500" dirty="0" smtClean="0"/>
              <a:t>a</a:t>
            </a:r>
            <a:r>
              <a:rPr lang="zh-CN" altLang="en-US" sz="4500" dirty="0" smtClean="0"/>
              <a:t> </a:t>
            </a:r>
            <a:r>
              <a:rPr lang="en-US" altLang="zh-CN" sz="4500" dirty="0" smtClean="0">
                <a:solidFill>
                  <a:srgbClr val="FF0000"/>
                </a:solidFill>
              </a:rPr>
              <a:t>principled</a:t>
            </a:r>
            <a:r>
              <a:rPr lang="zh-CN" altLang="en-US" sz="4500" dirty="0" smtClean="0"/>
              <a:t> </a:t>
            </a:r>
            <a:r>
              <a:rPr lang="en-US" altLang="zh-CN" sz="4500" dirty="0" smtClean="0"/>
              <a:t>way</a:t>
            </a:r>
          </a:p>
          <a:p>
            <a:pPr marL="0" indent="0">
              <a:buNone/>
            </a:pPr>
            <a:r>
              <a:rPr lang="en-US" altLang="zh-CN" sz="3300" dirty="0" smtClean="0"/>
              <a:t>	</a:t>
            </a:r>
            <a:endParaRPr lang="en-US" altLang="zh-CN" sz="3300" dirty="0"/>
          </a:p>
          <a:p>
            <a:pPr marL="0" indent="0">
              <a:buNone/>
            </a:pPr>
            <a:r>
              <a:rPr lang="en-US" altLang="zh-CN" sz="3300" dirty="0" smtClean="0"/>
              <a:t>	</a:t>
            </a:r>
            <a:r>
              <a:rPr lang="en-US" altLang="zh-CN" sz="3800" dirty="0" err="1" smtClean="0">
                <a:solidFill>
                  <a:srgbClr val="FF0000"/>
                </a:solidFill>
              </a:rPr>
              <a:t>w</a:t>
            </a:r>
            <a:r>
              <a:rPr lang="en-US" altLang="zh-CN" sz="3800" baseline="-25000" dirty="0" err="1" smtClean="0">
                <a:solidFill>
                  <a:srgbClr val="FF0000"/>
                </a:solidFill>
              </a:rPr>
              <a:t>time</a:t>
            </a:r>
            <a:r>
              <a:rPr lang="en-US" altLang="zh-CN" sz="3800" dirty="0" err="1" smtClean="0"/>
              <a:t>f</a:t>
            </a:r>
            <a:r>
              <a:rPr lang="en-US" altLang="zh-CN" sz="3800" baseline="-25000" dirty="0" err="1" smtClean="0"/>
              <a:t>time</a:t>
            </a:r>
            <a:r>
              <a:rPr lang="zh-CN" altLang="en-US" sz="3800" baseline="-25000" dirty="0" smtClean="0"/>
              <a:t> </a:t>
            </a:r>
            <a:r>
              <a:rPr lang="en-US" altLang="zh-CN" sz="3800" dirty="0"/>
              <a:t>(</a:t>
            </a:r>
            <a:r>
              <a:rPr lang="en-US" altLang="zh-CN" sz="3800" dirty="0" err="1"/>
              <a:t>x,y</a:t>
            </a:r>
            <a:r>
              <a:rPr lang="en-US" altLang="zh-CN" sz="3800" dirty="0"/>
              <a:t>,</a:t>
            </a:r>
            <a:r>
              <a:rPr lang="el-GR" sz="4000" dirty="0">
                <a:solidFill>
                  <a:srgbClr val="FF0000"/>
                </a:solidFill>
              </a:rPr>
              <a:t>Θ</a:t>
            </a:r>
            <a:r>
              <a:rPr lang="en-US" sz="4000" baseline="-25000" dirty="0">
                <a:solidFill>
                  <a:srgbClr val="FF0000"/>
                </a:solidFill>
              </a:rPr>
              <a:t>time</a:t>
            </a:r>
            <a:r>
              <a:rPr lang="en-US" altLang="zh-CN" sz="3800" dirty="0"/>
              <a:t>)</a:t>
            </a:r>
            <a:r>
              <a:rPr lang="zh-CN" altLang="en-US" sz="3800" baseline="-25000" dirty="0"/>
              <a:t> </a:t>
            </a:r>
            <a:r>
              <a:rPr lang="zh-CN" altLang="zh-CN" sz="3800" dirty="0"/>
              <a:t>+</a:t>
            </a:r>
            <a:r>
              <a:rPr lang="zh-CN" altLang="en-US" sz="3800" dirty="0"/>
              <a:t> </a:t>
            </a:r>
            <a:r>
              <a:rPr lang="en-US" altLang="zh-CN" sz="3800" dirty="0" err="1">
                <a:solidFill>
                  <a:srgbClr val="FF0000"/>
                </a:solidFill>
              </a:rPr>
              <a:t>w</a:t>
            </a:r>
            <a:r>
              <a:rPr lang="en-US" altLang="zh-CN" sz="3800" baseline="-25000" dirty="0" err="1">
                <a:solidFill>
                  <a:srgbClr val="FF0000"/>
                </a:solidFill>
              </a:rPr>
              <a:t>category</a:t>
            </a:r>
            <a:r>
              <a:rPr lang="en-US" altLang="zh-CN" sz="3800" dirty="0" err="1"/>
              <a:t>f</a:t>
            </a:r>
            <a:r>
              <a:rPr lang="en-US" altLang="zh-CN" sz="3800" baseline="-25000" dirty="0" err="1"/>
              <a:t>category</a:t>
            </a:r>
            <a:r>
              <a:rPr lang="en-US" altLang="zh-CN" sz="3800" dirty="0"/>
              <a:t>(</a:t>
            </a:r>
            <a:r>
              <a:rPr lang="en-US" altLang="zh-CN" sz="3800" dirty="0" err="1"/>
              <a:t>x,y</a:t>
            </a:r>
            <a:r>
              <a:rPr lang="en-US" altLang="zh-CN" sz="3800" dirty="0"/>
              <a:t>,</a:t>
            </a:r>
            <a:r>
              <a:rPr lang="el-GR" sz="4000" dirty="0">
                <a:solidFill>
                  <a:srgbClr val="FF0000"/>
                </a:solidFill>
              </a:rPr>
              <a:t>Θ</a:t>
            </a:r>
            <a:r>
              <a:rPr lang="en-US" sz="4000" baseline="-25000" dirty="0">
                <a:solidFill>
                  <a:srgbClr val="FF0000"/>
                </a:solidFill>
              </a:rPr>
              <a:t>category</a:t>
            </a:r>
            <a:r>
              <a:rPr lang="en-US" altLang="zh-CN" sz="3800" dirty="0"/>
              <a:t>)</a:t>
            </a:r>
            <a:r>
              <a:rPr lang="zh-CN" altLang="en-US" sz="3800" baseline="-25000" dirty="0"/>
              <a:t> </a:t>
            </a:r>
            <a:endParaRPr lang="en-US" altLang="zh-CN" sz="3800" baseline="-25000" dirty="0" smtClean="0"/>
          </a:p>
          <a:p>
            <a:pPr marL="0" indent="0">
              <a:buNone/>
            </a:pPr>
            <a:r>
              <a:rPr lang="zh-CN" altLang="zh-CN" sz="3800" dirty="0" smtClean="0"/>
              <a:t>+</a:t>
            </a:r>
            <a:r>
              <a:rPr lang="zh-CN" altLang="en-US" sz="3800" dirty="0" smtClean="0"/>
              <a:t> </a:t>
            </a:r>
            <a:r>
              <a:rPr lang="en-US" altLang="zh-CN" sz="3800" dirty="0" err="1">
                <a:solidFill>
                  <a:srgbClr val="FF0000"/>
                </a:solidFill>
              </a:rPr>
              <a:t>w</a:t>
            </a:r>
            <a:r>
              <a:rPr lang="en-US" altLang="zh-CN" sz="3800" baseline="-25000" dirty="0" err="1">
                <a:solidFill>
                  <a:srgbClr val="FF0000"/>
                </a:solidFill>
              </a:rPr>
              <a:t>geographic</a:t>
            </a:r>
            <a:r>
              <a:rPr lang="zh-CN" altLang="en-US" sz="3800" dirty="0"/>
              <a:t> </a:t>
            </a:r>
            <a:r>
              <a:rPr lang="en-US" altLang="zh-CN" sz="3800" dirty="0" err="1"/>
              <a:t>f</a:t>
            </a:r>
            <a:r>
              <a:rPr lang="en-US" altLang="zh-CN" sz="3800" baseline="-25000" dirty="0" err="1"/>
              <a:t>geographic</a:t>
            </a:r>
            <a:r>
              <a:rPr lang="en-US" altLang="zh-CN" sz="3800" dirty="0"/>
              <a:t>(</a:t>
            </a:r>
            <a:r>
              <a:rPr lang="en-US" altLang="zh-CN" sz="3800" dirty="0" err="1"/>
              <a:t>x,y</a:t>
            </a:r>
            <a:r>
              <a:rPr lang="en-US" altLang="zh-CN" sz="3800" dirty="0"/>
              <a:t>,</a:t>
            </a:r>
            <a:r>
              <a:rPr lang="el-GR" sz="4000" dirty="0">
                <a:solidFill>
                  <a:srgbClr val="FF0000"/>
                </a:solidFill>
              </a:rPr>
              <a:t>Θ</a:t>
            </a:r>
            <a:r>
              <a:rPr lang="en-US" sz="4000" baseline="-25000" dirty="0">
                <a:solidFill>
                  <a:srgbClr val="FF0000"/>
                </a:solidFill>
              </a:rPr>
              <a:t>geographic</a:t>
            </a:r>
            <a:r>
              <a:rPr lang="en-US" altLang="zh-CN" sz="3800" dirty="0"/>
              <a:t>)</a:t>
            </a:r>
            <a:r>
              <a:rPr lang="zh-CN" altLang="en-US" sz="3800" dirty="0"/>
              <a:t> </a:t>
            </a:r>
            <a:r>
              <a:rPr lang="zh-CN" altLang="zh-CN" sz="3800" dirty="0"/>
              <a:t>+</a:t>
            </a:r>
            <a:r>
              <a:rPr lang="zh-CN" altLang="en-US" sz="3800" dirty="0"/>
              <a:t> </a:t>
            </a:r>
            <a:r>
              <a:rPr lang="is-IS" altLang="zh-CN" sz="3800" dirty="0"/>
              <a:t>…</a:t>
            </a:r>
          </a:p>
          <a:p>
            <a:pPr marL="0" indent="0">
              <a:buNone/>
            </a:pPr>
            <a:endParaRPr lang="is-IS" sz="4400" dirty="0"/>
          </a:p>
          <a:p>
            <a:pPr marL="457200" lvl="1" indent="0">
              <a:buNone/>
            </a:pPr>
            <a:r>
              <a:rPr lang="en-US" altLang="zh-CN" sz="4000" dirty="0" smtClean="0"/>
              <a:t>Predict</a:t>
            </a:r>
            <a:r>
              <a:rPr lang="zh-CN" altLang="en-US" sz="4000" dirty="0" smtClean="0"/>
              <a:t> </a:t>
            </a:r>
            <a:r>
              <a:rPr lang="en-US" altLang="zh-CN" sz="4000" dirty="0" smtClean="0"/>
              <a:t>=&gt;</a:t>
            </a:r>
            <a:r>
              <a:rPr lang="zh-CN" altLang="en-US" sz="4000" dirty="0" smtClean="0"/>
              <a:t> </a:t>
            </a:r>
            <a:r>
              <a:rPr lang="en-US" altLang="zh-CN" sz="4000" dirty="0" smtClean="0"/>
              <a:t>A</a:t>
            </a:r>
            <a:r>
              <a:rPr lang="zh-CN" altLang="en-US" sz="4000" dirty="0" smtClean="0"/>
              <a:t> </a:t>
            </a:r>
            <a:r>
              <a:rPr lang="en-US" altLang="zh-CN" sz="4000" dirty="0"/>
              <a:t>p</a:t>
            </a:r>
            <a:r>
              <a:rPr lang="en-US" altLang="zh-CN" sz="4000" dirty="0" smtClean="0"/>
              <a:t>reference</a:t>
            </a:r>
            <a:r>
              <a:rPr lang="zh-CN" altLang="en-US" sz="4000" dirty="0" smtClean="0"/>
              <a:t> </a:t>
            </a:r>
            <a:r>
              <a:rPr lang="en-US" altLang="zh-CN" sz="4000" dirty="0" smtClean="0"/>
              <a:t>distribution</a:t>
            </a:r>
            <a:r>
              <a:rPr lang="zh-CN" altLang="en-US" sz="4000" dirty="0" smtClean="0"/>
              <a:t> </a:t>
            </a:r>
            <a:r>
              <a:rPr lang="en-US" altLang="zh-CN" sz="4000" dirty="0" smtClean="0"/>
              <a:t>over</a:t>
            </a:r>
            <a:r>
              <a:rPr lang="zh-CN" altLang="en-US" sz="4000" dirty="0" smtClean="0"/>
              <a:t> </a:t>
            </a:r>
            <a:r>
              <a:rPr lang="en-US" altLang="zh-CN" sz="4000" dirty="0" smtClean="0"/>
              <a:t>targets</a:t>
            </a:r>
            <a:r>
              <a:rPr lang="zh-CN" altLang="en-US" sz="4000" dirty="0" smtClean="0"/>
              <a:t> </a:t>
            </a:r>
            <a:r>
              <a:rPr lang="en-US" altLang="zh-CN" sz="4000" dirty="0" smtClean="0"/>
              <a:t>(location)</a:t>
            </a:r>
            <a:endParaRPr lang="is-IS" sz="4000" dirty="0" smtClean="0"/>
          </a:p>
          <a:p>
            <a:pPr marL="0" indent="0">
              <a:spcBef>
                <a:spcPts val="1824"/>
              </a:spcBef>
              <a:buNone/>
            </a:pPr>
            <a:r>
              <a:rPr lang="is-IS" sz="4400" dirty="0" smtClean="0"/>
              <a:t>	</a:t>
            </a:r>
            <a:endParaRPr lang="is-IS" sz="4400" b="1" dirty="0" smtClean="0"/>
          </a:p>
          <a:p>
            <a:pPr marL="457200" lvl="1" indent="0">
              <a:buNone/>
            </a:pPr>
            <a:r>
              <a:rPr lang="is-IS" sz="3800" u="sng" dirty="0" smtClean="0">
                <a:solidFill>
                  <a:srgbClr val="FF0000"/>
                </a:solidFill>
              </a:rPr>
              <a:t>Jointly</a:t>
            </a:r>
            <a:r>
              <a:rPr lang="is-IS" sz="3800" u="sng" dirty="0" smtClean="0">
                <a:solidFill>
                  <a:srgbClr val="000000"/>
                </a:solidFill>
              </a:rPr>
              <a:t> learn the</a:t>
            </a:r>
            <a:r>
              <a:rPr lang="zh-CN" altLang="en-US" sz="3800" u="sng" dirty="0" smtClean="0">
                <a:solidFill>
                  <a:srgbClr val="000000"/>
                </a:solidFill>
              </a:rPr>
              <a:t> </a:t>
            </a:r>
            <a:r>
              <a:rPr lang="en-US" altLang="zh-CN" sz="3800" b="1" u="sng" dirty="0" smtClean="0">
                <a:solidFill>
                  <a:srgbClr val="FF0000"/>
                </a:solidFill>
              </a:rPr>
              <a:t>weights</a:t>
            </a:r>
            <a:r>
              <a:rPr lang="zh-CN" altLang="en-US" sz="3800" b="1" u="sng" dirty="0" smtClean="0">
                <a:solidFill>
                  <a:srgbClr val="FF0000"/>
                </a:solidFill>
              </a:rPr>
              <a:t> </a:t>
            </a:r>
            <a:r>
              <a:rPr lang="en-US" altLang="zh-CN" sz="3800" b="1" u="sng" dirty="0" smtClean="0">
                <a:solidFill>
                  <a:srgbClr val="FF0000"/>
                </a:solidFill>
              </a:rPr>
              <a:t>w</a:t>
            </a:r>
            <a:r>
              <a:rPr lang="zh-CN" altLang="en-US" sz="3800" b="1" u="sng" dirty="0" smtClean="0">
                <a:solidFill>
                  <a:srgbClr val="FF0000"/>
                </a:solidFill>
              </a:rPr>
              <a:t> </a:t>
            </a:r>
            <a:r>
              <a:rPr lang="en-US" altLang="zh-CN" sz="3800" u="sng" dirty="0" smtClean="0">
                <a:solidFill>
                  <a:srgbClr val="000000"/>
                </a:solidFill>
              </a:rPr>
              <a:t>and</a:t>
            </a:r>
            <a:r>
              <a:rPr lang="zh-CN" altLang="en-US" sz="3800" u="sng" dirty="0" smtClean="0">
                <a:solidFill>
                  <a:srgbClr val="000000"/>
                </a:solidFill>
              </a:rPr>
              <a:t> </a:t>
            </a:r>
            <a:r>
              <a:rPr lang="en-US" altLang="zh-CN" sz="3800" u="sng" dirty="0" smtClean="0">
                <a:solidFill>
                  <a:srgbClr val="000000"/>
                </a:solidFill>
              </a:rPr>
              <a:t>the</a:t>
            </a:r>
            <a:r>
              <a:rPr lang="zh-CN" altLang="en-US" sz="3800" u="sng" dirty="0" smtClean="0">
                <a:solidFill>
                  <a:srgbClr val="000000"/>
                </a:solidFill>
              </a:rPr>
              <a:t> </a:t>
            </a:r>
            <a:r>
              <a:rPr lang="en-US" altLang="zh-CN" sz="3800" b="1" u="sng" dirty="0">
                <a:solidFill>
                  <a:srgbClr val="FF0000"/>
                </a:solidFill>
              </a:rPr>
              <a:t>p</a:t>
            </a:r>
            <a:r>
              <a:rPr lang="en-US" altLang="zh-CN" sz="3800" b="1" u="sng" dirty="0" smtClean="0">
                <a:solidFill>
                  <a:srgbClr val="FF0000"/>
                </a:solidFill>
              </a:rPr>
              <a:t>arameters</a:t>
            </a:r>
            <a:r>
              <a:rPr lang="zh-CN" altLang="en-US" sz="3800" b="1" u="sng" dirty="0" smtClean="0">
                <a:solidFill>
                  <a:srgbClr val="FF0000"/>
                </a:solidFill>
              </a:rPr>
              <a:t> </a:t>
            </a:r>
            <a:r>
              <a:rPr lang="el-GR" sz="3600" b="1" u="sng" dirty="0" smtClean="0">
                <a:solidFill>
                  <a:srgbClr val="FF0000"/>
                </a:solidFill>
              </a:rPr>
              <a:t>Θ</a:t>
            </a:r>
            <a:endParaRPr lang="en-US" sz="3800" u="sng" dirty="0" smtClean="0">
              <a:solidFill>
                <a:srgbClr val="000000"/>
              </a:solidFill>
            </a:endParaRPr>
          </a:p>
          <a:p>
            <a:pPr marL="0" indent="0">
              <a:buNone/>
            </a:pPr>
            <a:endParaRPr lang="en-US" sz="2400" dirty="0" smtClean="0"/>
          </a:p>
          <a:p>
            <a:pPr marL="0" indent="0">
              <a:buNone/>
            </a:pPr>
            <a:endParaRPr lang="en-US" sz="2400" dirty="0" smtClean="0"/>
          </a:p>
          <a:p>
            <a:pPr marL="0" indent="0">
              <a:buNone/>
            </a:pPr>
            <a:endParaRPr lang="en-US" sz="2400" dirty="0" smtClean="0"/>
          </a:p>
        </p:txBody>
      </p:sp>
      <p:sp>
        <p:nvSpPr>
          <p:cNvPr id="5" name="Date Placeholder 4"/>
          <p:cNvSpPr>
            <a:spLocks noGrp="1"/>
          </p:cNvSpPr>
          <p:nvPr>
            <p:ph type="dt" sz="half" idx="10"/>
          </p:nvPr>
        </p:nvSpPr>
        <p:spPr/>
        <p:txBody>
          <a:bodyPr/>
          <a:lstStyle/>
          <a:p>
            <a:fld id="{D4406A1A-77E0-B449-BCF5-F8DD4A51DE09}"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16</a:t>
            </a:fld>
            <a:endParaRPr lang="en-US"/>
          </a:p>
        </p:txBody>
      </p:sp>
      <p:sp>
        <p:nvSpPr>
          <p:cNvPr id="4" name="Line Callout 2 (Border and Accent Bar) 3"/>
          <p:cNvSpPr/>
          <p:nvPr/>
        </p:nvSpPr>
        <p:spPr>
          <a:xfrm>
            <a:off x="2286000" y="2133600"/>
            <a:ext cx="2438400" cy="381000"/>
          </a:xfrm>
          <a:prstGeom prst="accentBorderCallout2">
            <a:avLst>
              <a:gd name="adj1" fmla="val 18750"/>
              <a:gd name="adj2" fmla="val -8333"/>
              <a:gd name="adj3" fmla="val 18750"/>
              <a:gd name="adj4" fmla="val -16667"/>
              <a:gd name="adj5" fmla="val 137898"/>
              <a:gd name="adj6" fmla="val -194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Periodicity</a:t>
            </a:r>
            <a:r>
              <a:rPr lang="zh-CN" altLang="en-US" dirty="0" smtClean="0"/>
              <a:t> </a:t>
            </a:r>
            <a:r>
              <a:rPr lang="en-US" altLang="zh-CN" dirty="0"/>
              <a:t>M</a:t>
            </a:r>
            <a:r>
              <a:rPr lang="en-US" altLang="zh-CN" dirty="0" smtClean="0"/>
              <a:t>odel</a:t>
            </a:r>
            <a:endParaRPr lang="en-US" dirty="0"/>
          </a:p>
        </p:txBody>
      </p:sp>
      <p:sp>
        <p:nvSpPr>
          <p:cNvPr id="7" name="Line Callout 2 (Border and Accent Bar) 6"/>
          <p:cNvSpPr/>
          <p:nvPr/>
        </p:nvSpPr>
        <p:spPr>
          <a:xfrm>
            <a:off x="6172200" y="2133600"/>
            <a:ext cx="2057400" cy="381000"/>
          </a:xfrm>
          <a:prstGeom prst="accentBorderCallout2">
            <a:avLst>
              <a:gd name="adj1" fmla="val 18750"/>
              <a:gd name="adj2" fmla="val -8333"/>
              <a:gd name="adj3" fmla="val 18750"/>
              <a:gd name="adj4" fmla="val -16667"/>
              <a:gd name="adj5" fmla="val 136603"/>
              <a:gd name="adj6" fmla="val -2639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Topic</a:t>
            </a:r>
            <a:r>
              <a:rPr lang="zh-CN" altLang="en-US" dirty="0" smtClean="0"/>
              <a:t> </a:t>
            </a:r>
            <a:r>
              <a:rPr lang="en-US" altLang="zh-CN" dirty="0" smtClean="0"/>
              <a:t>Model</a:t>
            </a:r>
            <a:endParaRPr lang="en-US" dirty="0"/>
          </a:p>
        </p:txBody>
      </p:sp>
      <p:sp>
        <p:nvSpPr>
          <p:cNvPr id="8" name="Line Callout 2 (Border and Accent Bar) 7"/>
          <p:cNvSpPr/>
          <p:nvPr/>
        </p:nvSpPr>
        <p:spPr>
          <a:xfrm>
            <a:off x="4876800" y="3505200"/>
            <a:ext cx="2819400" cy="381000"/>
          </a:xfrm>
          <a:prstGeom prst="accentBorderCallout2">
            <a:avLst>
              <a:gd name="adj1" fmla="val 41477"/>
              <a:gd name="adj2" fmla="val -8333"/>
              <a:gd name="adj3" fmla="val 45265"/>
              <a:gd name="adj4" fmla="val -21515"/>
              <a:gd name="adj5" fmla="val -8174"/>
              <a:gd name="adj6" fmla="val -8173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Gaussian</a:t>
            </a:r>
            <a:r>
              <a:rPr lang="zh-CN" altLang="en-US" dirty="0" smtClean="0"/>
              <a:t> </a:t>
            </a:r>
            <a:r>
              <a:rPr lang="en-US" altLang="zh-CN" dirty="0" smtClean="0"/>
              <a:t>Mixture</a:t>
            </a:r>
            <a:r>
              <a:rPr lang="zh-CN" altLang="en-US" dirty="0" smtClean="0"/>
              <a:t> </a:t>
            </a:r>
            <a:r>
              <a:rPr lang="en-US" altLang="zh-CN" dirty="0" smtClean="0"/>
              <a:t>Model</a:t>
            </a:r>
            <a:endParaRPr lang="en-US" dirty="0"/>
          </a:p>
        </p:txBody>
      </p:sp>
      <p:grpSp>
        <p:nvGrpSpPr>
          <p:cNvPr id="19" name="Group 18"/>
          <p:cNvGrpSpPr/>
          <p:nvPr/>
        </p:nvGrpSpPr>
        <p:grpSpPr>
          <a:xfrm>
            <a:off x="1905000" y="2971800"/>
            <a:ext cx="6934200" cy="2438400"/>
            <a:chOff x="1905000" y="2971800"/>
            <a:chExt cx="6934200" cy="2438400"/>
          </a:xfrm>
        </p:grpSpPr>
        <p:sp>
          <p:nvSpPr>
            <p:cNvPr id="9" name="Line Callout 2 (Border and Accent Bar) 8"/>
            <p:cNvSpPr/>
            <p:nvPr/>
          </p:nvSpPr>
          <p:spPr>
            <a:xfrm>
              <a:off x="4495800" y="4343400"/>
              <a:ext cx="4343400" cy="1066800"/>
            </a:xfrm>
            <a:prstGeom prst="accentBorderCallout2">
              <a:avLst>
                <a:gd name="adj1" fmla="val 18750"/>
                <a:gd name="adj2" fmla="val -8333"/>
                <a:gd name="adj3" fmla="val 18750"/>
                <a:gd name="adj4" fmla="val -16667"/>
                <a:gd name="adj5" fmla="val -77844"/>
                <a:gd name="adj6" fmla="val -2501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t>Latent features governed by arbitrary parametric forms</a:t>
              </a:r>
              <a:endParaRPr lang="en-US" sz="2400" dirty="0"/>
            </a:p>
          </p:txBody>
        </p:sp>
        <p:cxnSp>
          <p:nvCxnSpPr>
            <p:cNvPr id="11" name="Straight Arrow Connector 10"/>
            <p:cNvCxnSpPr/>
            <p:nvPr/>
          </p:nvCxnSpPr>
          <p:spPr>
            <a:xfrm flipV="1">
              <a:off x="3810000" y="2971800"/>
              <a:ext cx="1295400" cy="1600200"/>
            </a:xfrm>
            <a:prstGeom prst="straightConnector1">
              <a:avLst/>
            </a:prstGeom>
            <a:ln>
              <a:tailEnd type="arrow"/>
            </a:ln>
          </p:spPr>
          <p:style>
            <a:lnRef idx="1">
              <a:schemeClr val="accent2"/>
            </a:lnRef>
            <a:fillRef idx="2">
              <a:schemeClr val="accent2"/>
            </a:fillRef>
            <a:effectRef idx="1">
              <a:schemeClr val="accent2"/>
            </a:effectRef>
            <a:fontRef idx="minor">
              <a:schemeClr val="dk1"/>
            </a:fontRef>
          </p:style>
        </p:cxnSp>
        <p:cxnSp>
          <p:nvCxnSpPr>
            <p:cNvPr id="12" name="Straight Arrow Connector 11"/>
            <p:cNvCxnSpPr/>
            <p:nvPr/>
          </p:nvCxnSpPr>
          <p:spPr>
            <a:xfrm flipH="1" flipV="1">
              <a:off x="1905000" y="2971800"/>
              <a:ext cx="1905000" cy="1600200"/>
            </a:xfrm>
            <a:prstGeom prst="straightConnector1">
              <a:avLst/>
            </a:prstGeom>
            <a:ln>
              <a:tailEnd type="arrow"/>
            </a:ln>
          </p:spPr>
          <p:style>
            <a:lnRef idx="1">
              <a:schemeClr val="accent2"/>
            </a:lnRef>
            <a:fillRef idx="2">
              <a:schemeClr val="accent2"/>
            </a:fillRef>
            <a:effectRef idx="1">
              <a:schemeClr val="accent2"/>
            </a:effectRef>
            <a:fontRef idx="minor">
              <a:schemeClr val="dk1"/>
            </a:fontRef>
          </p:style>
        </p:cxnSp>
        <p:cxnSp>
          <p:nvCxnSpPr>
            <p:cNvPr id="15" name="Straight Arrow Connector 14"/>
            <p:cNvCxnSpPr/>
            <p:nvPr/>
          </p:nvCxnSpPr>
          <p:spPr>
            <a:xfrm flipH="1" flipV="1">
              <a:off x="3352800" y="3352800"/>
              <a:ext cx="457200" cy="1219200"/>
            </a:xfrm>
            <a:prstGeom prst="straightConnector1">
              <a:avLst/>
            </a:prstGeom>
            <a:ln>
              <a:tailEnd type="arrow"/>
            </a:ln>
          </p:spPr>
          <p:style>
            <a:lnRef idx="1">
              <a:schemeClr val="accent2"/>
            </a:lnRef>
            <a:fillRef idx="2">
              <a:schemeClr val="accent2"/>
            </a:fillRef>
            <a:effectRef idx="1">
              <a:schemeClr val="accent2"/>
            </a:effectRef>
            <a:fontRef idx="minor">
              <a:schemeClr val="dk1"/>
            </a:fontRef>
          </p:style>
        </p:cxnSp>
      </p:grpSp>
    </p:spTree>
    <p:extLst>
      <p:ext uri="{BB962C8B-B14F-4D97-AF65-F5344CB8AC3E}">
        <p14:creationId xmlns:p14="http://schemas.microsoft.com/office/powerpoint/2010/main" val="375858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82641DC-2CE8-EF42-8774-A0121AF0CCC9}"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17</a:t>
            </a:fld>
            <a:endParaRPr lang="en-US"/>
          </a:p>
        </p:txBody>
      </p:sp>
      <p:sp>
        <p:nvSpPr>
          <p:cNvPr id="6" name="Rounded Rectangle 5"/>
          <p:cNvSpPr/>
          <p:nvPr/>
        </p:nvSpPr>
        <p:spPr>
          <a:xfrm>
            <a:off x="762000" y="990600"/>
            <a:ext cx="8001000" cy="3962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140000"/>
              </a:lnSpc>
            </a:pPr>
            <a:r>
              <a:rPr lang="en-US" sz="2400" b="1" u="sng" dirty="0">
                <a:solidFill>
                  <a:schemeClr val="tx1"/>
                </a:solidFill>
                <a:latin typeface="Candara" panose="020E0502030303020204" pitchFamily="34" charset="0"/>
                <a:cs typeface="Aharoni" panose="02010803020104030203" pitchFamily="2" charset="-79"/>
              </a:rPr>
              <a:t>How to find the optimal </a:t>
            </a:r>
            <a:r>
              <a:rPr lang="el-GR" sz="2400" b="1" u="sng" dirty="0" smtClean="0">
                <a:solidFill>
                  <a:srgbClr val="FF0000"/>
                </a:solidFill>
                <a:latin typeface="Candara" panose="020E0502030303020204" pitchFamily="34" charset="0"/>
                <a:cs typeface="Aharoni" panose="02010803020104030203" pitchFamily="2" charset="-79"/>
              </a:rPr>
              <a:t>Θ</a:t>
            </a:r>
            <a:r>
              <a:rPr lang="en-US" sz="2400" b="1" u="sng" dirty="0" smtClean="0">
                <a:solidFill>
                  <a:schemeClr val="tx1"/>
                </a:solidFill>
                <a:latin typeface="Candara" panose="020E0502030303020204" pitchFamily="34" charset="0"/>
                <a:cs typeface="Aharoni" panose="02010803020104030203" pitchFamily="2" charset="-79"/>
              </a:rPr>
              <a:t> jointly with w?</a:t>
            </a:r>
          </a:p>
          <a:p>
            <a:pPr>
              <a:lnSpc>
                <a:spcPct val="140000"/>
              </a:lnSpc>
            </a:pPr>
            <a:endParaRPr lang="en-US" sz="2000" b="1" u="sng" dirty="0">
              <a:solidFill>
                <a:schemeClr val="tx1"/>
              </a:solidFill>
              <a:latin typeface="Candara" panose="020E0502030303020204" pitchFamily="34" charset="0"/>
            </a:endParaRPr>
          </a:p>
          <a:p>
            <a:pPr>
              <a:lnSpc>
                <a:spcPct val="140000"/>
              </a:lnSpc>
            </a:pPr>
            <a:r>
              <a:rPr lang="en-US" altLang="zh-CN" sz="2000" b="1" dirty="0" smtClean="0">
                <a:latin typeface="Candara" panose="020E0502030303020204" pitchFamily="34" charset="0"/>
                <a:cs typeface="Aharoni" panose="02010803020104030203" pitchFamily="2" charset="-79"/>
              </a:rPr>
              <a:t>Theorem</a:t>
            </a:r>
          </a:p>
          <a:p>
            <a:pPr>
              <a:lnSpc>
                <a:spcPct val="140000"/>
              </a:lnSpc>
            </a:pPr>
            <a:r>
              <a:rPr lang="en-US" sz="2000" dirty="0" smtClean="0">
                <a:latin typeface="Candara" panose="020E0502030303020204" pitchFamily="34" charset="0"/>
                <a:cs typeface="Aharoni" panose="02010803020104030203" pitchFamily="2" charset="-79"/>
              </a:rPr>
              <a:t>The </a:t>
            </a:r>
            <a:r>
              <a:rPr lang="en-US" sz="2000" dirty="0">
                <a:latin typeface="Candara" panose="020E0502030303020204" pitchFamily="34" charset="0"/>
                <a:cs typeface="Aharoni" panose="02010803020104030203" pitchFamily="2" charset="-79"/>
              </a:rPr>
              <a:t>optimal </a:t>
            </a:r>
            <a:r>
              <a:rPr lang="el-GR" sz="2000" b="1" dirty="0">
                <a:solidFill>
                  <a:srgbClr val="FF0000"/>
                </a:solidFill>
                <a:latin typeface="Candara" panose="020E0502030303020204" pitchFamily="34" charset="0"/>
                <a:cs typeface="Aharoni" panose="02010803020104030203" pitchFamily="2" charset="-79"/>
              </a:rPr>
              <a:t>Θ</a:t>
            </a:r>
            <a:r>
              <a:rPr lang="el-GR" sz="2000" dirty="0">
                <a:solidFill>
                  <a:srgbClr val="FF0000"/>
                </a:solidFill>
                <a:latin typeface="Candara" panose="020E0502030303020204" pitchFamily="34" charset="0"/>
                <a:cs typeface="Aharoni" panose="02010803020104030203" pitchFamily="2" charset="-79"/>
              </a:rPr>
              <a:t> </a:t>
            </a:r>
            <a:r>
              <a:rPr lang="en-US" sz="2000" dirty="0">
                <a:latin typeface="Candara" panose="020E0502030303020204" pitchFamily="34" charset="0"/>
                <a:cs typeface="Aharoni" panose="02010803020104030203" pitchFamily="2" charset="-79"/>
              </a:rPr>
              <a:t>should be chosen such that the maximized conditional entropy H</a:t>
            </a:r>
            <a:r>
              <a:rPr lang="en-US" sz="2000" baseline="30000" dirty="0">
                <a:latin typeface="Candara" panose="020E0502030303020204" pitchFamily="34" charset="0"/>
                <a:cs typeface="Aharoni" panose="02010803020104030203" pitchFamily="2" charset="-79"/>
              </a:rPr>
              <a:t>*</a:t>
            </a:r>
            <a:r>
              <a:rPr lang="en-US" sz="2000" dirty="0">
                <a:latin typeface="Candara" panose="020E0502030303020204" pitchFamily="34" charset="0"/>
                <a:cs typeface="Aharoni" panose="02010803020104030203" pitchFamily="2" charset="-79"/>
              </a:rPr>
              <a:t>(</a:t>
            </a:r>
            <a:r>
              <a:rPr lang="en-US" sz="2000" dirty="0" err="1">
                <a:latin typeface="Candara" panose="020E0502030303020204" pitchFamily="34" charset="0"/>
                <a:cs typeface="Aharoni" panose="02010803020104030203" pitchFamily="2" charset="-79"/>
              </a:rPr>
              <a:t>y|x</a:t>
            </a:r>
            <a:r>
              <a:rPr lang="en-US" sz="2000" dirty="0">
                <a:latin typeface="Candara" panose="020E0502030303020204" pitchFamily="34" charset="0"/>
                <a:cs typeface="Aharoni" panose="02010803020104030203" pitchFamily="2" charset="-79"/>
              </a:rPr>
              <a:t>, </a:t>
            </a:r>
            <a:r>
              <a:rPr lang="el-GR" sz="2000" b="1" dirty="0">
                <a:solidFill>
                  <a:srgbClr val="FF0000"/>
                </a:solidFill>
                <a:latin typeface="Candara" panose="020E0502030303020204" pitchFamily="34" charset="0"/>
                <a:cs typeface="Aharoni" panose="02010803020104030203" pitchFamily="2" charset="-79"/>
              </a:rPr>
              <a:t>Θ</a:t>
            </a:r>
            <a:r>
              <a:rPr lang="en-US" sz="2000" dirty="0">
                <a:latin typeface="Candara" panose="020E0502030303020204" pitchFamily="34" charset="0"/>
                <a:cs typeface="Aharoni" panose="02010803020104030203" pitchFamily="2" charset="-79"/>
              </a:rPr>
              <a:t>) is minimized: </a:t>
            </a:r>
          </a:p>
          <a:p>
            <a:pPr algn="ctr"/>
            <a:r>
              <a:rPr lang="en-US" sz="2000" dirty="0">
                <a:solidFill>
                  <a:srgbClr val="FF0000"/>
                </a:solidFill>
                <a:latin typeface="Candara" panose="020E0502030303020204" pitchFamily="34" charset="0"/>
                <a:cs typeface="Aharoni" panose="02010803020104030203" pitchFamily="2" charset="-79"/>
              </a:rPr>
              <a:t>	</a:t>
            </a:r>
            <a:r>
              <a:rPr lang="el-GR" sz="2000" b="1" dirty="0">
                <a:solidFill>
                  <a:srgbClr val="FF0000"/>
                </a:solidFill>
                <a:latin typeface="Candara" panose="020E0502030303020204" pitchFamily="34" charset="0"/>
                <a:cs typeface="Aharoni" panose="02010803020104030203" pitchFamily="2" charset="-79"/>
              </a:rPr>
              <a:t>Θ</a:t>
            </a:r>
            <a:r>
              <a:rPr lang="en-US" sz="2000" baseline="30000" dirty="0">
                <a:solidFill>
                  <a:srgbClr val="FF0000"/>
                </a:solidFill>
                <a:latin typeface="Candara" panose="020E0502030303020204" pitchFamily="34" charset="0"/>
                <a:cs typeface="Aharoni" panose="02010803020104030203" pitchFamily="2" charset="-79"/>
              </a:rPr>
              <a:t>*</a:t>
            </a:r>
            <a:r>
              <a:rPr lang="en-US" sz="2000" dirty="0">
                <a:solidFill>
                  <a:srgbClr val="FF0000"/>
                </a:solidFill>
                <a:latin typeface="Candara" panose="020E0502030303020204" pitchFamily="34" charset="0"/>
                <a:cs typeface="Aharoni" panose="02010803020104030203" pitchFamily="2" charset="-79"/>
              </a:rPr>
              <a:t> = </a:t>
            </a:r>
            <a:r>
              <a:rPr lang="en-US" sz="2000" dirty="0" err="1">
                <a:solidFill>
                  <a:srgbClr val="FF0000"/>
                </a:solidFill>
                <a:latin typeface="Candara" panose="020E0502030303020204" pitchFamily="34" charset="0"/>
                <a:cs typeface="Aharoni" panose="02010803020104030203" pitchFamily="2" charset="-79"/>
              </a:rPr>
              <a:t>arg</a:t>
            </a:r>
            <a:r>
              <a:rPr lang="en-US" sz="2000" dirty="0">
                <a:solidFill>
                  <a:srgbClr val="FF0000"/>
                </a:solidFill>
                <a:latin typeface="Candara" panose="020E0502030303020204" pitchFamily="34" charset="0"/>
                <a:cs typeface="Aharoni" panose="02010803020104030203" pitchFamily="2" charset="-79"/>
              </a:rPr>
              <a:t> </a:t>
            </a:r>
            <a:r>
              <a:rPr lang="en-US" sz="2000" dirty="0" smtClean="0">
                <a:solidFill>
                  <a:srgbClr val="FF0000"/>
                </a:solidFill>
                <a:latin typeface="Candara" panose="020E0502030303020204" pitchFamily="34" charset="0"/>
                <a:cs typeface="Aharoni" panose="02010803020104030203" pitchFamily="2" charset="-79"/>
              </a:rPr>
              <a:t>min</a:t>
            </a:r>
            <a:r>
              <a:rPr lang="el-GR" sz="2000" b="1" baseline="-25000" dirty="0" smtClean="0">
                <a:solidFill>
                  <a:srgbClr val="FF0000"/>
                </a:solidFill>
                <a:latin typeface="Candara" panose="020E0502030303020204" pitchFamily="34" charset="0"/>
                <a:cs typeface="Aharoni" panose="02010803020104030203" pitchFamily="2" charset="-79"/>
              </a:rPr>
              <a:t>Θ</a:t>
            </a:r>
            <a:r>
              <a:rPr lang="en-US" sz="2000" dirty="0" smtClean="0">
                <a:latin typeface="Candara" panose="020E0502030303020204" pitchFamily="34" charset="0"/>
                <a:cs typeface="Aharoni" panose="02010803020104030203" pitchFamily="2" charset="-79"/>
              </a:rPr>
              <a:t>H</a:t>
            </a:r>
            <a:r>
              <a:rPr lang="en-US" sz="2000" baseline="30000" dirty="0">
                <a:latin typeface="Candara" panose="020E0502030303020204" pitchFamily="34" charset="0"/>
                <a:cs typeface="Aharoni" panose="02010803020104030203" pitchFamily="2" charset="-79"/>
              </a:rPr>
              <a:t>*</a:t>
            </a:r>
            <a:r>
              <a:rPr lang="en-US" sz="2000" dirty="0">
                <a:latin typeface="Candara" panose="020E0502030303020204" pitchFamily="34" charset="0"/>
                <a:cs typeface="Aharoni" panose="02010803020104030203" pitchFamily="2" charset="-79"/>
              </a:rPr>
              <a:t>(</a:t>
            </a:r>
            <a:r>
              <a:rPr lang="en-US" sz="2000" dirty="0" err="1">
                <a:latin typeface="Candara" panose="020E0502030303020204" pitchFamily="34" charset="0"/>
                <a:cs typeface="Aharoni" panose="02010803020104030203" pitchFamily="2" charset="-79"/>
              </a:rPr>
              <a:t>y|x</a:t>
            </a:r>
            <a:r>
              <a:rPr lang="en-US" sz="2000" dirty="0">
                <a:latin typeface="Candara" panose="020E0502030303020204" pitchFamily="34" charset="0"/>
                <a:cs typeface="Aharoni" panose="02010803020104030203" pitchFamily="2" charset="-79"/>
              </a:rPr>
              <a:t>, </a:t>
            </a:r>
            <a:r>
              <a:rPr lang="el-GR" sz="2000" b="1" dirty="0">
                <a:solidFill>
                  <a:srgbClr val="FF0000"/>
                </a:solidFill>
                <a:latin typeface="Candara" panose="020E0502030303020204" pitchFamily="34" charset="0"/>
                <a:cs typeface="Aharoni" panose="02010803020104030203" pitchFamily="2" charset="-79"/>
              </a:rPr>
              <a:t>Θ</a:t>
            </a:r>
            <a:r>
              <a:rPr lang="en-US" sz="2000" dirty="0">
                <a:latin typeface="Candara" panose="020E0502030303020204" pitchFamily="34" charset="0"/>
                <a:cs typeface="Aharoni" panose="02010803020104030203" pitchFamily="2" charset="-79"/>
              </a:rPr>
              <a:t>) </a:t>
            </a:r>
            <a:endParaRPr lang="en-US" sz="2000" dirty="0"/>
          </a:p>
        </p:txBody>
      </p:sp>
    </p:spTree>
    <p:extLst>
      <p:ext uri="{BB962C8B-B14F-4D97-AF65-F5344CB8AC3E}">
        <p14:creationId xmlns:p14="http://schemas.microsoft.com/office/powerpoint/2010/main" val="3033323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55A5743-9387-D442-AD32-2BC14D85EB5A}"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18</a:t>
            </a:fld>
            <a:endParaRPr lang="en-US"/>
          </a:p>
        </p:txBody>
      </p:sp>
      <p:sp>
        <p:nvSpPr>
          <p:cNvPr id="8" name="Content Placeholder 2"/>
          <p:cNvSpPr txBox="1">
            <a:spLocks/>
          </p:cNvSpPr>
          <p:nvPr/>
        </p:nvSpPr>
        <p:spPr>
          <a:xfrm>
            <a:off x="76200" y="0"/>
            <a:ext cx="8991600" cy="1905000"/>
          </a:xfrm>
          <a:prstGeom prst="rect">
            <a:avLst/>
          </a:prstGeom>
          <a:ln/>
        </p:spPr>
        <p:style>
          <a:lnRef idx="1">
            <a:schemeClr val="accent6"/>
          </a:lnRef>
          <a:fillRef idx="2">
            <a:schemeClr val="accent6"/>
          </a:fillRef>
          <a:effectRef idx="1">
            <a:schemeClr val="accent6"/>
          </a:effectRef>
          <a:fontRef idx="minor">
            <a:schemeClr val="dk1"/>
          </a:fontRef>
        </p:style>
        <p:txBody>
          <a:bodyPr lIns="76172" tIns="76172" rIns="76172" bIns="76172" anchor="t" anchorCtr="0">
            <a:noAutofit/>
          </a:bodyPr>
          <a:lstStyle>
            <a:defPPr marR="0" algn="l" rtl="0">
              <a:lnSpc>
                <a:spcPct val="100000"/>
              </a:lnSpc>
              <a:spcBef>
                <a:spcPts val="0"/>
              </a:spcBef>
              <a:spcAft>
                <a:spcPts val="0"/>
              </a:spcAft>
            </a:defPPr>
            <a:lvl1pPr marL="0" marR="0" indent="0" algn="ctr" rtl="0">
              <a:lnSpc>
                <a:spcPct val="100000"/>
              </a:lnSpc>
              <a:spcBef>
                <a:spcPts val="1797"/>
              </a:spcBef>
              <a:spcAft>
                <a:spcPts val="0"/>
              </a:spcAft>
              <a:buClr>
                <a:srgbClr val="888888"/>
              </a:buClr>
              <a:buFont typeface="Arial"/>
              <a:buNone/>
              <a:defRPr sz="800" b="0" i="0" u="none" strike="noStrike" cap="none" baseline="0">
                <a:solidFill>
                  <a:srgbClr val="000000"/>
                </a:solidFill>
                <a:latin typeface="Arial"/>
                <a:ea typeface="Arial"/>
                <a:cs typeface="Arial"/>
                <a:sym typeface="Arial"/>
              </a:defRPr>
            </a:lvl1pPr>
            <a:lvl2pPr marL="1279946" marR="0" indent="-5926" algn="ctr" rtl="0">
              <a:lnSpc>
                <a:spcPct val="100000"/>
              </a:lnSpc>
              <a:spcBef>
                <a:spcPts val="1563"/>
              </a:spcBef>
              <a:spcAft>
                <a:spcPts val="0"/>
              </a:spcAft>
              <a:buClr>
                <a:srgbClr val="888888"/>
              </a:buClr>
              <a:buFont typeface="Arial"/>
              <a:buNone/>
              <a:defRPr sz="800" b="0" i="0" u="none" strike="noStrike" cap="none" baseline="0">
                <a:solidFill>
                  <a:srgbClr val="000000"/>
                </a:solidFill>
                <a:latin typeface="Arial"/>
                <a:ea typeface="Arial"/>
                <a:cs typeface="Arial"/>
                <a:sym typeface="Arial"/>
              </a:defRPr>
            </a:lvl2pPr>
            <a:lvl3pPr marL="2559892" marR="0" indent="-4444" algn="ctr" rtl="0">
              <a:lnSpc>
                <a:spcPct val="100000"/>
              </a:lnSpc>
              <a:spcBef>
                <a:spcPts val="1342"/>
              </a:spcBef>
              <a:spcAft>
                <a:spcPts val="0"/>
              </a:spcAft>
              <a:buClr>
                <a:srgbClr val="888888"/>
              </a:buClr>
              <a:buFont typeface="Arial"/>
              <a:buNone/>
              <a:defRPr sz="800" b="0" i="0" u="none" strike="noStrike" cap="none" baseline="0">
                <a:solidFill>
                  <a:srgbClr val="000000"/>
                </a:solidFill>
                <a:latin typeface="Arial"/>
                <a:ea typeface="Arial"/>
                <a:cs typeface="Arial"/>
                <a:sym typeface="Arial"/>
              </a:defRPr>
            </a:lvl3pPr>
            <a:lvl4pPr marL="3839839" marR="0" indent="-2963" algn="ctr" rtl="0">
              <a:lnSpc>
                <a:spcPct val="100000"/>
              </a:lnSpc>
              <a:spcBef>
                <a:spcPts val="1120"/>
              </a:spcBef>
              <a:spcAft>
                <a:spcPts val="0"/>
              </a:spcAft>
              <a:buClr>
                <a:srgbClr val="888888"/>
              </a:buClr>
              <a:buFont typeface="Arial"/>
              <a:buNone/>
              <a:defRPr sz="800" b="0" i="0" u="none" strike="noStrike" cap="none" baseline="0">
                <a:solidFill>
                  <a:srgbClr val="000000"/>
                </a:solidFill>
                <a:latin typeface="Arial"/>
                <a:ea typeface="Arial"/>
                <a:cs typeface="Arial"/>
                <a:sym typeface="Arial"/>
              </a:defRPr>
            </a:lvl4pPr>
            <a:lvl5pPr marL="5119786" marR="0" indent="-1481" algn="ctr" rtl="0">
              <a:lnSpc>
                <a:spcPct val="100000"/>
              </a:lnSpc>
              <a:spcBef>
                <a:spcPts val="1120"/>
              </a:spcBef>
              <a:spcAft>
                <a:spcPts val="0"/>
              </a:spcAft>
              <a:buClr>
                <a:srgbClr val="888888"/>
              </a:buClr>
              <a:buFont typeface="Arial"/>
              <a:buNone/>
              <a:defRPr sz="800" b="0" i="0" u="none" strike="noStrike" cap="none" baseline="0">
                <a:solidFill>
                  <a:srgbClr val="000000"/>
                </a:solidFill>
                <a:latin typeface="Arial"/>
                <a:ea typeface="Arial"/>
                <a:cs typeface="Arial"/>
                <a:sym typeface="Arial"/>
              </a:defRPr>
            </a:lvl5pPr>
            <a:lvl6pPr marL="6399732" marR="0" indent="0" algn="ctr" rtl="0">
              <a:lnSpc>
                <a:spcPct val="100000"/>
              </a:lnSpc>
              <a:spcBef>
                <a:spcPts val="1120"/>
              </a:spcBef>
              <a:spcAft>
                <a:spcPts val="0"/>
              </a:spcAft>
              <a:buClr>
                <a:srgbClr val="888888"/>
              </a:buClr>
              <a:buFont typeface="Arial"/>
              <a:buNone/>
              <a:defRPr sz="800" b="0" i="0" u="none" strike="noStrike" cap="none" baseline="0">
                <a:solidFill>
                  <a:srgbClr val="000000"/>
                </a:solidFill>
                <a:latin typeface="Arial"/>
                <a:ea typeface="Arial"/>
                <a:cs typeface="Arial"/>
                <a:sym typeface="Arial"/>
              </a:defRPr>
            </a:lvl6pPr>
            <a:lvl7pPr marL="7679679" marR="0" indent="-5926" algn="ctr" rtl="0">
              <a:lnSpc>
                <a:spcPct val="100000"/>
              </a:lnSpc>
              <a:spcBef>
                <a:spcPts val="1120"/>
              </a:spcBef>
              <a:spcAft>
                <a:spcPts val="0"/>
              </a:spcAft>
              <a:buClr>
                <a:srgbClr val="888888"/>
              </a:buClr>
              <a:buFont typeface="Arial"/>
              <a:buNone/>
              <a:defRPr sz="800" b="0" i="0" u="none" strike="noStrike" cap="none" baseline="0">
                <a:solidFill>
                  <a:srgbClr val="000000"/>
                </a:solidFill>
                <a:latin typeface="Arial"/>
                <a:ea typeface="Arial"/>
                <a:cs typeface="Arial"/>
                <a:sym typeface="Arial"/>
              </a:defRPr>
            </a:lvl7pPr>
            <a:lvl8pPr marL="8959624" marR="0" indent="-4444" algn="ctr" rtl="0">
              <a:lnSpc>
                <a:spcPct val="100000"/>
              </a:lnSpc>
              <a:spcBef>
                <a:spcPts val="1120"/>
              </a:spcBef>
              <a:spcAft>
                <a:spcPts val="0"/>
              </a:spcAft>
              <a:buClr>
                <a:srgbClr val="888888"/>
              </a:buClr>
              <a:buFont typeface="Arial"/>
              <a:buNone/>
              <a:defRPr sz="800" b="0" i="0" u="none" strike="noStrike" cap="none" baseline="0">
                <a:solidFill>
                  <a:srgbClr val="000000"/>
                </a:solidFill>
                <a:latin typeface="Arial"/>
                <a:ea typeface="Arial"/>
                <a:cs typeface="Arial"/>
                <a:sym typeface="Arial"/>
              </a:defRPr>
            </a:lvl8pPr>
            <a:lvl9pPr marL="10239571" marR="0" indent="-2963" algn="ctr" rtl="0">
              <a:lnSpc>
                <a:spcPct val="100000"/>
              </a:lnSpc>
              <a:spcBef>
                <a:spcPts val="1120"/>
              </a:spcBef>
              <a:spcAft>
                <a:spcPts val="0"/>
              </a:spcAft>
              <a:buClr>
                <a:srgbClr val="888888"/>
              </a:buClr>
              <a:buFont typeface="Arial"/>
              <a:buNone/>
              <a:defRPr sz="800" b="0" i="0" u="none" strike="noStrike" cap="none" baseline="0">
                <a:solidFill>
                  <a:srgbClr val="000000"/>
                </a:solidFill>
                <a:latin typeface="Arial"/>
                <a:ea typeface="Arial"/>
                <a:cs typeface="Arial"/>
                <a:sym typeface="Arial"/>
              </a:defRPr>
            </a:lvl9pPr>
          </a:lstStyle>
          <a:p>
            <a:pPr algn="l">
              <a:spcBef>
                <a:spcPts val="0"/>
              </a:spcBef>
            </a:pPr>
            <a:r>
              <a:rPr lang="en-US" sz="2400" dirty="0" smtClean="0">
                <a:latin typeface="+mn-lt"/>
              </a:rPr>
              <a:t>Location prediction/recommendation on Foursquare </a:t>
            </a:r>
            <a:r>
              <a:rPr lang="en-US" sz="2400" dirty="0">
                <a:latin typeface="+mn-lt"/>
              </a:rPr>
              <a:t>check-in </a:t>
            </a:r>
            <a:r>
              <a:rPr lang="en-US" sz="2400" dirty="0" smtClean="0">
                <a:latin typeface="+mn-lt"/>
              </a:rPr>
              <a:t>data</a:t>
            </a:r>
          </a:p>
          <a:p>
            <a:pPr marL="342900" indent="-342900" algn="l">
              <a:spcBef>
                <a:spcPts val="0"/>
              </a:spcBef>
              <a:buFont typeface="Arial"/>
              <a:buChar char="•"/>
            </a:pPr>
            <a:r>
              <a:rPr lang="en-US" sz="2400" b="1" dirty="0" smtClean="0">
                <a:latin typeface="+mn-lt"/>
              </a:rPr>
              <a:t>CA  </a:t>
            </a:r>
            <a:r>
              <a:rPr lang="en-US" sz="2400" dirty="0" smtClean="0">
                <a:latin typeface="+mn-lt"/>
              </a:rPr>
              <a:t>483,813 </a:t>
            </a:r>
            <a:r>
              <a:rPr lang="en-US" sz="2400" dirty="0">
                <a:latin typeface="+mn-lt"/>
              </a:rPr>
              <a:t>check-in </a:t>
            </a:r>
            <a:r>
              <a:rPr lang="en-US" sz="2400" dirty="0" smtClean="0">
                <a:latin typeface="+mn-lt"/>
              </a:rPr>
              <a:t>records, 4,163 </a:t>
            </a:r>
            <a:r>
              <a:rPr lang="en-US" sz="2400" dirty="0">
                <a:latin typeface="+mn-lt"/>
              </a:rPr>
              <a:t>users in California </a:t>
            </a:r>
            <a:r>
              <a:rPr lang="en-US" sz="2400" dirty="0" smtClean="0">
                <a:latin typeface="+mn-lt"/>
              </a:rPr>
              <a:t>USA, December </a:t>
            </a:r>
            <a:r>
              <a:rPr lang="en-US" sz="2400" dirty="0">
                <a:latin typeface="+mn-lt"/>
              </a:rPr>
              <a:t>2009 - June </a:t>
            </a:r>
            <a:r>
              <a:rPr lang="en-US" sz="2400" dirty="0" smtClean="0">
                <a:latin typeface="+mn-lt"/>
              </a:rPr>
              <a:t>2013</a:t>
            </a:r>
          </a:p>
          <a:p>
            <a:pPr marL="342900" indent="-342900" algn="l">
              <a:spcBef>
                <a:spcPts val="0"/>
              </a:spcBef>
              <a:buFont typeface="Arial"/>
              <a:buChar char="•"/>
            </a:pPr>
            <a:r>
              <a:rPr lang="en-US" sz="2400" b="1" dirty="0" smtClean="0">
                <a:latin typeface="+mn-lt"/>
              </a:rPr>
              <a:t>World  </a:t>
            </a:r>
            <a:r>
              <a:rPr lang="en-US" sz="2400" dirty="0" smtClean="0">
                <a:latin typeface="+mn-lt"/>
              </a:rPr>
              <a:t>2,290,996 </a:t>
            </a:r>
            <a:r>
              <a:rPr lang="en-US" sz="2400" dirty="0">
                <a:latin typeface="+mn-lt"/>
              </a:rPr>
              <a:t>check-in </a:t>
            </a:r>
            <a:r>
              <a:rPr lang="en-US" sz="2400" dirty="0" smtClean="0">
                <a:latin typeface="+mn-lt"/>
              </a:rPr>
              <a:t>records, 11,326 </a:t>
            </a:r>
            <a:r>
              <a:rPr lang="en-US" sz="2400" dirty="0">
                <a:latin typeface="+mn-lt"/>
              </a:rPr>
              <a:t>users around the </a:t>
            </a:r>
            <a:r>
              <a:rPr lang="en-US" sz="2400" dirty="0" smtClean="0">
                <a:latin typeface="+mn-lt"/>
              </a:rPr>
              <a:t>world, </a:t>
            </a:r>
            <a:r>
              <a:rPr lang="en-US" sz="2400" dirty="0">
                <a:latin typeface="+mn-lt"/>
              </a:rPr>
              <a:t>January 2011 to December 2011 </a:t>
            </a:r>
          </a:p>
          <a:p>
            <a:pPr lvl="1" algn="l">
              <a:spcBef>
                <a:spcPts val="0"/>
              </a:spcBef>
            </a:pPr>
            <a:endParaRPr lang="en-US" sz="2400" dirty="0">
              <a:latin typeface="+mn-lt"/>
            </a:endParaRPr>
          </a:p>
        </p:txBody>
      </p:sp>
      <p:pic>
        <p:nvPicPr>
          <p:cNvPr id="7" name="Picture 6" descr="Screenshot 2016-05-05 16.11.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988428"/>
            <a:ext cx="4454769" cy="4336172"/>
          </a:xfrm>
          <a:prstGeom prst="rect">
            <a:avLst/>
          </a:prstGeom>
        </p:spPr>
      </p:pic>
      <p:sp>
        <p:nvSpPr>
          <p:cNvPr id="10" name="Rounded Rectangle 9"/>
          <p:cNvSpPr/>
          <p:nvPr/>
        </p:nvSpPr>
        <p:spPr>
          <a:xfrm>
            <a:off x="2514600" y="2971800"/>
            <a:ext cx="1600200" cy="533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Accuracy of Prediction</a:t>
            </a:r>
          </a:p>
        </p:txBody>
      </p:sp>
      <p:cxnSp>
        <p:nvCxnSpPr>
          <p:cNvPr id="12" name="Straight Arrow Connector 11"/>
          <p:cNvCxnSpPr/>
          <p:nvPr/>
        </p:nvCxnSpPr>
        <p:spPr>
          <a:xfrm>
            <a:off x="3048000" y="3581400"/>
            <a:ext cx="0" cy="60960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pic>
        <p:nvPicPr>
          <p:cNvPr id="13" name="Picture 12" descr="Screenshot 2016-05-05 16.13.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1981200"/>
            <a:ext cx="4821547" cy="4545792"/>
          </a:xfrm>
          <a:prstGeom prst="rect">
            <a:avLst/>
          </a:prstGeom>
        </p:spPr>
      </p:pic>
      <p:sp>
        <p:nvSpPr>
          <p:cNvPr id="11" name="Rounded Rectangle 10"/>
          <p:cNvSpPr/>
          <p:nvPr/>
        </p:nvSpPr>
        <p:spPr>
          <a:xfrm>
            <a:off x="5486400" y="2971800"/>
            <a:ext cx="1828800" cy="533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Benefit</a:t>
            </a:r>
            <a:r>
              <a:rPr lang="zh-CN" altLang="en-US" dirty="0"/>
              <a:t> </a:t>
            </a:r>
            <a:r>
              <a:rPr lang="en-US" altLang="zh-CN" dirty="0"/>
              <a:t>from</a:t>
            </a:r>
            <a:r>
              <a:rPr lang="zh-CN" altLang="en-US" dirty="0"/>
              <a:t> </a:t>
            </a:r>
            <a:r>
              <a:rPr lang="en-US" dirty="0"/>
              <a:t>latent features</a:t>
            </a:r>
          </a:p>
        </p:txBody>
      </p:sp>
      <p:cxnSp>
        <p:nvCxnSpPr>
          <p:cNvPr id="14" name="Straight Arrow Connector 13"/>
          <p:cNvCxnSpPr/>
          <p:nvPr/>
        </p:nvCxnSpPr>
        <p:spPr>
          <a:xfrm flipH="1">
            <a:off x="5715000" y="3581400"/>
            <a:ext cx="533400" cy="160020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74721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Summary</a:t>
            </a:r>
            <a:r>
              <a:rPr lang="zh-CN" altLang="en-US" dirty="0" smtClean="0"/>
              <a:t> </a:t>
            </a:r>
            <a:r>
              <a:rPr lang="en-US" altLang="zh-CN" dirty="0" smtClean="0"/>
              <a:t>of</a:t>
            </a:r>
            <a:r>
              <a:rPr lang="zh-CN" altLang="en-US" dirty="0" smtClean="0"/>
              <a:t> </a:t>
            </a:r>
            <a:r>
              <a:rPr lang="en-US" altLang="zh-CN" dirty="0" smtClean="0"/>
              <a:t>Contributions</a:t>
            </a:r>
            <a:endParaRPr lang="en-US" dirty="0"/>
          </a:p>
        </p:txBody>
      </p:sp>
      <p:sp>
        <p:nvSpPr>
          <p:cNvPr id="3" name="Content Placeholder 2"/>
          <p:cNvSpPr>
            <a:spLocks noGrp="1"/>
          </p:cNvSpPr>
          <p:nvPr>
            <p:ph idx="1"/>
          </p:nvPr>
        </p:nvSpPr>
        <p:spPr/>
        <p:txBody>
          <a:bodyPr>
            <a:normAutofit fontScale="92500" lnSpcReduction="20000"/>
          </a:bodyPr>
          <a:lstStyle/>
          <a:p>
            <a:pPr>
              <a:lnSpc>
                <a:spcPct val="130000"/>
              </a:lnSpc>
            </a:pPr>
            <a:r>
              <a:rPr lang="en-US" dirty="0" smtClean="0"/>
              <a:t>Model heterogeneous</a:t>
            </a:r>
            <a:r>
              <a:rPr lang="zh-CN" altLang="en-US" dirty="0" smtClean="0"/>
              <a:t> </a:t>
            </a:r>
            <a:r>
              <a:rPr lang="en-US" altLang="zh-CN" dirty="0" smtClean="0"/>
              <a:t>data</a:t>
            </a:r>
            <a:r>
              <a:rPr lang="zh-CN" altLang="en-US" dirty="0" smtClean="0"/>
              <a:t> </a:t>
            </a:r>
            <a:r>
              <a:rPr lang="en-US" altLang="zh-CN" dirty="0" smtClean="0"/>
              <a:t>dimensions</a:t>
            </a:r>
            <a:r>
              <a:rPr lang="zh-CN" altLang="en-US" dirty="0" smtClean="0"/>
              <a:t> </a:t>
            </a:r>
            <a:r>
              <a:rPr lang="en-US" altLang="zh-CN" dirty="0" smtClean="0"/>
              <a:t>in</a:t>
            </a:r>
            <a:r>
              <a:rPr lang="zh-CN" altLang="en-US" dirty="0" smtClean="0"/>
              <a:t> </a:t>
            </a:r>
            <a:r>
              <a:rPr lang="en-US" altLang="zh-CN" dirty="0" smtClean="0"/>
              <a:t>a</a:t>
            </a:r>
            <a:r>
              <a:rPr lang="zh-CN" altLang="en-US" dirty="0" smtClean="0"/>
              <a:t> </a:t>
            </a:r>
            <a:r>
              <a:rPr lang="en-US" altLang="zh-CN" dirty="0" smtClean="0">
                <a:solidFill>
                  <a:srgbClr val="FF0000"/>
                </a:solidFill>
              </a:rPr>
              <a:t>principled</a:t>
            </a:r>
            <a:r>
              <a:rPr lang="zh-CN" altLang="en-US" dirty="0" smtClean="0">
                <a:solidFill>
                  <a:srgbClr val="FF0000"/>
                </a:solidFill>
              </a:rPr>
              <a:t> </a:t>
            </a:r>
            <a:r>
              <a:rPr lang="en-US" altLang="zh-CN" dirty="0" smtClean="0"/>
              <a:t>way</a:t>
            </a:r>
            <a:endParaRPr lang="en-US" dirty="0" smtClean="0"/>
          </a:p>
          <a:p>
            <a:pPr>
              <a:spcBef>
                <a:spcPts val="1824"/>
              </a:spcBef>
            </a:pPr>
            <a:r>
              <a:rPr lang="en-US" dirty="0"/>
              <a:t>A simple model systematically </a:t>
            </a:r>
            <a:r>
              <a:rPr lang="en-US" dirty="0" smtClean="0"/>
              <a:t>modeling</a:t>
            </a:r>
            <a:r>
              <a:rPr lang="zh-CN" altLang="en-US" dirty="0" smtClean="0"/>
              <a:t> </a:t>
            </a:r>
            <a:r>
              <a:rPr lang="en-US" dirty="0" smtClean="0"/>
              <a:t>multiple </a:t>
            </a:r>
            <a:r>
              <a:rPr lang="en-US" dirty="0"/>
              <a:t>dimensions work better than </a:t>
            </a:r>
            <a:r>
              <a:rPr lang="en-US" dirty="0" smtClean="0"/>
              <a:t>existing complex </a:t>
            </a:r>
            <a:r>
              <a:rPr lang="en-US" dirty="0"/>
              <a:t>models where </a:t>
            </a:r>
            <a:r>
              <a:rPr lang="en-US" dirty="0" smtClean="0"/>
              <a:t>different </a:t>
            </a:r>
            <a:r>
              <a:rPr lang="en-US" dirty="0"/>
              <a:t>dimensions are considered in an ad-hoc </a:t>
            </a:r>
            <a:r>
              <a:rPr lang="en-US" dirty="0" smtClean="0"/>
              <a:t>manner</a:t>
            </a:r>
          </a:p>
          <a:p>
            <a:pPr lvl="1"/>
            <a:r>
              <a:rPr lang="en-US" altLang="zh-CN" dirty="0" smtClean="0"/>
              <a:t>Cheng</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(2013),</a:t>
            </a:r>
            <a:r>
              <a:rPr lang="zh-CN" altLang="en-US" dirty="0" smtClean="0"/>
              <a:t> </a:t>
            </a:r>
            <a:r>
              <a:rPr lang="en-US" altLang="zh-CN" dirty="0" smtClean="0"/>
              <a:t>Cho</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(2011),</a:t>
            </a:r>
            <a:r>
              <a:rPr lang="zh-CN" altLang="en-US" dirty="0" smtClean="0"/>
              <a:t> </a:t>
            </a:r>
            <a:r>
              <a:rPr lang="en-US" altLang="zh-CN" dirty="0" smtClean="0"/>
              <a:t>Yuan</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(2013)</a:t>
            </a:r>
          </a:p>
          <a:p>
            <a:pPr>
              <a:spcBef>
                <a:spcPts val="1824"/>
              </a:spcBef>
            </a:pPr>
            <a:r>
              <a:rPr lang="en-US" dirty="0"/>
              <a:t>A</a:t>
            </a:r>
            <a:r>
              <a:rPr lang="en-US" dirty="0" smtClean="0"/>
              <a:t> </a:t>
            </a:r>
            <a:r>
              <a:rPr lang="en-US" dirty="0"/>
              <a:t>general guidance to model ambiguous features</a:t>
            </a:r>
            <a:r>
              <a:rPr lang="zh-CN" altLang="en-US" dirty="0"/>
              <a:t> </a:t>
            </a:r>
            <a:r>
              <a:rPr lang="en-US" altLang="zh-CN" dirty="0"/>
              <a:t>in</a:t>
            </a:r>
            <a:r>
              <a:rPr lang="zh-CN" altLang="en-US" dirty="0"/>
              <a:t> </a:t>
            </a:r>
            <a:r>
              <a:rPr lang="en-US" altLang="zh-CN" dirty="0"/>
              <a:t>complex</a:t>
            </a:r>
            <a:r>
              <a:rPr lang="zh-CN" altLang="en-US" dirty="0"/>
              <a:t> </a:t>
            </a:r>
            <a:r>
              <a:rPr lang="en-US" altLang="zh-CN" dirty="0"/>
              <a:t>social</a:t>
            </a:r>
            <a:r>
              <a:rPr lang="zh-CN" altLang="en-US" dirty="0"/>
              <a:t> </a:t>
            </a:r>
            <a:r>
              <a:rPr lang="en-US" altLang="zh-CN" dirty="0"/>
              <a:t>media</a:t>
            </a:r>
            <a:r>
              <a:rPr lang="zh-CN" altLang="en-US" dirty="0"/>
              <a:t> </a:t>
            </a:r>
            <a:r>
              <a:rPr lang="en-US" altLang="zh-CN" dirty="0"/>
              <a:t>data</a:t>
            </a:r>
          </a:p>
          <a:p>
            <a:endParaRPr lang="en-US" altLang="zh-CN" dirty="0" smtClean="0"/>
          </a:p>
        </p:txBody>
      </p:sp>
      <p:sp>
        <p:nvSpPr>
          <p:cNvPr id="5" name="Date Placeholder 4"/>
          <p:cNvSpPr>
            <a:spLocks noGrp="1"/>
          </p:cNvSpPr>
          <p:nvPr>
            <p:ph type="dt" sz="half" idx="10"/>
          </p:nvPr>
        </p:nvSpPr>
        <p:spPr/>
        <p:txBody>
          <a:bodyPr/>
          <a:lstStyle/>
          <a:p>
            <a:fld id="{80576180-D7CF-9F4D-B54A-ED6A56CA6B31}"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19</a:t>
            </a:fld>
            <a:endParaRPr lang="en-US"/>
          </a:p>
        </p:txBody>
      </p:sp>
    </p:spTree>
    <p:extLst>
      <p:ext uri="{BB962C8B-B14F-4D97-AF65-F5344CB8AC3E}">
        <p14:creationId xmlns:p14="http://schemas.microsoft.com/office/powerpoint/2010/main" val="3145836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Emerging Social Media Platforms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t="8841" b="8841"/>
          <a:stretch>
            <a:fillRect/>
          </a:stretch>
        </p:blipFill>
        <p:spPr/>
      </p:pic>
      <p:sp>
        <p:nvSpPr>
          <p:cNvPr id="7" name="Date Placeholder 6"/>
          <p:cNvSpPr>
            <a:spLocks noGrp="1"/>
          </p:cNvSpPr>
          <p:nvPr>
            <p:ph type="dt" sz="half" idx="10"/>
          </p:nvPr>
        </p:nvSpPr>
        <p:spPr/>
        <p:txBody>
          <a:bodyPr/>
          <a:lstStyle/>
          <a:p>
            <a:fld id="{4738FE46-35FD-9F47-8FE6-18E531A03525}" type="datetime1">
              <a:rPr lang="en-US" smtClean="0"/>
              <a:t>6/28/16</a:t>
            </a:fld>
            <a:endParaRPr lang="en-US"/>
          </a:p>
        </p:txBody>
      </p:sp>
      <p:sp>
        <p:nvSpPr>
          <p:cNvPr id="8" name="Slide Number Placeholder 7"/>
          <p:cNvSpPr>
            <a:spLocks noGrp="1"/>
          </p:cNvSpPr>
          <p:nvPr>
            <p:ph type="sldNum" sz="quarter" idx="12"/>
          </p:nvPr>
        </p:nvSpPr>
        <p:spPr/>
        <p:txBody>
          <a:bodyPr/>
          <a:lstStyle/>
          <a:p>
            <a:fld id="{82D3AB69-B85A-4173-B386-1237E2F9F008}" type="slidenum">
              <a:rPr lang="en-US" smtClean="0"/>
              <a:t>2</a:t>
            </a:fld>
            <a:endParaRPr lang="en-US"/>
          </a:p>
        </p:txBody>
      </p:sp>
    </p:spTree>
    <p:extLst>
      <p:ext uri="{BB962C8B-B14F-4D97-AF65-F5344CB8AC3E}">
        <p14:creationId xmlns:p14="http://schemas.microsoft.com/office/powerpoint/2010/main" val="3159491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5A70C-2821-7643-88B1-CEAD23473F6C}"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20</a:t>
            </a:fld>
            <a:endParaRPr lang="en-US"/>
          </a:p>
        </p:txBody>
      </p:sp>
      <p:sp>
        <p:nvSpPr>
          <p:cNvPr id="2" name="Rectangle 1"/>
          <p:cNvSpPr/>
          <p:nvPr/>
        </p:nvSpPr>
        <p:spPr>
          <a:xfrm>
            <a:off x="685800" y="990600"/>
            <a:ext cx="8077200" cy="4659737"/>
          </a:xfrm>
          <a:prstGeom prst="rect">
            <a:avLst/>
          </a:prstGeom>
        </p:spPr>
        <p:txBody>
          <a:bodyPr wrap="square">
            <a:spAutoFit/>
          </a:bodyPr>
          <a:lstStyle/>
          <a:p>
            <a:pPr>
              <a:lnSpc>
                <a:spcPct val="120000"/>
              </a:lnSpc>
            </a:pPr>
            <a:r>
              <a:rPr lang="en-US" altLang="zh-CN" sz="2400" b="1" dirty="0" err="1" smtClean="0"/>
              <a:t>Minimax</a:t>
            </a:r>
            <a:r>
              <a:rPr lang="zh-CN" altLang="en-US" sz="2400" b="1" dirty="0" smtClean="0"/>
              <a:t> </a:t>
            </a:r>
            <a:r>
              <a:rPr lang="en-US" altLang="zh-CN" sz="2400" b="1" dirty="0"/>
              <a:t>e</a:t>
            </a:r>
            <a:r>
              <a:rPr lang="en-US" altLang="zh-CN" sz="2400" b="1" dirty="0" smtClean="0"/>
              <a:t>ntropy</a:t>
            </a:r>
            <a:r>
              <a:rPr lang="zh-CN" altLang="en-US" sz="2400" b="1" dirty="0" smtClean="0"/>
              <a:t> </a:t>
            </a:r>
            <a:r>
              <a:rPr lang="en-US" altLang="zh-CN" sz="2400" b="1" dirty="0" smtClean="0"/>
              <a:t>in</a:t>
            </a:r>
            <a:r>
              <a:rPr lang="zh-CN" altLang="en-US" sz="2400" b="1" dirty="0" smtClean="0"/>
              <a:t> </a:t>
            </a:r>
            <a:r>
              <a:rPr lang="en-US" altLang="zh-CN" sz="2400" b="1" dirty="0" smtClean="0"/>
              <a:t>the</a:t>
            </a:r>
            <a:r>
              <a:rPr lang="zh-CN" altLang="en-US" sz="2400" b="1" dirty="0" smtClean="0"/>
              <a:t> </a:t>
            </a:r>
            <a:r>
              <a:rPr lang="en-US" altLang="zh-CN" sz="2400" b="1" dirty="0" smtClean="0"/>
              <a:t>literature</a:t>
            </a:r>
          </a:p>
          <a:p>
            <a:pPr marL="285750" indent="-285750">
              <a:lnSpc>
                <a:spcPct val="120000"/>
              </a:lnSpc>
              <a:buFont typeface="Arial"/>
              <a:buChar char="•"/>
            </a:pPr>
            <a:r>
              <a:rPr lang="en-US" altLang="zh-CN" sz="2400" dirty="0" smtClean="0"/>
              <a:t>Zhu</a:t>
            </a:r>
            <a:r>
              <a:rPr lang="zh-CN" altLang="en-US" sz="2400" dirty="0" smtClean="0"/>
              <a:t> </a:t>
            </a:r>
            <a:r>
              <a:rPr lang="en-US" altLang="zh-CN" sz="2400" dirty="0" smtClean="0"/>
              <a:t>et</a:t>
            </a:r>
            <a:r>
              <a:rPr lang="zh-CN" altLang="en-US" sz="2400" dirty="0" smtClean="0"/>
              <a:t> </a:t>
            </a:r>
            <a:r>
              <a:rPr lang="en-US" altLang="zh-CN" sz="2400" dirty="0" smtClean="0"/>
              <a:t>al.,</a:t>
            </a:r>
            <a:r>
              <a:rPr lang="zh-CN" altLang="en-US" sz="2400" dirty="0" smtClean="0"/>
              <a:t> </a:t>
            </a:r>
            <a:r>
              <a:rPr lang="en-US" altLang="zh-CN" sz="2400" dirty="0" smtClean="0"/>
              <a:t>(1997)</a:t>
            </a:r>
            <a:r>
              <a:rPr lang="zh-CN" altLang="en-US" sz="2400" dirty="0" smtClean="0"/>
              <a:t> </a:t>
            </a:r>
            <a:r>
              <a:rPr lang="en-US" altLang="zh-CN" sz="2400" dirty="0" smtClean="0"/>
              <a:t>Feature</a:t>
            </a:r>
            <a:r>
              <a:rPr lang="zh-CN" altLang="en-US" sz="2400" dirty="0" smtClean="0"/>
              <a:t> </a:t>
            </a:r>
            <a:r>
              <a:rPr lang="en-US" altLang="zh-CN" sz="2400" dirty="0" smtClean="0"/>
              <a:t>selection in computer vision</a:t>
            </a:r>
          </a:p>
          <a:p>
            <a:pPr marL="285750" indent="-285750">
              <a:lnSpc>
                <a:spcPct val="120000"/>
              </a:lnSpc>
              <a:buFont typeface="Arial"/>
              <a:buChar char="•"/>
            </a:pPr>
            <a:r>
              <a:rPr lang="en-US" altLang="zh-CN" sz="2400" dirty="0" smtClean="0"/>
              <a:t>Zhou</a:t>
            </a:r>
            <a:r>
              <a:rPr lang="zh-CN" altLang="en-US" sz="2400" dirty="0" smtClean="0"/>
              <a:t> </a:t>
            </a:r>
            <a:r>
              <a:rPr lang="en-US" altLang="zh-CN" sz="2400" dirty="0" smtClean="0"/>
              <a:t>et</a:t>
            </a:r>
            <a:r>
              <a:rPr lang="zh-CN" altLang="en-US" sz="2400" dirty="0" smtClean="0"/>
              <a:t> </a:t>
            </a:r>
            <a:r>
              <a:rPr lang="en-US" altLang="zh-CN" sz="2400" dirty="0" smtClean="0"/>
              <a:t>al.,</a:t>
            </a:r>
            <a:r>
              <a:rPr lang="zh-CN" altLang="en-US" sz="2400" dirty="0" smtClean="0"/>
              <a:t> </a:t>
            </a:r>
            <a:r>
              <a:rPr lang="en-US" altLang="zh-CN" sz="2400" dirty="0" smtClean="0"/>
              <a:t>(2012)</a:t>
            </a:r>
            <a:r>
              <a:rPr lang="zh-CN" altLang="en-US" sz="2400" i="1" dirty="0" smtClean="0"/>
              <a:t> </a:t>
            </a:r>
            <a:r>
              <a:rPr lang="en-US" altLang="zh-CN" sz="2400" dirty="0" smtClean="0"/>
              <a:t>Infer</a:t>
            </a:r>
            <a:r>
              <a:rPr lang="zh-CN" altLang="en-US" sz="2400" dirty="0" smtClean="0"/>
              <a:t> </a:t>
            </a:r>
            <a:r>
              <a:rPr lang="en-US" altLang="zh-CN" sz="2400" dirty="0" smtClean="0"/>
              <a:t>missing</a:t>
            </a:r>
            <a:r>
              <a:rPr lang="zh-CN" altLang="en-US" sz="2400" dirty="0" smtClean="0"/>
              <a:t> </a:t>
            </a:r>
            <a:r>
              <a:rPr lang="en-US" altLang="zh-CN" sz="2400" dirty="0" smtClean="0"/>
              <a:t>binary</a:t>
            </a:r>
            <a:r>
              <a:rPr lang="zh-CN" altLang="en-US" sz="2400" dirty="0" smtClean="0"/>
              <a:t> </a:t>
            </a:r>
            <a:r>
              <a:rPr lang="en-US" altLang="zh-CN" sz="2400" dirty="0" smtClean="0"/>
              <a:t>features</a:t>
            </a:r>
          </a:p>
          <a:p>
            <a:pPr>
              <a:lnSpc>
                <a:spcPct val="120000"/>
              </a:lnSpc>
            </a:pPr>
            <a:r>
              <a:rPr lang="en-US" altLang="zh-CN" sz="2400" b="1" dirty="0" smtClean="0"/>
              <a:t>My</a:t>
            </a:r>
            <a:r>
              <a:rPr lang="zh-CN" altLang="en-US" sz="2400" b="1" dirty="0" smtClean="0"/>
              <a:t> </a:t>
            </a:r>
            <a:r>
              <a:rPr lang="en-US" altLang="zh-CN" sz="2400" b="1" dirty="0" smtClean="0"/>
              <a:t>model:</a:t>
            </a:r>
            <a:r>
              <a:rPr lang="zh-CN" altLang="en-US" sz="2400" b="1" dirty="0" smtClean="0"/>
              <a:t> </a:t>
            </a:r>
            <a:endParaRPr lang="en-US" altLang="zh-CN" sz="2400" b="1" dirty="0" smtClean="0"/>
          </a:p>
          <a:p>
            <a:pPr marL="342900" indent="-342900">
              <a:lnSpc>
                <a:spcPct val="120000"/>
              </a:lnSpc>
              <a:buFont typeface="Arial"/>
              <a:buChar char="•"/>
            </a:pPr>
            <a:r>
              <a:rPr lang="en-US" sz="2400" dirty="0" smtClean="0"/>
              <a:t>[</a:t>
            </a:r>
            <a:r>
              <a:rPr lang="en-US" sz="2400" dirty="0" smtClean="0">
                <a:solidFill>
                  <a:srgbClr val="FF0000"/>
                </a:solidFill>
              </a:rPr>
              <a:t>Boosted Expressiveness</a:t>
            </a:r>
            <a:r>
              <a:rPr lang="en-US" sz="2400" dirty="0" smtClean="0"/>
              <a:t>] Generalize</a:t>
            </a:r>
            <a:r>
              <a:rPr lang="zh-CN" altLang="en-US" sz="2400" dirty="0" smtClean="0"/>
              <a:t> </a:t>
            </a:r>
            <a:r>
              <a:rPr lang="en-US" altLang="zh-CN" sz="2400" dirty="0" smtClean="0"/>
              <a:t>the</a:t>
            </a:r>
            <a:r>
              <a:rPr lang="zh-CN" altLang="en-US" sz="2400" dirty="0" smtClean="0"/>
              <a:t> </a:t>
            </a:r>
            <a:r>
              <a:rPr lang="en-US" altLang="zh-CN" sz="2400" u="sng" dirty="0" smtClean="0"/>
              <a:t>latent</a:t>
            </a:r>
            <a:r>
              <a:rPr lang="zh-CN" altLang="en-US" sz="2400" dirty="0" smtClean="0"/>
              <a:t> </a:t>
            </a:r>
            <a:r>
              <a:rPr lang="en-US" altLang="zh-CN" sz="2400" dirty="0" smtClean="0"/>
              <a:t>features</a:t>
            </a:r>
            <a:r>
              <a:rPr lang="zh-CN" altLang="en-US" sz="2400" dirty="0" smtClean="0"/>
              <a:t> </a:t>
            </a:r>
            <a:r>
              <a:rPr lang="en-US" altLang="zh-CN" sz="2400" dirty="0" smtClean="0"/>
              <a:t>to</a:t>
            </a:r>
            <a:r>
              <a:rPr lang="zh-CN" altLang="en-US" sz="2400" dirty="0" smtClean="0"/>
              <a:t> </a:t>
            </a:r>
            <a:r>
              <a:rPr lang="en-US" altLang="zh-CN" sz="2400" dirty="0" smtClean="0"/>
              <a:t>arbitrary</a:t>
            </a:r>
            <a:r>
              <a:rPr lang="zh-CN" altLang="en-US" sz="2400" dirty="0" smtClean="0"/>
              <a:t> </a:t>
            </a:r>
            <a:r>
              <a:rPr lang="en-US" altLang="zh-CN" sz="2400" u="sng" dirty="0" smtClean="0">
                <a:solidFill>
                  <a:srgbClr val="000000"/>
                </a:solidFill>
              </a:rPr>
              <a:t>parametric</a:t>
            </a:r>
            <a:r>
              <a:rPr lang="zh-CN" altLang="en-US" sz="2400" u="sng" dirty="0" smtClean="0">
                <a:solidFill>
                  <a:srgbClr val="000000"/>
                </a:solidFill>
              </a:rPr>
              <a:t> </a:t>
            </a:r>
            <a:r>
              <a:rPr lang="en-US" altLang="zh-CN" sz="2400" u="sng" dirty="0">
                <a:solidFill>
                  <a:srgbClr val="000000"/>
                </a:solidFill>
              </a:rPr>
              <a:t>forms</a:t>
            </a:r>
            <a:r>
              <a:rPr lang="zh-CN" altLang="en-US" sz="2400" u="sng" dirty="0">
                <a:solidFill>
                  <a:srgbClr val="000000"/>
                </a:solidFill>
              </a:rPr>
              <a:t> </a:t>
            </a:r>
            <a:r>
              <a:rPr lang="en-US" altLang="zh-CN" sz="2400" u="sng" dirty="0">
                <a:solidFill>
                  <a:srgbClr val="000000"/>
                </a:solidFill>
              </a:rPr>
              <a:t>f(</a:t>
            </a:r>
            <a:r>
              <a:rPr lang="en-US" altLang="zh-CN" sz="2400" u="sng" dirty="0" err="1">
                <a:solidFill>
                  <a:srgbClr val="000000"/>
                </a:solidFill>
              </a:rPr>
              <a:t>x,y</a:t>
            </a:r>
            <a:r>
              <a:rPr lang="en-US" altLang="zh-CN" sz="2400" u="sng" dirty="0">
                <a:solidFill>
                  <a:srgbClr val="000000"/>
                </a:solidFill>
              </a:rPr>
              <a:t>,</a:t>
            </a:r>
            <a:r>
              <a:rPr lang="el-GR" sz="2400" b="1" u="sng" dirty="0">
                <a:solidFill>
                  <a:srgbClr val="000000"/>
                </a:solidFill>
              </a:rPr>
              <a:t>Θ</a:t>
            </a:r>
            <a:r>
              <a:rPr lang="en-US" altLang="zh-CN" sz="2400" u="sng" dirty="0" smtClean="0">
                <a:solidFill>
                  <a:srgbClr val="000000"/>
                </a:solidFill>
              </a:rPr>
              <a:t>)</a:t>
            </a:r>
          </a:p>
          <a:p>
            <a:pPr marL="800100" lvl="1" indent="-342900">
              <a:buFont typeface="Arial"/>
              <a:buChar char="•"/>
            </a:pPr>
            <a:r>
              <a:rPr lang="en-US" sz="2400" dirty="0"/>
              <a:t>Directly corresponds to the generative assumptions of the features</a:t>
            </a:r>
          </a:p>
          <a:p>
            <a:pPr marL="800100" lvl="1" indent="-342900">
              <a:buFont typeface="Arial"/>
              <a:buChar char="•"/>
            </a:pPr>
            <a:r>
              <a:rPr lang="en-US" sz="2400" dirty="0"/>
              <a:t>Especially suited </a:t>
            </a:r>
            <a:r>
              <a:rPr lang="en-US" sz="2400" dirty="0" smtClean="0"/>
              <a:t>to the multi-dimensional user</a:t>
            </a:r>
            <a:r>
              <a:rPr lang="zh-CN" altLang="en-US" sz="2400" dirty="0" smtClean="0"/>
              <a:t> </a:t>
            </a:r>
            <a:r>
              <a:rPr lang="en-US" altLang="zh-CN" sz="2400" dirty="0" smtClean="0"/>
              <a:t>preference</a:t>
            </a:r>
            <a:r>
              <a:rPr lang="zh-CN" altLang="en-US" sz="2400" dirty="0" smtClean="0"/>
              <a:t> </a:t>
            </a:r>
            <a:r>
              <a:rPr lang="en-US" altLang="zh-CN" sz="2400" dirty="0" smtClean="0"/>
              <a:t>modeling</a:t>
            </a:r>
            <a:r>
              <a:rPr lang="zh-CN" altLang="en-US" sz="2400" dirty="0" smtClean="0"/>
              <a:t> </a:t>
            </a:r>
            <a:r>
              <a:rPr lang="en-US" altLang="zh-CN" sz="2400" dirty="0" smtClean="0"/>
              <a:t>in</a:t>
            </a:r>
            <a:r>
              <a:rPr lang="zh-CN" altLang="en-US" sz="2400" dirty="0" smtClean="0"/>
              <a:t> </a:t>
            </a:r>
            <a:r>
              <a:rPr lang="en-US" altLang="zh-CN" sz="2400" dirty="0" smtClean="0"/>
              <a:t>social</a:t>
            </a:r>
            <a:r>
              <a:rPr lang="zh-CN" altLang="en-US" sz="2400" dirty="0" smtClean="0"/>
              <a:t> </a:t>
            </a:r>
            <a:r>
              <a:rPr lang="en-US" altLang="zh-CN" sz="2400" dirty="0" smtClean="0"/>
              <a:t>media</a:t>
            </a:r>
            <a:r>
              <a:rPr lang="zh-CN" altLang="en-US" sz="2400" dirty="0" smtClean="0"/>
              <a:t> </a:t>
            </a:r>
            <a:r>
              <a:rPr lang="en-US" altLang="zh-CN" sz="2400" dirty="0" smtClean="0"/>
              <a:t>platforms</a:t>
            </a:r>
          </a:p>
          <a:p>
            <a:pPr marL="342900" indent="-342900">
              <a:lnSpc>
                <a:spcPct val="120000"/>
              </a:lnSpc>
              <a:buFont typeface="Arial"/>
              <a:buChar char="•"/>
            </a:pPr>
            <a:r>
              <a:rPr lang="en-US" altLang="zh-CN" sz="2400" dirty="0" smtClean="0"/>
              <a:t>[</a:t>
            </a:r>
            <a:r>
              <a:rPr lang="en-US" altLang="zh-CN" sz="2400" dirty="0" smtClean="0">
                <a:solidFill>
                  <a:srgbClr val="FF0000"/>
                </a:solidFill>
              </a:rPr>
              <a:t>Elegant</a:t>
            </a:r>
            <a:r>
              <a:rPr lang="zh-CN" altLang="en-US" sz="2400" dirty="0" smtClean="0">
                <a:solidFill>
                  <a:srgbClr val="FF0000"/>
                </a:solidFill>
              </a:rPr>
              <a:t> </a:t>
            </a:r>
            <a:r>
              <a:rPr lang="en-US" altLang="zh-CN" sz="2400" dirty="0" smtClean="0">
                <a:solidFill>
                  <a:srgbClr val="FF0000"/>
                </a:solidFill>
              </a:rPr>
              <a:t>optimization</a:t>
            </a:r>
            <a:r>
              <a:rPr lang="zh-CN" altLang="en-US" sz="2400" dirty="0" smtClean="0">
                <a:solidFill>
                  <a:srgbClr val="FF0000"/>
                </a:solidFill>
              </a:rPr>
              <a:t> </a:t>
            </a:r>
            <a:r>
              <a:rPr lang="en-US" altLang="zh-CN" sz="2400" dirty="0" smtClean="0">
                <a:solidFill>
                  <a:srgbClr val="FF0000"/>
                </a:solidFill>
              </a:rPr>
              <a:t>algorithm</a:t>
            </a:r>
            <a:r>
              <a:rPr lang="en-US" altLang="zh-CN" sz="2400" dirty="0" smtClean="0"/>
              <a:t>]</a:t>
            </a:r>
            <a:r>
              <a:rPr lang="zh-CN" altLang="en-US" sz="2400" dirty="0" smtClean="0"/>
              <a:t> </a:t>
            </a:r>
            <a:r>
              <a:rPr lang="en-US" altLang="zh-CN" sz="2400" dirty="0" smtClean="0"/>
              <a:t>Alternating</a:t>
            </a:r>
            <a:r>
              <a:rPr lang="zh-CN" altLang="en-US" sz="2400" dirty="0" smtClean="0"/>
              <a:t> </a:t>
            </a:r>
            <a:r>
              <a:rPr lang="en-US" altLang="zh-CN" sz="2400" dirty="0" smtClean="0"/>
              <a:t>maximization</a:t>
            </a:r>
            <a:endParaRPr lang="en-US" sz="2400" dirty="0"/>
          </a:p>
        </p:txBody>
      </p:sp>
    </p:spTree>
    <p:extLst>
      <p:ext uri="{BB962C8B-B14F-4D97-AF65-F5344CB8AC3E}">
        <p14:creationId xmlns:p14="http://schemas.microsoft.com/office/powerpoint/2010/main" val="2700417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Model</a:t>
            </a:r>
            <a:r>
              <a:rPr lang="zh-CN" altLang="en-US" dirty="0" smtClean="0"/>
              <a:t> </a:t>
            </a:r>
            <a:r>
              <a:rPr lang="en-US" altLang="zh-CN" dirty="0" smtClean="0"/>
              <a:t>Expressiveness</a:t>
            </a:r>
            <a:endParaRPr lang="en-US" dirty="0"/>
          </a:p>
        </p:txBody>
      </p:sp>
      <p:sp>
        <p:nvSpPr>
          <p:cNvPr id="9" name="Content Placeholder 2"/>
          <p:cNvSpPr>
            <a:spLocks noGrp="1"/>
          </p:cNvSpPr>
          <p:nvPr>
            <p:ph idx="1"/>
          </p:nvPr>
        </p:nvSpPr>
        <p:spPr>
          <a:xfrm>
            <a:off x="914399" y="1371600"/>
            <a:ext cx="7467601" cy="5029200"/>
          </a:xfrm>
        </p:spPr>
        <p:txBody>
          <a:bodyPr>
            <a:normAutofit/>
          </a:bodyPr>
          <a:lstStyle/>
          <a:p>
            <a:pPr marL="0" indent="0">
              <a:buNone/>
            </a:pPr>
            <a:r>
              <a:rPr lang="en-US" u="sng" dirty="0" smtClean="0"/>
              <a:t>Joint learning of weights and features</a:t>
            </a:r>
          </a:p>
          <a:p>
            <a:r>
              <a:rPr lang="en-US" sz="2800" dirty="0" smtClean="0"/>
              <a:t>Skip</a:t>
            </a:r>
            <a:r>
              <a:rPr lang="en-US" altLang="zh-CN" sz="2800" dirty="0" smtClean="0"/>
              <a:t>-Gram</a:t>
            </a:r>
            <a:r>
              <a:rPr lang="zh-CN" altLang="en-US" sz="2800" dirty="0" smtClean="0"/>
              <a:t> </a:t>
            </a:r>
            <a:r>
              <a:rPr lang="en-US" altLang="zh-CN" sz="2800" dirty="0" smtClean="0"/>
              <a:t>Word2Vec</a:t>
            </a:r>
            <a:r>
              <a:rPr lang="zh-CN" altLang="en-US" sz="2800" dirty="0" smtClean="0"/>
              <a:t> </a:t>
            </a:r>
            <a:r>
              <a:rPr lang="en-US" altLang="zh-CN" sz="2800" dirty="0" smtClean="0"/>
              <a:t>model</a:t>
            </a:r>
          </a:p>
          <a:p>
            <a:pPr lvl="1"/>
            <a:r>
              <a:rPr lang="en-US" altLang="zh-CN" sz="2400" dirty="0" smtClean="0"/>
              <a:t>Word</a:t>
            </a:r>
            <a:r>
              <a:rPr lang="zh-CN" altLang="en-US" sz="2400" dirty="0" smtClean="0"/>
              <a:t> </a:t>
            </a:r>
            <a:r>
              <a:rPr lang="en-US" altLang="zh-CN" sz="2400" dirty="0" smtClean="0"/>
              <a:t>vectors</a:t>
            </a:r>
            <a:r>
              <a:rPr lang="zh-CN" altLang="en-US" sz="2400" dirty="0" smtClean="0"/>
              <a:t> </a:t>
            </a:r>
            <a:r>
              <a:rPr lang="zh-CN" altLang="zh-CN" sz="2400" dirty="0" smtClean="0"/>
              <a:t>{</a:t>
            </a:r>
            <a:r>
              <a:rPr lang="el-GR" sz="2400" b="1" dirty="0" smtClean="0">
                <a:solidFill>
                  <a:srgbClr val="000000"/>
                </a:solidFill>
              </a:rPr>
              <a:t>Θ</a:t>
            </a:r>
            <a:r>
              <a:rPr lang="en-US" altLang="zh-CN" sz="2400" b="1" baseline="-25000" dirty="0" smtClean="0">
                <a:solidFill>
                  <a:srgbClr val="000000"/>
                </a:solidFill>
              </a:rPr>
              <a:t>1</a:t>
            </a:r>
            <a:r>
              <a:rPr lang="zh-CN" altLang="en-US" sz="2400" b="1" baseline="-25000" dirty="0" smtClean="0">
                <a:solidFill>
                  <a:srgbClr val="000000"/>
                </a:solidFill>
              </a:rPr>
              <a:t> </a:t>
            </a:r>
            <a:r>
              <a:rPr lang="en-US" altLang="zh-CN" sz="2400" b="1" dirty="0" smtClean="0">
                <a:solidFill>
                  <a:srgbClr val="000000"/>
                </a:solidFill>
              </a:rPr>
              <a:t>,</a:t>
            </a:r>
            <a:r>
              <a:rPr lang="el-GR" sz="2400" b="1" dirty="0" smtClean="0">
                <a:solidFill>
                  <a:srgbClr val="000000"/>
                </a:solidFill>
              </a:rPr>
              <a:t> Θ</a:t>
            </a:r>
            <a:r>
              <a:rPr lang="en-US" altLang="zh-CN" sz="2400" b="1" baseline="-25000" dirty="0" smtClean="0">
                <a:solidFill>
                  <a:srgbClr val="000000"/>
                </a:solidFill>
              </a:rPr>
              <a:t>2</a:t>
            </a:r>
            <a:r>
              <a:rPr lang="en-US" altLang="zh-CN" sz="2400" dirty="0" smtClean="0"/>
              <a:t>,</a:t>
            </a:r>
            <a:r>
              <a:rPr lang="is-IS" altLang="zh-CN" sz="2400" dirty="0" smtClean="0"/>
              <a:t>…</a:t>
            </a:r>
            <a:r>
              <a:rPr lang="zh-CN" altLang="zh-CN" sz="2400" dirty="0" smtClean="0"/>
              <a:t>}</a:t>
            </a:r>
            <a:r>
              <a:rPr lang="zh-CN" altLang="en-US" sz="2400" dirty="0" smtClean="0"/>
              <a:t> </a:t>
            </a:r>
            <a:endParaRPr lang="en-US" altLang="zh-CN" sz="2400" dirty="0" smtClean="0"/>
          </a:p>
          <a:p>
            <a:pPr lvl="1"/>
            <a:r>
              <a:rPr lang="en-US" altLang="zh-CN" sz="2400" dirty="0" smtClean="0"/>
              <a:t>Context</a:t>
            </a:r>
            <a:r>
              <a:rPr lang="zh-CN" altLang="en-US" sz="2400" dirty="0" smtClean="0"/>
              <a:t> </a:t>
            </a:r>
            <a:r>
              <a:rPr lang="en-US" altLang="zh-CN" sz="2400" dirty="0" smtClean="0"/>
              <a:t>vectors</a:t>
            </a:r>
            <a:r>
              <a:rPr lang="zh-CN" altLang="en-US" sz="2400" dirty="0" smtClean="0"/>
              <a:t> </a:t>
            </a:r>
            <a:r>
              <a:rPr lang="zh-CN" altLang="zh-CN" sz="2400" dirty="0" smtClean="0"/>
              <a:t>{</a:t>
            </a:r>
            <a:r>
              <a:rPr lang="en-US" altLang="zh-CN" sz="2400" b="1" dirty="0" smtClean="0"/>
              <a:t>w</a:t>
            </a:r>
            <a:r>
              <a:rPr lang="en-US" altLang="zh-CN" sz="2400" b="1" baseline="-25000" dirty="0" smtClean="0"/>
              <a:t>1</a:t>
            </a:r>
            <a:r>
              <a:rPr lang="zh-CN" altLang="en-US" sz="2400" baseline="-25000" dirty="0" smtClean="0"/>
              <a:t> </a:t>
            </a:r>
            <a:r>
              <a:rPr lang="en-US" altLang="zh-CN" sz="2400" dirty="0" smtClean="0"/>
              <a:t>,</a:t>
            </a:r>
            <a:r>
              <a:rPr lang="en-US" altLang="zh-CN" sz="2400" b="1" dirty="0" smtClean="0"/>
              <a:t>w</a:t>
            </a:r>
            <a:r>
              <a:rPr lang="en-US" altLang="zh-CN" sz="2400" b="1" baseline="-25000" dirty="0" smtClean="0"/>
              <a:t>2</a:t>
            </a:r>
            <a:r>
              <a:rPr lang="en-US" altLang="zh-CN" sz="2400" dirty="0" smtClean="0"/>
              <a:t>,</a:t>
            </a:r>
            <a:r>
              <a:rPr lang="is-IS" altLang="zh-CN" sz="2400" dirty="0" smtClean="0"/>
              <a:t>…</a:t>
            </a:r>
            <a:r>
              <a:rPr lang="zh-CN" altLang="en-US" sz="2400" dirty="0" smtClean="0"/>
              <a:t>}</a:t>
            </a:r>
            <a:endParaRPr lang="en-US" altLang="zh-CN" sz="2400" dirty="0" smtClean="0"/>
          </a:p>
          <a:p>
            <a:pPr lvl="1"/>
            <a:r>
              <a:rPr lang="en-US" altLang="zh-CN" sz="2400" dirty="0" smtClean="0"/>
              <a:t>Vocabulary</a:t>
            </a:r>
            <a:r>
              <a:rPr lang="zh-CN" altLang="en-US" sz="2400" dirty="0" smtClean="0"/>
              <a:t> </a:t>
            </a:r>
            <a:r>
              <a:rPr lang="en-US" altLang="zh-CN" sz="2400" dirty="0" smtClean="0"/>
              <a:t>size:</a:t>
            </a:r>
            <a:r>
              <a:rPr lang="zh-CN" altLang="en-US" sz="2400" dirty="0" smtClean="0"/>
              <a:t> </a:t>
            </a:r>
            <a:r>
              <a:rPr lang="en-US" altLang="zh-CN" sz="2400" dirty="0" smtClean="0"/>
              <a:t>V</a:t>
            </a:r>
          </a:p>
          <a:p>
            <a:r>
              <a:rPr lang="en-US" sz="2800" dirty="0" smtClean="0"/>
              <a:t>Corresponding</a:t>
            </a:r>
            <a:r>
              <a:rPr lang="zh-CN" altLang="en-US" sz="2800" dirty="0" smtClean="0"/>
              <a:t> </a:t>
            </a:r>
            <a:r>
              <a:rPr lang="en-US" altLang="zh-CN" sz="2800" dirty="0" err="1" smtClean="0"/>
              <a:t>m</a:t>
            </a:r>
            <a:r>
              <a:rPr lang="en-US" sz="2800" dirty="0" err="1" smtClean="0"/>
              <a:t>inimax</a:t>
            </a:r>
            <a:r>
              <a:rPr lang="zh-CN" altLang="en-US" sz="2800" dirty="0" smtClean="0"/>
              <a:t> </a:t>
            </a:r>
            <a:r>
              <a:rPr lang="en-US" altLang="zh-CN" sz="2800" dirty="0" smtClean="0"/>
              <a:t>entropy</a:t>
            </a:r>
            <a:r>
              <a:rPr lang="zh-CN" altLang="en-US" sz="2800" dirty="0" smtClean="0"/>
              <a:t> </a:t>
            </a:r>
            <a:r>
              <a:rPr lang="en-US" altLang="zh-CN" sz="2800" dirty="0" smtClean="0"/>
              <a:t>model:</a:t>
            </a:r>
          </a:p>
          <a:p>
            <a:pPr lvl="1"/>
            <a:r>
              <a:rPr lang="en-US" altLang="zh-CN" sz="2400" dirty="0" smtClean="0"/>
              <a:t>Feature</a:t>
            </a:r>
            <a:r>
              <a:rPr lang="zh-CN" altLang="en-US" sz="2400" dirty="0" smtClean="0"/>
              <a:t> </a:t>
            </a:r>
            <a:r>
              <a:rPr lang="en-US" altLang="zh-CN" sz="2400" dirty="0" smtClean="0"/>
              <a:t>vector</a:t>
            </a:r>
            <a:r>
              <a:rPr lang="zh-CN" altLang="en-US" sz="2400" dirty="0" smtClean="0"/>
              <a:t> </a:t>
            </a:r>
            <a:r>
              <a:rPr lang="en-US" altLang="zh-CN" sz="2400" dirty="0" smtClean="0"/>
              <a:t>for</a:t>
            </a:r>
            <a:r>
              <a:rPr lang="zh-CN" altLang="en-US" sz="2400" dirty="0" smtClean="0"/>
              <a:t> </a:t>
            </a:r>
            <a:r>
              <a:rPr lang="en-US" altLang="zh-CN" sz="2400" dirty="0" smtClean="0"/>
              <a:t>(word x, context y) pair:</a:t>
            </a:r>
            <a:r>
              <a:rPr lang="zh-CN" altLang="en-US" sz="2400" dirty="0" smtClean="0"/>
              <a:t> </a:t>
            </a:r>
            <a:endParaRPr lang="en-US" altLang="zh-CN" sz="2400" dirty="0" smtClean="0"/>
          </a:p>
          <a:p>
            <a:pPr lvl="2"/>
            <a:endParaRPr lang="en-US" altLang="zh-CN" b="1" dirty="0"/>
          </a:p>
          <a:p>
            <a:pPr lvl="2"/>
            <a:r>
              <a:rPr lang="en-US" altLang="zh-CN" b="1" dirty="0" smtClean="0"/>
              <a:t>f</a:t>
            </a:r>
            <a:r>
              <a:rPr lang="en-US" altLang="zh-CN" dirty="0" smtClean="0"/>
              <a:t>(</a:t>
            </a:r>
            <a:r>
              <a:rPr lang="en-US" altLang="zh-CN" dirty="0" err="1" smtClean="0"/>
              <a:t>x,y</a:t>
            </a:r>
            <a:r>
              <a:rPr lang="en-US" altLang="zh-CN" dirty="0" smtClean="0"/>
              <a:t>,</a:t>
            </a:r>
            <a:r>
              <a:rPr lang="el-GR" b="1" dirty="0" smtClean="0">
                <a:solidFill>
                  <a:srgbClr val="000000"/>
                </a:solidFill>
              </a:rPr>
              <a:t>Θ</a:t>
            </a:r>
            <a:r>
              <a:rPr lang="en-US" altLang="zh-CN" dirty="0" smtClean="0"/>
              <a:t>)</a:t>
            </a:r>
            <a:r>
              <a:rPr lang="zh-CN" altLang="en-US" dirty="0" smtClean="0"/>
              <a:t> </a:t>
            </a:r>
            <a:r>
              <a:rPr lang="en-US" altLang="zh-CN" dirty="0" smtClean="0"/>
              <a:t>=</a:t>
            </a:r>
            <a:r>
              <a:rPr lang="zh-CN" altLang="en-US" dirty="0" smtClean="0"/>
              <a:t> </a:t>
            </a:r>
            <a:r>
              <a:rPr lang="zh-CN" altLang="zh-CN" dirty="0" smtClean="0"/>
              <a:t>[</a:t>
            </a:r>
            <a:r>
              <a:rPr lang="en-US" altLang="zh-CN" b="1" dirty="0" smtClean="0"/>
              <a:t>0</a:t>
            </a:r>
            <a:r>
              <a:rPr lang="en-US" altLang="zh-CN" dirty="0" smtClean="0"/>
              <a:t>, </a:t>
            </a:r>
            <a:r>
              <a:rPr lang="is-IS" altLang="zh-CN" dirty="0" smtClean="0"/>
              <a:t>…,</a:t>
            </a:r>
            <a:r>
              <a:rPr lang="is-IS" altLang="zh-CN" b="1" dirty="0" smtClean="0"/>
              <a:t>0</a:t>
            </a:r>
            <a:r>
              <a:rPr lang="is-IS" altLang="zh-CN" dirty="0" smtClean="0"/>
              <a:t>,</a:t>
            </a:r>
            <a:r>
              <a:rPr lang="en-US" altLang="zh-CN" b="1" dirty="0" smtClean="0"/>
              <a:t> </a:t>
            </a:r>
            <a:r>
              <a:rPr lang="el-GR" b="1" dirty="0" smtClean="0">
                <a:solidFill>
                  <a:srgbClr val="000000"/>
                </a:solidFill>
              </a:rPr>
              <a:t>Θ</a:t>
            </a:r>
            <a:r>
              <a:rPr lang="en-US" baseline="-25000" dirty="0" smtClean="0">
                <a:solidFill>
                  <a:srgbClr val="000000"/>
                </a:solidFill>
              </a:rPr>
              <a:t>x</a:t>
            </a:r>
            <a:r>
              <a:rPr lang="en-US" altLang="zh-CN" dirty="0" smtClean="0"/>
              <a:t>, </a:t>
            </a:r>
            <a:r>
              <a:rPr lang="en-US" altLang="zh-CN" b="1" dirty="0" smtClean="0"/>
              <a:t>0</a:t>
            </a:r>
            <a:r>
              <a:rPr lang="en-US" altLang="zh-CN" dirty="0" smtClean="0"/>
              <a:t>,</a:t>
            </a:r>
            <a:r>
              <a:rPr lang="is-IS" altLang="zh-CN" dirty="0" smtClean="0"/>
              <a:t>…, </a:t>
            </a:r>
            <a:r>
              <a:rPr lang="is-IS" altLang="zh-CN" b="1" dirty="0"/>
              <a:t>0</a:t>
            </a:r>
            <a:r>
              <a:rPr lang="zh-CN" altLang="zh-CN" dirty="0" smtClean="0"/>
              <a:t>]</a:t>
            </a:r>
            <a:endParaRPr lang="en-US" altLang="zh-CN" dirty="0" smtClean="0"/>
          </a:p>
          <a:p>
            <a:pPr lvl="1"/>
            <a:r>
              <a:rPr lang="en-US" sz="2400" dirty="0" smtClean="0"/>
              <a:t>Global</a:t>
            </a:r>
            <a:r>
              <a:rPr lang="zh-CN" altLang="en-US" sz="2400" dirty="0" smtClean="0"/>
              <a:t> </a:t>
            </a:r>
            <a:r>
              <a:rPr lang="en-US" altLang="zh-CN" sz="2400" dirty="0" smtClean="0"/>
              <a:t>weight</a:t>
            </a:r>
            <a:r>
              <a:rPr lang="zh-CN" altLang="en-US" sz="2400" dirty="0" smtClean="0"/>
              <a:t> </a:t>
            </a:r>
            <a:r>
              <a:rPr lang="en-US" altLang="zh-CN" sz="2400" dirty="0" smtClean="0"/>
              <a:t>vector:</a:t>
            </a:r>
            <a:r>
              <a:rPr lang="zh-CN" altLang="en-US" sz="2400" dirty="0" smtClean="0"/>
              <a:t> </a:t>
            </a:r>
            <a:r>
              <a:rPr lang="en-US" altLang="zh-CN" sz="2400" b="1" dirty="0" smtClean="0"/>
              <a:t>w</a:t>
            </a:r>
            <a:r>
              <a:rPr lang="zh-CN" altLang="en-US" sz="2400" dirty="0" smtClean="0"/>
              <a:t> </a:t>
            </a:r>
            <a:r>
              <a:rPr lang="en-US" altLang="zh-CN" sz="2400" dirty="0" smtClean="0"/>
              <a:t>=</a:t>
            </a:r>
            <a:r>
              <a:rPr lang="zh-CN" altLang="en-US" sz="2400" dirty="0" smtClean="0"/>
              <a:t>  </a:t>
            </a:r>
            <a:r>
              <a:rPr lang="zh-CN" altLang="zh-CN" sz="2400" dirty="0" smtClean="0"/>
              <a:t>[</a:t>
            </a:r>
            <a:r>
              <a:rPr lang="en-US" altLang="zh-CN" sz="2400" b="1" dirty="0" smtClean="0"/>
              <a:t>w</a:t>
            </a:r>
            <a:r>
              <a:rPr lang="en-US" altLang="zh-CN" sz="2400" b="1" baseline="-25000" dirty="0" smtClean="0"/>
              <a:t>1</a:t>
            </a:r>
            <a:r>
              <a:rPr lang="zh-CN" altLang="en-US" sz="2400" baseline="-25000" dirty="0" smtClean="0"/>
              <a:t> </a:t>
            </a:r>
            <a:r>
              <a:rPr lang="en-US" altLang="zh-CN" sz="2400" dirty="0" smtClean="0"/>
              <a:t>,</a:t>
            </a:r>
            <a:r>
              <a:rPr lang="en-US" altLang="zh-CN" sz="2400" b="1" dirty="0" smtClean="0"/>
              <a:t>w</a:t>
            </a:r>
            <a:r>
              <a:rPr lang="en-US" altLang="zh-CN" sz="2400" b="1" baseline="-25000" dirty="0" smtClean="0"/>
              <a:t>2</a:t>
            </a:r>
            <a:r>
              <a:rPr lang="en-US" altLang="zh-CN" sz="2400" dirty="0" smtClean="0"/>
              <a:t>,</a:t>
            </a:r>
            <a:r>
              <a:rPr lang="is-IS" altLang="zh-CN" sz="2400" dirty="0" smtClean="0"/>
              <a:t>…</a:t>
            </a:r>
            <a:r>
              <a:rPr lang="zh-CN" altLang="zh-CN" sz="2400" dirty="0" smtClean="0"/>
              <a:t>]</a:t>
            </a:r>
            <a:endParaRPr lang="en-US" altLang="zh-CN" sz="2400" dirty="0" smtClean="0"/>
          </a:p>
        </p:txBody>
      </p:sp>
      <p:sp>
        <p:nvSpPr>
          <p:cNvPr id="5" name="Date Placeholder 4"/>
          <p:cNvSpPr>
            <a:spLocks noGrp="1"/>
          </p:cNvSpPr>
          <p:nvPr>
            <p:ph type="dt" sz="half" idx="10"/>
          </p:nvPr>
        </p:nvSpPr>
        <p:spPr/>
        <p:txBody>
          <a:bodyPr/>
          <a:lstStyle/>
          <a:p>
            <a:fld id="{0EE95BDD-EF0A-7642-8EF6-BF6434A6A836}"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21</a:t>
            </a:fld>
            <a:endParaRPr lang="en-US"/>
          </a:p>
        </p:txBody>
      </p:sp>
      <p:grpSp>
        <p:nvGrpSpPr>
          <p:cNvPr id="17" name="Group 16"/>
          <p:cNvGrpSpPr/>
          <p:nvPr/>
        </p:nvGrpSpPr>
        <p:grpSpPr>
          <a:xfrm>
            <a:off x="3581400" y="4800600"/>
            <a:ext cx="609600" cy="597932"/>
            <a:chOff x="6400800" y="3440668"/>
            <a:chExt cx="609600" cy="597932"/>
          </a:xfrm>
        </p:grpSpPr>
        <p:sp>
          <p:nvSpPr>
            <p:cNvPr id="10" name="Right Brace 9"/>
            <p:cNvSpPr/>
            <p:nvPr/>
          </p:nvSpPr>
          <p:spPr>
            <a:xfrm rot="16200000">
              <a:off x="6591300" y="3619500"/>
              <a:ext cx="228600" cy="6096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12"/>
            <p:cNvSpPr/>
            <p:nvPr/>
          </p:nvSpPr>
          <p:spPr>
            <a:xfrm>
              <a:off x="6477000" y="3440668"/>
              <a:ext cx="430827" cy="369332"/>
            </a:xfrm>
            <a:prstGeom prst="rect">
              <a:avLst/>
            </a:prstGeom>
          </p:spPr>
          <p:txBody>
            <a:bodyPr wrap="none">
              <a:spAutoFit/>
            </a:bodyPr>
            <a:lstStyle/>
            <a:p>
              <a:r>
                <a:rPr lang="ru-RU" dirty="0"/>
                <a:t>y-1</a:t>
              </a:r>
              <a:endParaRPr lang="en-US" dirty="0"/>
            </a:p>
          </p:txBody>
        </p:sp>
      </p:grpSp>
      <p:grpSp>
        <p:nvGrpSpPr>
          <p:cNvPr id="18" name="Group 17"/>
          <p:cNvGrpSpPr/>
          <p:nvPr/>
        </p:nvGrpSpPr>
        <p:grpSpPr>
          <a:xfrm>
            <a:off x="5105400" y="4800600"/>
            <a:ext cx="609600" cy="597933"/>
            <a:chOff x="7620000" y="3440668"/>
            <a:chExt cx="609600" cy="597933"/>
          </a:xfrm>
        </p:grpSpPr>
        <p:sp>
          <p:nvSpPr>
            <p:cNvPr id="15" name="Rectangle 14"/>
            <p:cNvSpPr/>
            <p:nvPr/>
          </p:nvSpPr>
          <p:spPr>
            <a:xfrm>
              <a:off x="7673782" y="3440668"/>
              <a:ext cx="479618" cy="369332"/>
            </a:xfrm>
            <a:prstGeom prst="rect">
              <a:avLst/>
            </a:prstGeom>
          </p:spPr>
          <p:txBody>
            <a:bodyPr wrap="none">
              <a:spAutoFit/>
            </a:bodyPr>
            <a:lstStyle/>
            <a:p>
              <a:r>
                <a:rPr lang="en-US" dirty="0" smtClean="0"/>
                <a:t>V-</a:t>
              </a:r>
              <a:r>
                <a:rPr lang="ru-RU" dirty="0" err="1" smtClean="0"/>
                <a:t>y</a:t>
              </a:r>
              <a:endParaRPr lang="en-US" dirty="0"/>
            </a:p>
          </p:txBody>
        </p:sp>
        <p:sp>
          <p:nvSpPr>
            <p:cNvPr id="16" name="Right Brace 15"/>
            <p:cNvSpPr/>
            <p:nvPr/>
          </p:nvSpPr>
          <p:spPr>
            <a:xfrm rot="16200000">
              <a:off x="7810500" y="3619501"/>
              <a:ext cx="228600" cy="6096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018250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a:xfrm>
            <a:off x="533400" y="1524000"/>
            <a:ext cx="8534400" cy="4525963"/>
          </a:xfrm>
        </p:spPr>
        <p:txBody>
          <a:bodyPr>
            <a:normAutofit fontScale="85000" lnSpcReduction="20000"/>
          </a:bodyPr>
          <a:lstStyle/>
          <a:p>
            <a:pPr marL="0" indent="0">
              <a:spcBef>
                <a:spcPts val="2424"/>
              </a:spcBef>
              <a:spcAft>
                <a:spcPts val="0"/>
              </a:spcAft>
              <a:buNone/>
            </a:pPr>
            <a:r>
              <a:rPr lang="en-US" dirty="0" smtClean="0"/>
              <a:t>A </a:t>
            </a:r>
            <a:r>
              <a:rPr lang="en-US" dirty="0">
                <a:solidFill>
                  <a:srgbClr val="000090"/>
                </a:solidFill>
              </a:rPr>
              <a:t>Principled</a:t>
            </a:r>
            <a:r>
              <a:rPr lang="en-US" dirty="0"/>
              <a:t> </a:t>
            </a:r>
            <a:r>
              <a:rPr lang="en-US" dirty="0" err="1" smtClean="0"/>
              <a:t>Minimax</a:t>
            </a:r>
            <a:r>
              <a:rPr lang="zh-CN" altLang="en-US" dirty="0" smtClean="0"/>
              <a:t> </a:t>
            </a:r>
            <a:r>
              <a:rPr lang="en-US" altLang="zh-CN" dirty="0" smtClean="0"/>
              <a:t>Entropy</a:t>
            </a:r>
            <a:r>
              <a:rPr lang="zh-CN" altLang="en-US" dirty="0" smtClean="0"/>
              <a:t> </a:t>
            </a:r>
            <a:r>
              <a:rPr lang="en-US" altLang="zh-CN" dirty="0" smtClean="0"/>
              <a:t>Method</a:t>
            </a:r>
            <a:r>
              <a:rPr lang="zh-CN" altLang="en-US" dirty="0" smtClean="0"/>
              <a:t> </a:t>
            </a:r>
            <a:r>
              <a:rPr lang="en-US" dirty="0" smtClean="0"/>
              <a:t>to Model </a:t>
            </a:r>
            <a:r>
              <a:rPr lang="en-US" dirty="0" smtClean="0">
                <a:solidFill>
                  <a:srgbClr val="000090"/>
                </a:solidFill>
              </a:rPr>
              <a:t>Multi-Dimensional </a:t>
            </a:r>
            <a:r>
              <a:rPr lang="en-US" dirty="0" smtClean="0"/>
              <a:t>User Preference in</a:t>
            </a:r>
            <a:r>
              <a:rPr lang="zh-CN" altLang="en-US" dirty="0" smtClean="0"/>
              <a:t> </a:t>
            </a:r>
            <a:r>
              <a:rPr lang="en-US" altLang="zh-CN" dirty="0" smtClean="0">
                <a:solidFill>
                  <a:srgbClr val="000090"/>
                </a:solidFill>
              </a:rPr>
              <a:t>Social</a:t>
            </a:r>
            <a:r>
              <a:rPr lang="zh-CN" altLang="en-US" dirty="0" smtClean="0">
                <a:solidFill>
                  <a:srgbClr val="000090"/>
                </a:solidFill>
              </a:rPr>
              <a:t> </a:t>
            </a:r>
            <a:r>
              <a:rPr lang="en-US" altLang="zh-CN" dirty="0" smtClean="0">
                <a:solidFill>
                  <a:srgbClr val="000090"/>
                </a:solidFill>
              </a:rPr>
              <a:t>Media</a:t>
            </a:r>
          </a:p>
          <a:p>
            <a:pPr>
              <a:spcAft>
                <a:spcPts val="0"/>
              </a:spcAft>
            </a:pPr>
            <a:r>
              <a:rPr lang="en-US" sz="1500" b="1" dirty="0" smtClean="0">
                <a:latin typeface="Times"/>
                <a:cs typeface="Times"/>
              </a:rPr>
              <a:t>Jingjing </a:t>
            </a:r>
            <a:r>
              <a:rPr lang="en-US" sz="1500" b="1" dirty="0">
                <a:latin typeface="Times"/>
                <a:cs typeface="Times"/>
              </a:rPr>
              <a:t>Wang</a:t>
            </a:r>
            <a:r>
              <a:rPr lang="en-US" sz="1500" dirty="0">
                <a:latin typeface="Times"/>
                <a:cs typeface="Times"/>
              </a:rPr>
              <a:t>, Min Li, </a:t>
            </a:r>
            <a:r>
              <a:rPr lang="en-US" sz="1500" dirty="0" err="1">
                <a:latin typeface="Times"/>
                <a:cs typeface="Times"/>
              </a:rPr>
              <a:t>Jiawei</a:t>
            </a:r>
            <a:r>
              <a:rPr lang="en-US" sz="1500" dirty="0">
                <a:latin typeface="Times"/>
                <a:cs typeface="Times"/>
              </a:rPr>
              <a:t> Han, </a:t>
            </a:r>
            <a:r>
              <a:rPr lang="en-US" sz="1500" dirty="0" err="1">
                <a:latin typeface="Times"/>
                <a:cs typeface="Times"/>
              </a:rPr>
              <a:t>Xiaolong</a:t>
            </a:r>
            <a:r>
              <a:rPr lang="en-US" sz="1500" dirty="0">
                <a:latin typeface="Times"/>
                <a:cs typeface="Times"/>
              </a:rPr>
              <a:t> Wang, "Modeling Check-in Preferences with </a:t>
            </a:r>
            <a:r>
              <a:rPr lang="en-US" sz="1500" dirty="0" smtClean="0">
                <a:latin typeface="Times"/>
                <a:cs typeface="Times"/>
              </a:rPr>
              <a:t>Multidimensional </a:t>
            </a:r>
            <a:r>
              <a:rPr lang="en-US" sz="1500" dirty="0">
                <a:latin typeface="Times"/>
                <a:cs typeface="Times"/>
              </a:rPr>
              <a:t>Knowledge: A </a:t>
            </a:r>
            <a:r>
              <a:rPr lang="en-US" sz="1500" dirty="0" err="1">
                <a:latin typeface="Times"/>
                <a:cs typeface="Times"/>
              </a:rPr>
              <a:t>Minimax</a:t>
            </a:r>
            <a:r>
              <a:rPr lang="en-US" sz="1500" dirty="0">
                <a:latin typeface="Times"/>
                <a:cs typeface="Times"/>
              </a:rPr>
              <a:t> Entropy </a:t>
            </a:r>
            <a:r>
              <a:rPr lang="en-US" sz="1500" dirty="0" smtClean="0">
                <a:latin typeface="Times"/>
                <a:cs typeface="Times"/>
              </a:rPr>
              <a:t>Approach", (</a:t>
            </a:r>
            <a:r>
              <a:rPr lang="en-US" sz="1500" b="1" dirty="0" smtClean="0">
                <a:latin typeface="Times"/>
                <a:cs typeface="Times"/>
              </a:rPr>
              <a:t>WSDM'16</a:t>
            </a:r>
            <a:r>
              <a:rPr lang="en-US" sz="1500" dirty="0" smtClean="0">
                <a:latin typeface="Times"/>
                <a:cs typeface="Times"/>
              </a:rPr>
              <a:t>)</a:t>
            </a:r>
          </a:p>
          <a:p>
            <a:pPr marL="0" indent="0">
              <a:spcBef>
                <a:spcPts val="2424"/>
              </a:spcBef>
              <a:spcAft>
                <a:spcPts val="0"/>
              </a:spcAft>
              <a:buNone/>
            </a:pPr>
            <a:r>
              <a:rPr lang="en-US" dirty="0" smtClean="0"/>
              <a:t>Leverage </a:t>
            </a:r>
            <a:r>
              <a:rPr lang="en-US" dirty="0" smtClean="0">
                <a:solidFill>
                  <a:srgbClr val="000090"/>
                </a:solidFill>
              </a:rPr>
              <a:t>External Sources</a:t>
            </a:r>
            <a:r>
              <a:rPr lang="en-US" dirty="0" smtClean="0">
                <a:solidFill>
                  <a:schemeClr val="accent6">
                    <a:lumMod val="75000"/>
                  </a:schemeClr>
                </a:solidFill>
              </a:rPr>
              <a:t> </a:t>
            </a:r>
            <a:r>
              <a:rPr lang="en-US" dirty="0" smtClean="0"/>
              <a:t>for Multi-Dimensional Knowledge Discovery in</a:t>
            </a:r>
            <a:r>
              <a:rPr lang="en-US" dirty="0" smtClean="0">
                <a:solidFill>
                  <a:srgbClr val="000090"/>
                </a:solidFill>
              </a:rPr>
              <a:t> Social Media</a:t>
            </a:r>
          </a:p>
          <a:p>
            <a:r>
              <a:rPr lang="en-US" sz="1500" b="1" dirty="0" smtClean="0">
                <a:latin typeface="Times"/>
                <a:cs typeface="Times"/>
              </a:rPr>
              <a:t>Jingjing Wang</a:t>
            </a:r>
            <a:r>
              <a:rPr lang="en-US" sz="1500" dirty="0" smtClean="0">
                <a:latin typeface="Times"/>
                <a:cs typeface="Times"/>
              </a:rPr>
              <a:t>, </a:t>
            </a:r>
            <a:r>
              <a:rPr lang="en-US" sz="1500" dirty="0" err="1" smtClean="0">
                <a:latin typeface="Times"/>
                <a:cs typeface="Times"/>
              </a:rPr>
              <a:t>Wenzhu</a:t>
            </a:r>
            <a:r>
              <a:rPr lang="en-US" sz="1500" dirty="0" smtClean="0">
                <a:latin typeface="Times"/>
                <a:cs typeface="Times"/>
              </a:rPr>
              <a:t> Tong, </a:t>
            </a:r>
            <a:r>
              <a:rPr lang="en-US" sz="1500" dirty="0" err="1" smtClean="0">
                <a:latin typeface="Times"/>
                <a:cs typeface="Times"/>
              </a:rPr>
              <a:t>Hongkun</a:t>
            </a:r>
            <a:r>
              <a:rPr lang="en-US" sz="1500" dirty="0" smtClean="0">
                <a:latin typeface="Times"/>
                <a:cs typeface="Times"/>
              </a:rPr>
              <a:t> Yu, Min Li, </a:t>
            </a:r>
            <a:r>
              <a:rPr lang="en-US" sz="1500" dirty="0" err="1" smtClean="0">
                <a:latin typeface="Times"/>
                <a:cs typeface="Times"/>
              </a:rPr>
              <a:t>Xiuli</a:t>
            </a:r>
            <a:r>
              <a:rPr lang="en-US" sz="1500" dirty="0" smtClean="0">
                <a:latin typeface="Times"/>
                <a:cs typeface="Times"/>
              </a:rPr>
              <a:t> Ma, </a:t>
            </a:r>
            <a:r>
              <a:rPr lang="en-US" sz="1500" dirty="0" err="1" smtClean="0">
                <a:latin typeface="Times"/>
                <a:cs typeface="Times"/>
              </a:rPr>
              <a:t>Haoyan</a:t>
            </a:r>
            <a:r>
              <a:rPr lang="en-US" sz="1500" dirty="0" smtClean="0">
                <a:latin typeface="Times"/>
                <a:cs typeface="Times"/>
              </a:rPr>
              <a:t> </a:t>
            </a:r>
            <a:r>
              <a:rPr lang="en-US" sz="1500" dirty="0" err="1" smtClean="0">
                <a:latin typeface="Times"/>
                <a:cs typeface="Times"/>
              </a:rPr>
              <a:t>Cai</a:t>
            </a:r>
            <a:r>
              <a:rPr lang="en-US" sz="1500" dirty="0" smtClean="0">
                <a:latin typeface="Times"/>
                <a:cs typeface="Times"/>
              </a:rPr>
              <a:t>, </a:t>
            </a:r>
            <a:r>
              <a:rPr lang="en-US" sz="1500" dirty="0">
                <a:latin typeface="Times"/>
                <a:cs typeface="Times"/>
              </a:rPr>
              <a:t>Tim </a:t>
            </a:r>
            <a:r>
              <a:rPr lang="en-US" sz="1500" dirty="0" err="1">
                <a:latin typeface="Times"/>
                <a:cs typeface="Times"/>
              </a:rPr>
              <a:t>Hanratty</a:t>
            </a:r>
            <a:r>
              <a:rPr lang="en-US" sz="1500" dirty="0">
                <a:latin typeface="Times"/>
                <a:cs typeface="Times"/>
              </a:rPr>
              <a:t>, and </a:t>
            </a:r>
            <a:r>
              <a:rPr lang="en-US" sz="1500" dirty="0" err="1">
                <a:latin typeface="Times"/>
                <a:cs typeface="Times"/>
              </a:rPr>
              <a:t>Jiawei</a:t>
            </a:r>
            <a:r>
              <a:rPr lang="en-US" sz="1500" dirty="0">
                <a:latin typeface="Times"/>
                <a:cs typeface="Times"/>
              </a:rPr>
              <a:t> Han</a:t>
            </a:r>
            <a:r>
              <a:rPr lang="en-US" sz="1500" dirty="0" smtClean="0">
                <a:latin typeface="Times"/>
                <a:cs typeface="Times"/>
              </a:rPr>
              <a:t>, "</a:t>
            </a:r>
            <a:r>
              <a:rPr lang="en-US" sz="1500" dirty="0">
                <a:latin typeface="Times"/>
                <a:cs typeface="Times"/>
              </a:rPr>
              <a:t>Mining Multi-Aspect Reflection of News Events in Twitter: Discovery, Linking and Presentation", </a:t>
            </a:r>
            <a:r>
              <a:rPr lang="en-US" sz="1500" dirty="0" smtClean="0">
                <a:latin typeface="Times"/>
                <a:cs typeface="Times"/>
              </a:rPr>
              <a:t>(</a:t>
            </a:r>
            <a:r>
              <a:rPr lang="en-US" sz="1500" b="1" dirty="0">
                <a:latin typeface="Times"/>
                <a:cs typeface="Times"/>
              </a:rPr>
              <a:t>ICDM'15</a:t>
            </a:r>
            <a:r>
              <a:rPr lang="en-US" sz="1500" dirty="0">
                <a:latin typeface="Times"/>
                <a:cs typeface="Times"/>
              </a:rPr>
              <a:t>) </a:t>
            </a:r>
          </a:p>
          <a:p>
            <a:pPr>
              <a:spcBef>
                <a:spcPts val="0"/>
              </a:spcBef>
              <a:spcAft>
                <a:spcPts val="0"/>
              </a:spcAft>
            </a:pPr>
            <a:r>
              <a:rPr lang="en-US" sz="1500" dirty="0" smtClean="0">
                <a:latin typeface="Times"/>
                <a:cs typeface="Times"/>
              </a:rPr>
              <a:t>Min </a:t>
            </a:r>
            <a:r>
              <a:rPr lang="en-US" sz="1500" dirty="0">
                <a:latin typeface="Times"/>
                <a:cs typeface="Times"/>
              </a:rPr>
              <a:t>Li*, </a:t>
            </a:r>
            <a:r>
              <a:rPr lang="en-US" sz="1500" b="1" dirty="0">
                <a:latin typeface="Times"/>
                <a:cs typeface="Times"/>
              </a:rPr>
              <a:t>Jingjing Wang</a:t>
            </a:r>
            <a:r>
              <a:rPr lang="en-US" sz="1500" dirty="0">
                <a:latin typeface="Times"/>
                <a:cs typeface="Times"/>
              </a:rPr>
              <a:t>*, </a:t>
            </a:r>
            <a:r>
              <a:rPr lang="en-US" sz="1500" dirty="0" err="1">
                <a:latin typeface="Times"/>
                <a:cs typeface="Times"/>
              </a:rPr>
              <a:t>Wenzhu</a:t>
            </a:r>
            <a:r>
              <a:rPr lang="en-US" sz="1500" dirty="0">
                <a:latin typeface="Times"/>
                <a:cs typeface="Times"/>
              </a:rPr>
              <a:t> Tong, </a:t>
            </a:r>
            <a:r>
              <a:rPr lang="en-US" sz="1500" dirty="0" err="1">
                <a:latin typeface="Times"/>
                <a:cs typeface="Times"/>
              </a:rPr>
              <a:t>Hongkun</a:t>
            </a:r>
            <a:r>
              <a:rPr lang="en-US" sz="1500" dirty="0">
                <a:latin typeface="Times"/>
                <a:cs typeface="Times"/>
              </a:rPr>
              <a:t> Yu, </a:t>
            </a:r>
            <a:r>
              <a:rPr lang="en-US" sz="1500" dirty="0" err="1">
                <a:latin typeface="Times"/>
                <a:cs typeface="Times"/>
              </a:rPr>
              <a:t>Xiuli</a:t>
            </a:r>
            <a:r>
              <a:rPr lang="en-US" sz="1500" dirty="0">
                <a:latin typeface="Times"/>
                <a:cs typeface="Times"/>
              </a:rPr>
              <a:t> Ma, </a:t>
            </a:r>
            <a:r>
              <a:rPr lang="en-US" sz="1500" dirty="0" err="1">
                <a:latin typeface="Times"/>
                <a:cs typeface="Times"/>
              </a:rPr>
              <a:t>Yucheng</a:t>
            </a:r>
            <a:r>
              <a:rPr lang="en-US" sz="1500" dirty="0">
                <a:latin typeface="Times"/>
                <a:cs typeface="Times"/>
              </a:rPr>
              <a:t> Chen, </a:t>
            </a:r>
            <a:r>
              <a:rPr lang="en-US" sz="1500" dirty="0" err="1">
                <a:latin typeface="Times"/>
                <a:cs typeface="Times"/>
              </a:rPr>
              <a:t>Haoyan</a:t>
            </a:r>
            <a:r>
              <a:rPr lang="en-US" sz="1500" dirty="0">
                <a:latin typeface="Times"/>
                <a:cs typeface="Times"/>
              </a:rPr>
              <a:t> </a:t>
            </a:r>
            <a:r>
              <a:rPr lang="en-US" sz="1500" dirty="0" err="1">
                <a:latin typeface="Times"/>
                <a:cs typeface="Times"/>
              </a:rPr>
              <a:t>Cai</a:t>
            </a:r>
            <a:r>
              <a:rPr lang="en-US" sz="1500" dirty="0">
                <a:latin typeface="Times"/>
                <a:cs typeface="Times"/>
              </a:rPr>
              <a:t>, </a:t>
            </a:r>
            <a:r>
              <a:rPr lang="en-US" sz="1500" dirty="0" err="1">
                <a:latin typeface="Times"/>
                <a:cs typeface="Times"/>
              </a:rPr>
              <a:t>Jiawei</a:t>
            </a:r>
            <a:r>
              <a:rPr lang="en-US" sz="1500" dirty="0">
                <a:latin typeface="Times"/>
                <a:cs typeface="Times"/>
              </a:rPr>
              <a:t> Han</a:t>
            </a:r>
            <a:r>
              <a:rPr lang="en-US" sz="1500" dirty="0" smtClean="0">
                <a:latin typeface="Times"/>
                <a:cs typeface="Times"/>
              </a:rPr>
              <a:t>, "</a:t>
            </a:r>
            <a:r>
              <a:rPr lang="en-US" sz="1500" dirty="0">
                <a:latin typeface="Times"/>
                <a:cs typeface="Times"/>
              </a:rPr>
              <a:t>EKNOT: Event Knowledge from News and Opinions in Twitter", </a:t>
            </a:r>
            <a:r>
              <a:rPr lang="en-US" sz="1500" dirty="0" smtClean="0">
                <a:latin typeface="Times"/>
                <a:cs typeface="Times"/>
              </a:rPr>
              <a:t>(</a:t>
            </a:r>
            <a:r>
              <a:rPr lang="en-US" sz="1500" b="1" dirty="0">
                <a:latin typeface="Times"/>
                <a:cs typeface="Times"/>
              </a:rPr>
              <a:t>AAAI'16</a:t>
            </a:r>
            <a:r>
              <a:rPr lang="en-US" sz="1500" dirty="0">
                <a:latin typeface="Times"/>
                <a:cs typeface="Times"/>
              </a:rPr>
              <a:t>) (system demo</a:t>
            </a:r>
            <a:r>
              <a:rPr lang="en-US" sz="1500" dirty="0" smtClean="0">
                <a:latin typeface="Times"/>
                <a:cs typeface="Times"/>
              </a:rPr>
              <a:t>)</a:t>
            </a:r>
            <a:endParaRPr lang="en-US" sz="1500" dirty="0" smtClean="0"/>
          </a:p>
          <a:p>
            <a:pPr marL="0" indent="0">
              <a:spcBef>
                <a:spcPts val="2424"/>
              </a:spcBef>
              <a:spcAft>
                <a:spcPts val="0"/>
              </a:spcAft>
              <a:buNone/>
            </a:pPr>
            <a:r>
              <a:rPr lang="en-US" dirty="0" smtClean="0"/>
              <a:t>Leverage </a:t>
            </a:r>
            <a:r>
              <a:rPr lang="en-US" dirty="0">
                <a:solidFill>
                  <a:srgbClr val="000090"/>
                </a:solidFill>
              </a:rPr>
              <a:t>Social Media </a:t>
            </a:r>
            <a:r>
              <a:rPr lang="en-US" dirty="0"/>
              <a:t>for Customized Event Profiling in </a:t>
            </a:r>
            <a:r>
              <a:rPr lang="en-US" dirty="0">
                <a:solidFill>
                  <a:srgbClr val="000090"/>
                </a:solidFill>
              </a:rPr>
              <a:t>Traditional News </a:t>
            </a:r>
            <a:r>
              <a:rPr lang="en-US" dirty="0" smtClean="0">
                <a:solidFill>
                  <a:srgbClr val="000090"/>
                </a:solidFill>
              </a:rPr>
              <a:t>Media</a:t>
            </a:r>
          </a:p>
          <a:p>
            <a:pPr>
              <a:spcAft>
                <a:spcPts val="0"/>
              </a:spcAft>
            </a:pPr>
            <a:r>
              <a:rPr lang="en-US" sz="1500" b="1" dirty="0">
                <a:latin typeface="Times"/>
                <a:cs typeface="Times"/>
              </a:rPr>
              <a:t>Jingjing Wang</a:t>
            </a:r>
            <a:r>
              <a:rPr lang="en-US" sz="1500" dirty="0">
                <a:latin typeface="Times"/>
                <a:cs typeface="Times"/>
              </a:rPr>
              <a:t>, </a:t>
            </a:r>
            <a:r>
              <a:rPr lang="en-US" sz="1500" dirty="0" err="1" smtClean="0">
                <a:latin typeface="Times"/>
                <a:cs typeface="Times"/>
              </a:rPr>
              <a:t>Huan</a:t>
            </a:r>
            <a:r>
              <a:rPr lang="en-US" sz="1500" dirty="0" smtClean="0">
                <a:latin typeface="Times"/>
                <a:cs typeface="Times"/>
              </a:rPr>
              <a:t> </a:t>
            </a:r>
            <a:r>
              <a:rPr lang="en-US" sz="1500" dirty="0" err="1" smtClean="0">
                <a:latin typeface="Times"/>
                <a:cs typeface="Times"/>
              </a:rPr>
              <a:t>Gui</a:t>
            </a:r>
            <a:r>
              <a:rPr lang="en-US" sz="1500" dirty="0" smtClean="0">
                <a:latin typeface="Times"/>
                <a:cs typeface="Times"/>
              </a:rPr>
              <a:t>, </a:t>
            </a:r>
            <a:r>
              <a:rPr lang="en-US" sz="1500" dirty="0" err="1" smtClean="0">
                <a:latin typeface="Times"/>
                <a:cs typeface="Times"/>
              </a:rPr>
              <a:t>Meng</a:t>
            </a:r>
            <a:r>
              <a:rPr lang="en-US" sz="1500" dirty="0" smtClean="0">
                <a:latin typeface="Times"/>
                <a:cs typeface="Times"/>
              </a:rPr>
              <a:t> Jiang, </a:t>
            </a:r>
            <a:r>
              <a:rPr lang="en-US" sz="1500" dirty="0" err="1" smtClean="0">
                <a:latin typeface="Times"/>
                <a:cs typeface="Times"/>
              </a:rPr>
              <a:t>Quan</a:t>
            </a:r>
            <a:r>
              <a:rPr lang="en-US" sz="1500" dirty="0" smtClean="0">
                <a:latin typeface="Times"/>
                <a:cs typeface="Times"/>
              </a:rPr>
              <a:t> Yuan, </a:t>
            </a:r>
            <a:r>
              <a:rPr lang="en-US" sz="1500" dirty="0" err="1" smtClean="0">
                <a:latin typeface="Times"/>
                <a:cs typeface="Times"/>
              </a:rPr>
              <a:t>Keyang</a:t>
            </a:r>
            <a:r>
              <a:rPr lang="en-US" sz="1500" dirty="0" smtClean="0">
                <a:latin typeface="Times"/>
                <a:cs typeface="Times"/>
              </a:rPr>
              <a:t> Zhang, and </a:t>
            </a:r>
            <a:r>
              <a:rPr lang="en-US" sz="1500" dirty="0" err="1" smtClean="0">
                <a:latin typeface="Times"/>
                <a:cs typeface="Times"/>
              </a:rPr>
              <a:t>Jiawei</a:t>
            </a:r>
            <a:r>
              <a:rPr lang="en-US" sz="1500" dirty="0" smtClean="0">
                <a:latin typeface="Times"/>
                <a:cs typeface="Times"/>
              </a:rPr>
              <a:t> Han</a:t>
            </a:r>
            <a:r>
              <a:rPr lang="en-US" sz="1500" dirty="0">
                <a:latin typeface="Times"/>
                <a:cs typeface="Times"/>
              </a:rPr>
              <a:t>, "Leverage Social Media for Customized Event </a:t>
            </a:r>
            <a:r>
              <a:rPr lang="en-US" sz="1500" dirty="0" smtClean="0">
                <a:latin typeface="Times"/>
                <a:cs typeface="Times"/>
              </a:rPr>
              <a:t>Profiling"</a:t>
            </a:r>
            <a:r>
              <a:rPr lang="en-US" sz="1500" dirty="0">
                <a:latin typeface="Times"/>
                <a:cs typeface="Times"/>
              </a:rPr>
              <a:t>, </a:t>
            </a:r>
            <a:r>
              <a:rPr lang="en-US" sz="1500" dirty="0" smtClean="0">
                <a:latin typeface="Times"/>
                <a:cs typeface="Times"/>
              </a:rPr>
              <a:t>(Under review for CoNLL’16) </a:t>
            </a:r>
            <a:endParaRPr lang="en-US" sz="1500" dirty="0">
              <a:latin typeface="Times"/>
              <a:cs typeface="Times"/>
            </a:endParaRPr>
          </a:p>
          <a:p>
            <a:pPr marL="0" indent="0">
              <a:spcBef>
                <a:spcPts val="2424"/>
              </a:spcBef>
              <a:spcAft>
                <a:spcPts val="0"/>
              </a:spcAft>
              <a:buNone/>
            </a:pPr>
            <a:endParaRPr lang="en-US" dirty="0">
              <a:solidFill>
                <a:srgbClr val="000090"/>
              </a:solidFill>
            </a:endParaRPr>
          </a:p>
        </p:txBody>
      </p:sp>
      <p:sp>
        <p:nvSpPr>
          <p:cNvPr id="5" name="Date Placeholder 4"/>
          <p:cNvSpPr>
            <a:spLocks noGrp="1"/>
          </p:cNvSpPr>
          <p:nvPr>
            <p:ph type="dt" sz="half" idx="10"/>
          </p:nvPr>
        </p:nvSpPr>
        <p:spPr/>
        <p:txBody>
          <a:bodyPr/>
          <a:lstStyle/>
          <a:p>
            <a:fld id="{0EE95BDD-EF0A-7642-8EF6-BF6434A6A836}"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22</a:t>
            </a:fld>
            <a:endParaRPr lang="en-US"/>
          </a:p>
        </p:txBody>
      </p:sp>
      <p:sp>
        <p:nvSpPr>
          <p:cNvPr id="7" name="Right Arrow 6"/>
          <p:cNvSpPr/>
          <p:nvPr/>
        </p:nvSpPr>
        <p:spPr>
          <a:xfrm>
            <a:off x="5343" y="3276599"/>
            <a:ext cx="528057" cy="598663"/>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Rectangle 7"/>
          <p:cNvSpPr/>
          <p:nvPr/>
        </p:nvSpPr>
        <p:spPr>
          <a:xfrm>
            <a:off x="533400" y="2895600"/>
            <a:ext cx="8382000" cy="1600200"/>
          </a:xfrm>
          <a:prstGeom prst="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00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27917" y="4267200"/>
            <a:ext cx="3253483" cy="1828800"/>
          </a:xfrm>
          <a:prstGeom prst="rect">
            <a:avLst/>
          </a:prstGeom>
        </p:spPr>
      </p:pic>
      <p:sp>
        <p:nvSpPr>
          <p:cNvPr id="4" name="Title 3"/>
          <p:cNvSpPr>
            <a:spLocks noGrp="1"/>
          </p:cNvSpPr>
          <p:nvPr>
            <p:ph type="title"/>
          </p:nvPr>
        </p:nvSpPr>
        <p:spPr>
          <a:xfrm>
            <a:off x="685800" y="228600"/>
            <a:ext cx="7772400" cy="1362075"/>
          </a:xfrm>
        </p:spPr>
        <p:txBody>
          <a:bodyPr>
            <a:noAutofit/>
          </a:bodyPr>
          <a:lstStyle/>
          <a:p>
            <a:pPr algn="ctr"/>
            <a:r>
              <a:rPr lang="en-US" sz="2800" cap="none" dirty="0" smtClean="0"/>
              <a:t>Leverage External Sources for Multi-Dimensional Knowledge Discovery in Social Media</a:t>
            </a:r>
            <a:endParaRPr lang="en-US" sz="2800" cap="none" dirty="0"/>
          </a:p>
        </p:txBody>
      </p:sp>
      <p:sp>
        <p:nvSpPr>
          <p:cNvPr id="3" name="Date Placeholder 2"/>
          <p:cNvSpPr>
            <a:spLocks noGrp="1"/>
          </p:cNvSpPr>
          <p:nvPr>
            <p:ph type="dt" sz="half" idx="10"/>
          </p:nvPr>
        </p:nvSpPr>
        <p:spPr/>
        <p:txBody>
          <a:bodyPr/>
          <a:lstStyle/>
          <a:p>
            <a:fld id="{25CBE667-C3BD-2E44-BA9A-C5821D6033DB}"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23</a:t>
            </a:fld>
            <a:endParaRPr lang="en-US"/>
          </a:p>
        </p:txBody>
      </p:sp>
      <p:sp>
        <p:nvSpPr>
          <p:cNvPr id="7" name="Rectangle 6"/>
          <p:cNvSpPr/>
          <p:nvPr/>
        </p:nvSpPr>
        <p:spPr>
          <a:xfrm>
            <a:off x="152400" y="1642408"/>
            <a:ext cx="3581400"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a:buChar char="•"/>
            </a:pPr>
            <a:r>
              <a:rPr lang="en-US" sz="2400" dirty="0">
                <a:solidFill>
                  <a:srgbClr val="000000"/>
                </a:solidFill>
              </a:rPr>
              <a:t>Unstructured, fragmented and</a:t>
            </a:r>
            <a:r>
              <a:rPr lang="zh-CN" altLang="en-US" sz="2400" dirty="0">
                <a:solidFill>
                  <a:srgbClr val="000000"/>
                </a:solidFill>
              </a:rPr>
              <a:t> </a:t>
            </a:r>
            <a:r>
              <a:rPr lang="en-US" sz="2400" dirty="0">
                <a:solidFill>
                  <a:srgbClr val="000000"/>
                </a:solidFill>
              </a:rPr>
              <a:t>noisy</a:t>
            </a:r>
            <a:r>
              <a:rPr lang="zh-CN" altLang="en-US" sz="2400" dirty="0">
                <a:solidFill>
                  <a:srgbClr val="000000"/>
                </a:solidFill>
              </a:rPr>
              <a:t> </a:t>
            </a:r>
            <a:r>
              <a:rPr lang="en-US" altLang="zh-CN" sz="2400" b="1" dirty="0">
                <a:solidFill>
                  <a:srgbClr val="000000"/>
                </a:solidFill>
              </a:rPr>
              <a:t>social</a:t>
            </a:r>
            <a:r>
              <a:rPr lang="zh-CN" altLang="en-US" sz="2400" b="1" dirty="0">
                <a:solidFill>
                  <a:srgbClr val="000000"/>
                </a:solidFill>
              </a:rPr>
              <a:t> </a:t>
            </a:r>
            <a:r>
              <a:rPr lang="en-US" altLang="zh-CN" sz="2400" b="1" dirty="0">
                <a:solidFill>
                  <a:srgbClr val="000000"/>
                </a:solidFill>
              </a:rPr>
              <a:t>media</a:t>
            </a:r>
            <a:r>
              <a:rPr lang="zh-CN" altLang="en-US" sz="2400" b="1" dirty="0">
                <a:solidFill>
                  <a:srgbClr val="000000"/>
                </a:solidFill>
              </a:rPr>
              <a:t> </a:t>
            </a:r>
            <a:r>
              <a:rPr lang="en-US" altLang="zh-CN" sz="2400" b="1" dirty="0" smtClean="0">
                <a:solidFill>
                  <a:srgbClr val="000000"/>
                </a:solidFill>
              </a:rPr>
              <a:t>posts</a:t>
            </a:r>
          </a:p>
          <a:p>
            <a:pPr marL="285750" indent="-285750">
              <a:buFont typeface="Arial"/>
              <a:buChar char="•"/>
            </a:pPr>
            <a:endParaRPr lang="en-US" altLang="zh-CN" sz="2400" b="1" dirty="0">
              <a:solidFill>
                <a:srgbClr val="000000"/>
              </a:solidFill>
            </a:endParaRPr>
          </a:p>
          <a:p>
            <a:pPr marL="285750" indent="-285750">
              <a:buFont typeface="Arial"/>
              <a:buChar char="•"/>
            </a:pPr>
            <a:r>
              <a:rPr lang="en-US" sz="2400" dirty="0">
                <a:solidFill>
                  <a:srgbClr val="000000"/>
                </a:solidFill>
              </a:rPr>
              <a:t>Lack</a:t>
            </a:r>
            <a:r>
              <a:rPr lang="zh-CN" altLang="en-US" sz="2400" dirty="0">
                <a:solidFill>
                  <a:srgbClr val="000000"/>
                </a:solidFill>
              </a:rPr>
              <a:t> </a:t>
            </a:r>
            <a:r>
              <a:rPr lang="en-US" altLang="zh-CN" sz="2400" dirty="0">
                <a:solidFill>
                  <a:srgbClr val="000000"/>
                </a:solidFill>
              </a:rPr>
              <a:t>of</a:t>
            </a:r>
            <a:r>
              <a:rPr lang="en-US" sz="2400" dirty="0">
                <a:solidFill>
                  <a:srgbClr val="000000"/>
                </a:solidFill>
              </a:rPr>
              <a:t> available </a:t>
            </a:r>
            <a:r>
              <a:rPr lang="en-US" sz="2400" dirty="0" smtClean="0">
                <a:solidFill>
                  <a:srgbClr val="000000"/>
                </a:solidFill>
              </a:rPr>
              <a:t>annotation</a:t>
            </a:r>
            <a:endParaRPr lang="en-US" sz="2400" dirty="0">
              <a:solidFill>
                <a:srgbClr val="000000"/>
              </a:solidFill>
            </a:endParaRPr>
          </a:p>
        </p:txBody>
      </p:sp>
      <p:grpSp>
        <p:nvGrpSpPr>
          <p:cNvPr id="15" name="Group 14"/>
          <p:cNvGrpSpPr/>
          <p:nvPr/>
        </p:nvGrpSpPr>
        <p:grpSpPr>
          <a:xfrm>
            <a:off x="3733800" y="4038600"/>
            <a:ext cx="2590800" cy="457200"/>
            <a:chOff x="3733800" y="4038600"/>
            <a:chExt cx="2590800" cy="457200"/>
          </a:xfrm>
        </p:grpSpPr>
        <p:sp>
          <p:nvSpPr>
            <p:cNvPr id="8" name="Right Arrow 7"/>
            <p:cNvSpPr/>
            <p:nvPr/>
          </p:nvSpPr>
          <p:spPr>
            <a:xfrm>
              <a:off x="3733800" y="4038600"/>
              <a:ext cx="25908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Hexagon 8"/>
            <p:cNvSpPr/>
            <p:nvPr/>
          </p:nvSpPr>
          <p:spPr>
            <a:xfrm>
              <a:off x="3886200" y="4114800"/>
              <a:ext cx="2057400" cy="304800"/>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a:t>
              </a:r>
              <a:r>
                <a:rPr lang="zh-CN" altLang="en-US" dirty="0" smtClean="0"/>
                <a:t> </a:t>
              </a:r>
              <a:r>
                <a:rPr lang="en-US" altLang="zh-CN" dirty="0" smtClean="0"/>
                <a:t>novel</a:t>
              </a:r>
              <a:r>
                <a:rPr lang="zh-CN" altLang="en-US" dirty="0" smtClean="0"/>
                <a:t> </a:t>
              </a:r>
              <a:r>
                <a:rPr lang="en-US" altLang="zh-CN" dirty="0" smtClean="0"/>
                <a:t>angle</a:t>
              </a:r>
              <a:endParaRPr lang="en-US" dirty="0"/>
            </a:p>
          </p:txBody>
        </p:sp>
      </p:grpSp>
      <p:sp>
        <p:nvSpPr>
          <p:cNvPr id="12" name="Rectangle 11"/>
          <p:cNvSpPr/>
          <p:nvPr/>
        </p:nvSpPr>
        <p:spPr>
          <a:xfrm>
            <a:off x="6324600" y="3720405"/>
            <a:ext cx="266700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2800" dirty="0" smtClean="0">
                <a:solidFill>
                  <a:srgbClr val="000000"/>
                </a:solidFill>
              </a:rPr>
              <a:t>Event</a:t>
            </a:r>
            <a:r>
              <a:rPr lang="zh-CN" altLang="en-US" sz="2800" dirty="0" smtClean="0">
                <a:solidFill>
                  <a:srgbClr val="000000"/>
                </a:solidFill>
              </a:rPr>
              <a:t> </a:t>
            </a:r>
            <a:r>
              <a:rPr lang="en-US" altLang="zh-CN" sz="2800" dirty="0" smtClean="0">
                <a:solidFill>
                  <a:srgbClr val="000000"/>
                </a:solidFill>
              </a:rPr>
              <a:t>discovery</a:t>
            </a:r>
            <a:r>
              <a:rPr lang="zh-CN" altLang="en-US" sz="2800" dirty="0" smtClean="0">
                <a:solidFill>
                  <a:srgbClr val="000000"/>
                </a:solidFill>
              </a:rPr>
              <a:t> </a:t>
            </a:r>
            <a:r>
              <a:rPr lang="en-US" altLang="zh-CN" sz="2800" dirty="0" smtClean="0">
                <a:solidFill>
                  <a:srgbClr val="000000"/>
                </a:solidFill>
              </a:rPr>
              <a:t>in </a:t>
            </a:r>
            <a:r>
              <a:rPr lang="en-US" altLang="zh-CN" sz="2800" dirty="0">
                <a:solidFill>
                  <a:srgbClr val="000000"/>
                </a:solidFill>
              </a:rPr>
              <a:t>s</a:t>
            </a:r>
            <a:r>
              <a:rPr lang="en-US" altLang="zh-CN" sz="2800" dirty="0" smtClean="0">
                <a:solidFill>
                  <a:srgbClr val="000000"/>
                </a:solidFill>
              </a:rPr>
              <a:t>ocial media</a:t>
            </a:r>
            <a:r>
              <a:rPr lang="zh-CN" altLang="en-US" sz="2800" dirty="0" smtClean="0">
                <a:solidFill>
                  <a:srgbClr val="000000"/>
                </a:solidFill>
              </a:rPr>
              <a:t> </a:t>
            </a:r>
            <a:endParaRPr lang="en-US" sz="2800" dirty="0">
              <a:solidFill>
                <a:srgbClr val="000000"/>
              </a:solidFill>
            </a:endParaRPr>
          </a:p>
        </p:txBody>
      </p:sp>
      <p:grpSp>
        <p:nvGrpSpPr>
          <p:cNvPr id="16" name="Group 15"/>
          <p:cNvGrpSpPr/>
          <p:nvPr/>
        </p:nvGrpSpPr>
        <p:grpSpPr>
          <a:xfrm>
            <a:off x="3048000" y="2209800"/>
            <a:ext cx="4495800" cy="1219200"/>
            <a:chOff x="3048000" y="2209800"/>
            <a:chExt cx="4495800" cy="1219200"/>
          </a:xfrm>
        </p:grpSpPr>
        <p:sp>
          <p:nvSpPr>
            <p:cNvPr id="11" name="Hexagon 10"/>
            <p:cNvSpPr/>
            <p:nvPr/>
          </p:nvSpPr>
          <p:spPr>
            <a:xfrm>
              <a:off x="3048000" y="2362200"/>
              <a:ext cx="3886200" cy="1066800"/>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dirty="0" smtClean="0"/>
                <a:t>News</a:t>
              </a:r>
              <a:r>
                <a:rPr lang="zh-CN" altLang="en-US" sz="2400" dirty="0" smtClean="0"/>
                <a:t> </a:t>
              </a:r>
              <a:r>
                <a:rPr lang="en-US" altLang="zh-CN" sz="2400" dirty="0" smtClean="0"/>
                <a:t>as</a:t>
              </a:r>
              <a:r>
                <a:rPr lang="zh-CN" altLang="en-US" sz="2400" dirty="0" smtClean="0"/>
                <a:t> </a:t>
              </a:r>
              <a:r>
                <a:rPr lang="en-US" altLang="zh-CN" sz="2400" b="1" dirty="0"/>
                <a:t>s</a:t>
              </a:r>
              <a:r>
                <a:rPr lang="en-US" altLang="zh-CN" sz="2400" b="1" dirty="0" smtClean="0"/>
                <a:t>upervision</a:t>
              </a:r>
              <a:r>
                <a:rPr lang="zh-CN" altLang="en-US" sz="2400" dirty="0" smtClean="0"/>
                <a:t> </a:t>
              </a:r>
              <a:r>
                <a:rPr lang="en-US" altLang="zh-CN" sz="2400" dirty="0" smtClean="0"/>
                <a:t>(Formally</a:t>
              </a:r>
              <a:r>
                <a:rPr lang="zh-CN" altLang="en-US" sz="2400" dirty="0" smtClean="0"/>
                <a:t> </a:t>
              </a:r>
              <a:r>
                <a:rPr lang="en-US" altLang="zh-CN" sz="2400" dirty="0" smtClean="0"/>
                <a:t>written;</a:t>
              </a:r>
              <a:r>
                <a:rPr lang="zh-CN" altLang="en-US" sz="2400" dirty="0" smtClean="0"/>
                <a:t> </a:t>
              </a:r>
              <a:r>
                <a:rPr lang="en-US" altLang="zh-CN" sz="2400" dirty="0" smtClean="0"/>
                <a:t>Comprehensive</a:t>
              </a:r>
              <a:r>
                <a:rPr lang="zh-CN" altLang="en-US" sz="2400" dirty="0" smtClean="0"/>
                <a:t> </a:t>
              </a:r>
              <a:r>
                <a:rPr lang="en-US" altLang="zh-CN" sz="2400" dirty="0" smtClean="0"/>
                <a:t>facts)</a:t>
              </a:r>
              <a:endParaRPr lang="en-US" sz="2400" dirty="0"/>
            </a:p>
          </p:txBody>
        </p:sp>
        <p:pic>
          <p:nvPicPr>
            <p:cNvPr id="14" name="Picture 23" descr="MCj037106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00" y="2209800"/>
              <a:ext cx="1219200" cy="107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9169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838200"/>
          </a:xfrm>
        </p:spPr>
        <p:txBody>
          <a:bodyPr>
            <a:noAutofit/>
          </a:bodyPr>
          <a:lstStyle/>
          <a:p>
            <a:r>
              <a:rPr lang="en-US" sz="3600" dirty="0"/>
              <a:t>Mining </a:t>
            </a:r>
            <a:r>
              <a:rPr lang="en-US" sz="3600" dirty="0" smtClean="0"/>
              <a:t>Reflection </a:t>
            </a:r>
            <a:r>
              <a:rPr lang="en-US" sz="3600" dirty="0"/>
              <a:t>of News Events in </a:t>
            </a:r>
            <a:r>
              <a:rPr lang="en-US" sz="3600" dirty="0" smtClean="0"/>
              <a:t>Twitter</a:t>
            </a:r>
            <a:endParaRPr lang="en-US" sz="3600" dirty="0"/>
          </a:p>
        </p:txBody>
      </p:sp>
      <p:sp>
        <p:nvSpPr>
          <p:cNvPr id="3" name="Content Placeholder 2"/>
          <p:cNvSpPr>
            <a:spLocks noGrp="1"/>
          </p:cNvSpPr>
          <p:nvPr>
            <p:ph idx="1"/>
          </p:nvPr>
        </p:nvSpPr>
        <p:spPr>
          <a:xfrm>
            <a:off x="838200" y="914400"/>
            <a:ext cx="8153400" cy="1904999"/>
          </a:xfrm>
        </p:spPr>
        <p:txBody>
          <a:bodyPr>
            <a:noAutofit/>
          </a:bodyPr>
          <a:lstStyle/>
          <a:p>
            <a:pPr marL="0" indent="0">
              <a:buNone/>
            </a:pPr>
            <a:r>
              <a:rPr lang="en-US" sz="2400" dirty="0"/>
              <a:t>A</a:t>
            </a:r>
            <a:r>
              <a:rPr lang="en-US" sz="2400" dirty="0" smtClean="0"/>
              <a:t>n influential event (Sony Entertainment Hack) took place…</a:t>
            </a:r>
          </a:p>
          <a:p>
            <a:r>
              <a:rPr lang="en-US" sz="2400" dirty="0" smtClean="0"/>
              <a:t>A</a:t>
            </a:r>
            <a:r>
              <a:rPr lang="zh-CN" altLang="en-US" sz="2400" dirty="0" smtClean="0"/>
              <a:t> </a:t>
            </a:r>
            <a:r>
              <a:rPr lang="en-US" altLang="zh-CN" sz="2400" dirty="0" smtClean="0"/>
              <a:t>news</a:t>
            </a:r>
            <a:r>
              <a:rPr lang="zh-CN" altLang="en-US" sz="2400" dirty="0" smtClean="0"/>
              <a:t> </a:t>
            </a:r>
            <a:r>
              <a:rPr lang="en-US" altLang="zh-CN" sz="2400" dirty="0" smtClean="0"/>
              <a:t>article</a:t>
            </a:r>
            <a:r>
              <a:rPr lang="zh-CN" altLang="en-US" sz="2400" dirty="0" smtClean="0"/>
              <a:t> </a:t>
            </a:r>
            <a:r>
              <a:rPr lang="en-US" altLang="zh-CN" sz="2400" dirty="0" smtClean="0"/>
              <a:t>with</a:t>
            </a:r>
            <a:r>
              <a:rPr lang="zh-CN" altLang="en-US" sz="2400" dirty="0" smtClean="0"/>
              <a:t> </a:t>
            </a:r>
            <a:r>
              <a:rPr lang="en-US" altLang="zh-CN" sz="2400" dirty="0" smtClean="0"/>
              <a:t>the</a:t>
            </a:r>
            <a:r>
              <a:rPr lang="zh-CN" altLang="en-US" sz="2400" dirty="0" smtClean="0"/>
              <a:t> </a:t>
            </a:r>
            <a:r>
              <a:rPr lang="en-US" altLang="zh-CN" sz="2400" dirty="0" smtClean="0"/>
              <a:t>following</a:t>
            </a:r>
            <a:r>
              <a:rPr lang="zh-CN" altLang="en-US" sz="2400" dirty="0" smtClean="0"/>
              <a:t> </a:t>
            </a:r>
            <a:r>
              <a:rPr lang="en-US" altLang="zh-CN" sz="2400" dirty="0" smtClean="0"/>
              <a:t>headline</a:t>
            </a:r>
          </a:p>
          <a:p>
            <a:pPr marL="0" indent="0">
              <a:buNone/>
            </a:pPr>
            <a:endParaRPr lang="en-US" sz="2400" dirty="0"/>
          </a:p>
          <a:p>
            <a:r>
              <a:rPr lang="en-US" sz="2400" dirty="0" smtClean="0"/>
              <a:t>A</a:t>
            </a:r>
            <a:r>
              <a:rPr lang="zh-CN" altLang="en-US" sz="2400" dirty="0" smtClean="0"/>
              <a:t> </a:t>
            </a:r>
            <a:r>
              <a:rPr lang="en-US" altLang="zh-CN" sz="2400" dirty="0" smtClean="0"/>
              <a:t>tweet</a:t>
            </a:r>
            <a:r>
              <a:rPr lang="zh-CN" altLang="en-US" sz="2400" dirty="0" smtClean="0"/>
              <a:t> </a:t>
            </a:r>
            <a:r>
              <a:rPr lang="en-US" altLang="zh-CN" sz="2400" dirty="0" smtClean="0"/>
              <a:t>on</a:t>
            </a:r>
            <a:r>
              <a:rPr lang="zh-CN" altLang="en-US" sz="2400" dirty="0" smtClean="0"/>
              <a:t> </a:t>
            </a:r>
            <a:r>
              <a:rPr lang="en-US" altLang="zh-CN" sz="2400" dirty="0" smtClean="0"/>
              <a:t>the</a:t>
            </a:r>
            <a:r>
              <a:rPr lang="zh-CN" altLang="en-US" sz="2400" dirty="0" smtClean="0"/>
              <a:t> </a:t>
            </a:r>
            <a:r>
              <a:rPr lang="en-US" altLang="zh-CN" sz="2400" dirty="0" smtClean="0"/>
              <a:t>same</a:t>
            </a:r>
            <a:r>
              <a:rPr lang="zh-CN" altLang="en-US" sz="2400" dirty="0" smtClean="0"/>
              <a:t> </a:t>
            </a:r>
            <a:r>
              <a:rPr lang="en-US" altLang="zh-CN" sz="2400" dirty="0" smtClean="0"/>
              <a:t>event</a:t>
            </a:r>
          </a:p>
        </p:txBody>
      </p:sp>
      <p:sp>
        <p:nvSpPr>
          <p:cNvPr id="6" name="Date Placeholder 5"/>
          <p:cNvSpPr>
            <a:spLocks noGrp="1"/>
          </p:cNvSpPr>
          <p:nvPr>
            <p:ph type="dt" sz="half" idx="10"/>
          </p:nvPr>
        </p:nvSpPr>
        <p:spPr/>
        <p:txBody>
          <a:bodyPr/>
          <a:lstStyle/>
          <a:p>
            <a:fld id="{5CFDCFD8-E29A-DE44-8522-E5E8BFDDA7B0}" type="datetime1">
              <a:rPr lang="en-US" smtClean="0"/>
              <a:t>6/28/16</a:t>
            </a:fld>
            <a:endParaRPr lang="en-US"/>
          </a:p>
        </p:txBody>
      </p:sp>
      <p:sp>
        <p:nvSpPr>
          <p:cNvPr id="7" name="Slide Number Placeholder 6"/>
          <p:cNvSpPr>
            <a:spLocks noGrp="1"/>
          </p:cNvSpPr>
          <p:nvPr>
            <p:ph type="sldNum" sz="quarter" idx="12"/>
          </p:nvPr>
        </p:nvSpPr>
        <p:spPr/>
        <p:txBody>
          <a:bodyPr/>
          <a:lstStyle/>
          <a:p>
            <a:fld id="{82D3AB69-B85A-4173-B386-1237E2F9F008}" type="slidenum">
              <a:rPr lang="en-US" smtClean="0"/>
              <a:t>24</a:t>
            </a:fld>
            <a:endParaRPr lang="en-US"/>
          </a:p>
        </p:txBody>
      </p:sp>
      <p:pic>
        <p:nvPicPr>
          <p:cNvPr id="5" name="Picture 4" descr="Screenshot 2015-08-14 22.5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727" y="2955206"/>
            <a:ext cx="6927273" cy="655015"/>
          </a:xfrm>
          <a:prstGeom prst="rect">
            <a:avLst/>
          </a:prstGeom>
        </p:spPr>
        <p:style>
          <a:lnRef idx="0">
            <a:schemeClr val="accent2"/>
          </a:lnRef>
          <a:fillRef idx="3">
            <a:schemeClr val="accent2"/>
          </a:fillRef>
          <a:effectRef idx="3">
            <a:schemeClr val="accent2"/>
          </a:effectRef>
          <a:fontRef idx="minor">
            <a:schemeClr val="lt1"/>
          </a:fontRef>
        </p:style>
      </p:pic>
      <p:pic>
        <p:nvPicPr>
          <p:cNvPr id="11" name="Picture 10" descr="Screenshot 2015-08-14 22.53.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828800"/>
            <a:ext cx="6478378" cy="533400"/>
          </a:xfrm>
          <a:prstGeom prst="rect">
            <a:avLst/>
          </a:prstGeom>
        </p:spPr>
        <p:style>
          <a:lnRef idx="0">
            <a:schemeClr val="accent2"/>
          </a:lnRef>
          <a:fillRef idx="3">
            <a:schemeClr val="accent2"/>
          </a:fillRef>
          <a:effectRef idx="3">
            <a:schemeClr val="accent2"/>
          </a:effectRef>
          <a:fontRef idx="minor">
            <a:schemeClr val="lt1"/>
          </a:fontRef>
        </p:style>
      </p:pic>
      <p:sp>
        <p:nvSpPr>
          <p:cNvPr id="8" name="Rectangle 7"/>
          <p:cNvSpPr/>
          <p:nvPr/>
        </p:nvSpPr>
        <p:spPr>
          <a:xfrm>
            <a:off x="0" y="3657600"/>
            <a:ext cx="9144000" cy="830997"/>
          </a:xfrm>
          <a:prstGeom prst="rect">
            <a:avLst/>
          </a:prstGeom>
        </p:spPr>
        <p:txBody>
          <a:bodyPr wrap="square">
            <a:spAutoFit/>
          </a:bodyPr>
          <a:lstStyle/>
          <a:p>
            <a:pPr algn="ctr"/>
            <a:r>
              <a:rPr lang="en-US" sz="2400" b="1" dirty="0">
                <a:solidFill>
                  <a:schemeClr val="accent6">
                    <a:lumMod val="50000"/>
                  </a:schemeClr>
                </a:solidFill>
              </a:rPr>
              <a:t>We </a:t>
            </a:r>
            <a:r>
              <a:rPr lang="en-US" sz="2400" b="1" dirty="0" smtClean="0">
                <a:solidFill>
                  <a:schemeClr val="accent6">
                    <a:lumMod val="50000"/>
                  </a:schemeClr>
                </a:solidFill>
              </a:rPr>
              <a:t>identify</a:t>
            </a:r>
            <a:r>
              <a:rPr lang="zh-CN" altLang="en-US" sz="2400" b="1" dirty="0" smtClean="0">
                <a:solidFill>
                  <a:schemeClr val="accent6">
                    <a:lumMod val="50000"/>
                  </a:schemeClr>
                </a:solidFill>
              </a:rPr>
              <a:t> </a:t>
            </a:r>
            <a:r>
              <a:rPr lang="en-US" sz="2400" b="1" dirty="0" smtClean="0">
                <a:solidFill>
                  <a:schemeClr val="accent6">
                    <a:lumMod val="50000"/>
                  </a:schemeClr>
                </a:solidFill>
              </a:rPr>
              <a:t>facts </a:t>
            </a:r>
            <a:r>
              <a:rPr lang="en-US" sz="2400" b="1" dirty="0">
                <a:solidFill>
                  <a:schemeClr val="accent6">
                    <a:lumMod val="50000"/>
                  </a:schemeClr>
                </a:solidFill>
              </a:rPr>
              <a:t>from news </a:t>
            </a:r>
            <a:r>
              <a:rPr lang="en-US" sz="2400" b="1" dirty="0" smtClean="0">
                <a:solidFill>
                  <a:schemeClr val="accent6">
                    <a:lumMod val="50000"/>
                  </a:schemeClr>
                </a:solidFill>
              </a:rPr>
              <a:t>to</a:t>
            </a:r>
            <a:r>
              <a:rPr lang="zh-CN" altLang="en-US" sz="2400" b="1" dirty="0" smtClean="0">
                <a:solidFill>
                  <a:schemeClr val="accent6">
                    <a:lumMod val="50000"/>
                  </a:schemeClr>
                </a:solidFill>
              </a:rPr>
              <a:t> </a:t>
            </a:r>
            <a:r>
              <a:rPr lang="en-US" altLang="zh-CN" sz="2400" b="1" dirty="0" smtClean="0">
                <a:solidFill>
                  <a:schemeClr val="accent6">
                    <a:lumMod val="50000"/>
                  </a:schemeClr>
                </a:solidFill>
              </a:rPr>
              <a:t>guide</a:t>
            </a:r>
            <a:r>
              <a:rPr lang="zh-CN" altLang="en-US" sz="2400" b="1" dirty="0" smtClean="0">
                <a:solidFill>
                  <a:schemeClr val="accent6">
                    <a:lumMod val="50000"/>
                  </a:schemeClr>
                </a:solidFill>
              </a:rPr>
              <a:t> </a:t>
            </a:r>
            <a:r>
              <a:rPr lang="en-US" altLang="zh-CN" sz="2400" b="1" dirty="0" smtClean="0">
                <a:solidFill>
                  <a:schemeClr val="accent6">
                    <a:lumMod val="50000"/>
                  </a:schemeClr>
                </a:solidFill>
              </a:rPr>
              <a:t>the</a:t>
            </a:r>
            <a:r>
              <a:rPr lang="zh-CN" altLang="en-US" sz="2400" b="1" dirty="0" smtClean="0">
                <a:solidFill>
                  <a:schemeClr val="accent6">
                    <a:lumMod val="50000"/>
                  </a:schemeClr>
                </a:solidFill>
              </a:rPr>
              <a:t> </a:t>
            </a:r>
            <a:r>
              <a:rPr lang="en-US" altLang="zh-CN" sz="2400" b="1" dirty="0" smtClean="0">
                <a:solidFill>
                  <a:schemeClr val="accent6">
                    <a:lumMod val="50000"/>
                  </a:schemeClr>
                </a:solidFill>
              </a:rPr>
              <a:t>discovery</a:t>
            </a:r>
            <a:r>
              <a:rPr lang="zh-CN" altLang="en-US" sz="2400" b="1" dirty="0" smtClean="0">
                <a:solidFill>
                  <a:schemeClr val="accent6">
                    <a:lumMod val="50000"/>
                  </a:schemeClr>
                </a:solidFill>
              </a:rPr>
              <a:t> </a:t>
            </a:r>
            <a:r>
              <a:rPr lang="en-US" altLang="zh-CN" sz="2400" b="1" dirty="0" smtClean="0">
                <a:solidFill>
                  <a:schemeClr val="accent6">
                    <a:lumMod val="50000"/>
                  </a:schemeClr>
                </a:solidFill>
              </a:rPr>
              <a:t>of</a:t>
            </a:r>
            <a:r>
              <a:rPr lang="zh-CN" altLang="en-US" sz="2400" b="1" dirty="0" smtClean="0">
                <a:solidFill>
                  <a:schemeClr val="accent6">
                    <a:lumMod val="50000"/>
                  </a:schemeClr>
                </a:solidFill>
              </a:rPr>
              <a:t> </a:t>
            </a:r>
            <a:r>
              <a:rPr lang="en-US" sz="2400" b="1" dirty="0" smtClean="0">
                <a:solidFill>
                  <a:schemeClr val="accent6">
                    <a:lumMod val="50000"/>
                  </a:schemeClr>
                </a:solidFill>
              </a:rPr>
              <a:t>discussions</a:t>
            </a:r>
            <a:r>
              <a:rPr lang="en-US" altLang="zh-CN" sz="2400" b="1" dirty="0">
                <a:solidFill>
                  <a:schemeClr val="accent6">
                    <a:lumMod val="50000"/>
                  </a:schemeClr>
                </a:solidFill>
              </a:rPr>
              <a:t>/opinions</a:t>
            </a:r>
            <a:r>
              <a:rPr lang="zh-CN" altLang="en-US" sz="2400" b="1" dirty="0">
                <a:solidFill>
                  <a:schemeClr val="accent6">
                    <a:lumMod val="50000"/>
                  </a:schemeClr>
                </a:solidFill>
              </a:rPr>
              <a:t> </a:t>
            </a:r>
            <a:r>
              <a:rPr lang="en-US" altLang="zh-CN" sz="2400" b="1" dirty="0">
                <a:solidFill>
                  <a:schemeClr val="accent6">
                    <a:lumMod val="50000"/>
                  </a:schemeClr>
                </a:solidFill>
              </a:rPr>
              <a:t>from</a:t>
            </a:r>
            <a:r>
              <a:rPr lang="zh-CN" altLang="en-US" sz="2400" b="1" dirty="0">
                <a:solidFill>
                  <a:schemeClr val="accent6">
                    <a:lumMod val="50000"/>
                  </a:schemeClr>
                </a:solidFill>
              </a:rPr>
              <a:t> </a:t>
            </a:r>
            <a:r>
              <a:rPr lang="en-US" altLang="zh-CN" sz="2400" b="1" dirty="0" smtClean="0">
                <a:solidFill>
                  <a:schemeClr val="accent6">
                    <a:lumMod val="50000"/>
                  </a:schemeClr>
                </a:solidFill>
              </a:rPr>
              <a:t>Twitter</a:t>
            </a:r>
            <a:endParaRPr lang="en-US" sz="2400" b="1" dirty="0">
              <a:solidFill>
                <a:schemeClr val="accent6">
                  <a:lumMod val="50000"/>
                </a:schemeClr>
              </a:solidFill>
            </a:endParaRPr>
          </a:p>
        </p:txBody>
      </p:sp>
      <p:sp>
        <p:nvSpPr>
          <p:cNvPr id="9" name="Rectangle 8"/>
          <p:cNvSpPr/>
          <p:nvPr/>
        </p:nvSpPr>
        <p:spPr>
          <a:xfrm>
            <a:off x="685800" y="4572000"/>
            <a:ext cx="7924800" cy="1938992"/>
          </a:xfrm>
          <a:prstGeom prst="rect">
            <a:avLst/>
          </a:prstGeom>
        </p:spPr>
        <p:txBody>
          <a:bodyPr wrap="square">
            <a:spAutoFit/>
          </a:bodyPr>
          <a:lstStyle/>
          <a:p>
            <a:pPr algn="ctr"/>
            <a:r>
              <a:rPr lang="en-US" altLang="zh-CN" sz="2400" dirty="0" smtClean="0">
                <a:solidFill>
                  <a:srgbClr val="000000"/>
                </a:solidFill>
              </a:rPr>
              <a:t>Output</a:t>
            </a:r>
            <a:r>
              <a:rPr lang="zh-CN" altLang="en-US" sz="2400" dirty="0" smtClean="0">
                <a:solidFill>
                  <a:srgbClr val="000000"/>
                </a:solidFill>
              </a:rPr>
              <a:t> </a:t>
            </a:r>
            <a:r>
              <a:rPr lang="en-US" altLang="zh-CN" sz="2400" dirty="0" smtClean="0">
                <a:solidFill>
                  <a:srgbClr val="000000"/>
                </a:solidFill>
              </a:rPr>
              <a:t>a</a:t>
            </a:r>
            <a:r>
              <a:rPr lang="zh-CN" altLang="en-US" sz="2400" dirty="0" smtClean="0">
                <a:solidFill>
                  <a:srgbClr val="000000"/>
                </a:solidFill>
              </a:rPr>
              <a:t> </a:t>
            </a:r>
            <a:r>
              <a:rPr lang="en-US" altLang="zh-CN" sz="2400" dirty="0">
                <a:solidFill>
                  <a:srgbClr val="000000"/>
                </a:solidFill>
              </a:rPr>
              <a:t>c</a:t>
            </a:r>
            <a:r>
              <a:rPr lang="en-US" sz="2400" dirty="0" smtClean="0">
                <a:solidFill>
                  <a:srgbClr val="000000"/>
                </a:solidFill>
              </a:rPr>
              <a:t>omprehensive view </a:t>
            </a:r>
            <a:r>
              <a:rPr lang="en-US" sz="2400" dirty="0">
                <a:solidFill>
                  <a:srgbClr val="000000"/>
                </a:solidFill>
              </a:rPr>
              <a:t>of </a:t>
            </a:r>
            <a:r>
              <a:rPr lang="en-US" sz="2400" dirty="0" smtClean="0">
                <a:solidFill>
                  <a:srgbClr val="000000"/>
                </a:solidFill>
              </a:rPr>
              <a:t>events </a:t>
            </a:r>
            <a:r>
              <a:rPr lang="en-US" sz="2400" dirty="0">
                <a:solidFill>
                  <a:srgbClr val="000000"/>
                </a:solidFill>
              </a:rPr>
              <a:t>from </a:t>
            </a:r>
            <a:r>
              <a:rPr lang="en-US" sz="2400" dirty="0" smtClean="0">
                <a:solidFill>
                  <a:srgbClr val="000000"/>
                </a:solidFill>
              </a:rPr>
              <a:t>both sources</a:t>
            </a:r>
            <a:r>
              <a:rPr lang="zh-CN" altLang="en-US" sz="2400" dirty="0" smtClean="0">
                <a:solidFill>
                  <a:srgbClr val="000000"/>
                </a:solidFill>
              </a:rPr>
              <a:t> </a:t>
            </a:r>
            <a:endParaRPr lang="en-US" sz="2400" dirty="0" smtClean="0">
              <a:solidFill>
                <a:srgbClr val="000000"/>
              </a:solidFill>
            </a:endParaRPr>
          </a:p>
          <a:p>
            <a:pPr marL="285750" indent="-285750">
              <a:buFont typeface="Arial"/>
              <a:buChar char="•"/>
            </a:pPr>
            <a:r>
              <a:rPr lang="en-US" sz="2400" dirty="0" smtClean="0"/>
              <a:t>What are the major</a:t>
            </a:r>
            <a:r>
              <a:rPr lang="zh-CN" altLang="en-US" sz="2400" dirty="0" smtClean="0"/>
              <a:t> </a:t>
            </a:r>
            <a:r>
              <a:rPr lang="en-US" sz="2400" dirty="0" smtClean="0"/>
              <a:t>events</a:t>
            </a:r>
            <a:r>
              <a:rPr lang="en-US" altLang="zh-CN" sz="2400" dirty="0" smtClean="0"/>
              <a:t>?</a:t>
            </a:r>
          </a:p>
          <a:p>
            <a:pPr marL="285750" indent="-285750">
              <a:buFont typeface="Arial"/>
              <a:buChar char="•"/>
            </a:pPr>
            <a:r>
              <a:rPr lang="en-US" sz="2400" dirty="0" smtClean="0"/>
              <a:t>Who </a:t>
            </a:r>
            <a:r>
              <a:rPr lang="en-US" sz="2400" dirty="0"/>
              <a:t>are the key players in each event</a:t>
            </a:r>
          </a:p>
          <a:p>
            <a:pPr marL="285750" indent="-285750">
              <a:buFont typeface="Arial"/>
              <a:buChar char="•"/>
            </a:pPr>
            <a:r>
              <a:rPr lang="en-US" sz="2400" dirty="0"/>
              <a:t>How people</a:t>
            </a:r>
            <a:r>
              <a:rPr lang="zh-CN" altLang="en-US" sz="2400" dirty="0"/>
              <a:t> </a:t>
            </a:r>
            <a:r>
              <a:rPr lang="en-US" sz="2400" dirty="0"/>
              <a:t>talk about each event</a:t>
            </a:r>
          </a:p>
          <a:p>
            <a:pPr marL="285750" indent="-285750">
              <a:buFont typeface="Arial"/>
              <a:buChar char="•"/>
            </a:pPr>
            <a:r>
              <a:rPr lang="en-US" sz="2400" dirty="0"/>
              <a:t>When is the event and how long</a:t>
            </a:r>
            <a:r>
              <a:rPr lang="zh-CN" altLang="en-US" sz="2400" dirty="0"/>
              <a:t> </a:t>
            </a:r>
            <a:r>
              <a:rPr lang="en-US" sz="2400" dirty="0"/>
              <a:t>does the event last?</a:t>
            </a:r>
          </a:p>
        </p:txBody>
      </p:sp>
    </p:spTree>
    <p:extLst>
      <p:ext uri="{BB962C8B-B14F-4D97-AF65-F5344CB8AC3E}">
        <p14:creationId xmlns:p14="http://schemas.microsoft.com/office/powerpoint/2010/main" val="201969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CBE667-C3BD-2E44-BA9A-C5821D6033DB}"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25</a:t>
            </a:fld>
            <a:endParaRPr lang="en-US"/>
          </a:p>
        </p:txBody>
      </p:sp>
      <p:sp>
        <p:nvSpPr>
          <p:cNvPr id="6" name="Rectangle 5"/>
          <p:cNvSpPr/>
          <p:nvPr/>
        </p:nvSpPr>
        <p:spPr>
          <a:xfrm>
            <a:off x="457200" y="1295400"/>
            <a:ext cx="8458200" cy="3330142"/>
          </a:xfrm>
          <a:prstGeom prst="rect">
            <a:avLst/>
          </a:prstGeom>
        </p:spPr>
        <p:txBody>
          <a:bodyPr wrap="square">
            <a:spAutoFit/>
          </a:bodyPr>
          <a:lstStyle/>
          <a:p>
            <a:pPr>
              <a:lnSpc>
                <a:spcPct val="120000"/>
              </a:lnSpc>
            </a:pPr>
            <a:r>
              <a:rPr lang="en-US" altLang="zh-CN" sz="3200" b="1" dirty="0" smtClean="0"/>
              <a:t>Joint</a:t>
            </a:r>
            <a:r>
              <a:rPr lang="zh-CN" altLang="en-US" sz="3200" b="1" dirty="0" smtClean="0"/>
              <a:t> </a:t>
            </a:r>
            <a:r>
              <a:rPr lang="en-US" altLang="zh-CN" sz="3200" b="1" dirty="0" smtClean="0"/>
              <a:t>study</a:t>
            </a:r>
            <a:r>
              <a:rPr lang="zh-CN" altLang="en-US" sz="3200" b="1" dirty="0" smtClean="0"/>
              <a:t> </a:t>
            </a:r>
            <a:r>
              <a:rPr lang="en-US" altLang="zh-CN" sz="3200" b="1" dirty="0" smtClean="0"/>
              <a:t>of</a:t>
            </a:r>
            <a:r>
              <a:rPr lang="zh-CN" altLang="en-US" sz="3200" b="1" dirty="0" smtClean="0"/>
              <a:t> </a:t>
            </a:r>
            <a:r>
              <a:rPr lang="en-US" altLang="zh-CN" sz="3200" b="1" dirty="0"/>
              <a:t>n</a:t>
            </a:r>
            <a:r>
              <a:rPr lang="en-US" altLang="zh-CN" sz="3200" b="1" dirty="0" smtClean="0"/>
              <a:t>ews</a:t>
            </a:r>
            <a:r>
              <a:rPr lang="zh-CN" altLang="en-US" sz="3200" b="1" dirty="0" smtClean="0"/>
              <a:t> </a:t>
            </a:r>
            <a:r>
              <a:rPr lang="en-US" altLang="zh-CN" sz="3200" b="1" dirty="0" smtClean="0"/>
              <a:t>and</a:t>
            </a:r>
            <a:r>
              <a:rPr lang="zh-CN" altLang="en-US" sz="3200" b="1" dirty="0" smtClean="0"/>
              <a:t> </a:t>
            </a:r>
            <a:r>
              <a:rPr lang="en-US" altLang="zh-CN" sz="3200" b="1" dirty="0"/>
              <a:t>t</a:t>
            </a:r>
            <a:r>
              <a:rPr lang="en-US" altLang="zh-CN" sz="3200" b="1" dirty="0" smtClean="0"/>
              <a:t>weets</a:t>
            </a:r>
            <a:r>
              <a:rPr lang="zh-CN" altLang="en-US" sz="3200" b="1" dirty="0" smtClean="0"/>
              <a:t> </a:t>
            </a:r>
            <a:r>
              <a:rPr lang="en-US" altLang="zh-CN" sz="3200" b="1" dirty="0" smtClean="0"/>
              <a:t>in</a:t>
            </a:r>
            <a:r>
              <a:rPr lang="zh-CN" altLang="en-US" sz="3200" b="1" dirty="0" smtClean="0"/>
              <a:t> </a:t>
            </a:r>
            <a:r>
              <a:rPr lang="en-US" altLang="zh-CN" sz="3200" b="1" dirty="0" smtClean="0"/>
              <a:t>the</a:t>
            </a:r>
            <a:r>
              <a:rPr lang="zh-CN" altLang="en-US" sz="3200" b="1" dirty="0" smtClean="0"/>
              <a:t> </a:t>
            </a:r>
            <a:r>
              <a:rPr lang="en-US" altLang="zh-CN" sz="3200" b="1" dirty="0" smtClean="0"/>
              <a:t>literature</a:t>
            </a:r>
          </a:p>
          <a:p>
            <a:pPr marL="342900" indent="-342900">
              <a:lnSpc>
                <a:spcPct val="120000"/>
              </a:lnSpc>
              <a:buFont typeface="Arial"/>
              <a:buChar char="•"/>
            </a:pPr>
            <a:r>
              <a:rPr lang="en-US" altLang="zh-CN" sz="2400" dirty="0"/>
              <a:t>Zhao</a:t>
            </a:r>
            <a:r>
              <a:rPr lang="zh-CN" altLang="en-US" sz="2400" dirty="0"/>
              <a:t> </a:t>
            </a:r>
            <a:r>
              <a:rPr lang="en-US" altLang="zh-CN" sz="2400" dirty="0"/>
              <a:t>et</a:t>
            </a:r>
            <a:r>
              <a:rPr lang="zh-CN" altLang="en-US" sz="2400" dirty="0"/>
              <a:t> </a:t>
            </a:r>
            <a:r>
              <a:rPr lang="en-US" altLang="zh-CN" sz="2400" dirty="0"/>
              <a:t>al.</a:t>
            </a:r>
            <a:r>
              <a:rPr lang="zh-CN" altLang="en-US" sz="2400" dirty="0"/>
              <a:t> </a:t>
            </a:r>
            <a:r>
              <a:rPr lang="en-US" altLang="zh-CN" sz="2400" dirty="0"/>
              <a:t>(2011);</a:t>
            </a:r>
            <a:r>
              <a:rPr lang="zh-CN" altLang="en-US" sz="2400" dirty="0"/>
              <a:t> </a:t>
            </a:r>
            <a:r>
              <a:rPr lang="en-US" sz="2400" dirty="0" err="1"/>
              <a:t>Subavsic</a:t>
            </a:r>
            <a:r>
              <a:rPr lang="zh-CN" altLang="en-US" sz="2400" dirty="0"/>
              <a:t> </a:t>
            </a:r>
            <a:r>
              <a:rPr lang="en-US" altLang="zh-CN" sz="2400" dirty="0"/>
              <a:t>et</a:t>
            </a:r>
            <a:r>
              <a:rPr lang="zh-CN" altLang="en-US" sz="2400" dirty="0"/>
              <a:t> </a:t>
            </a:r>
            <a:r>
              <a:rPr lang="en-US" altLang="zh-CN" sz="2400" dirty="0"/>
              <a:t>al.</a:t>
            </a:r>
            <a:r>
              <a:rPr lang="zh-CN" altLang="en-US" sz="2400" dirty="0"/>
              <a:t> </a:t>
            </a:r>
            <a:r>
              <a:rPr lang="en-US" altLang="zh-CN" sz="2400" dirty="0"/>
              <a:t>(2011)</a:t>
            </a:r>
            <a:r>
              <a:rPr lang="zh-CN" altLang="en-US" sz="2400" dirty="0"/>
              <a:t> </a:t>
            </a:r>
            <a:r>
              <a:rPr lang="en-US" altLang="zh-CN" sz="2400" dirty="0"/>
              <a:t>Comparative</a:t>
            </a:r>
            <a:r>
              <a:rPr lang="zh-CN" altLang="en-US" sz="2400" dirty="0"/>
              <a:t> </a:t>
            </a:r>
            <a:r>
              <a:rPr lang="en-US" altLang="zh-CN" sz="2400" dirty="0"/>
              <a:t>data</a:t>
            </a:r>
            <a:r>
              <a:rPr lang="zh-CN" altLang="en-US" sz="2400" dirty="0"/>
              <a:t> </a:t>
            </a:r>
            <a:r>
              <a:rPr lang="en-US" altLang="zh-CN" sz="2400" dirty="0" smtClean="0"/>
              <a:t>analysis assuming </a:t>
            </a:r>
            <a:r>
              <a:rPr lang="en-US" altLang="zh-CN" sz="2400" dirty="0" smtClean="0">
                <a:solidFill>
                  <a:srgbClr val="FF0000"/>
                </a:solidFill>
              </a:rPr>
              <a:t>documents</a:t>
            </a:r>
            <a:r>
              <a:rPr lang="en-US" altLang="zh-CN" sz="2400" dirty="0" smtClean="0"/>
              <a:t> corresponding to an event is </a:t>
            </a:r>
            <a:r>
              <a:rPr lang="en-US" altLang="zh-CN" sz="2400" dirty="0" smtClean="0">
                <a:solidFill>
                  <a:srgbClr val="FF0000"/>
                </a:solidFill>
              </a:rPr>
              <a:t>given</a:t>
            </a:r>
          </a:p>
          <a:p>
            <a:pPr marL="342900" indent="-342900">
              <a:lnSpc>
                <a:spcPct val="120000"/>
              </a:lnSpc>
              <a:buFont typeface="Arial"/>
              <a:buChar char="•"/>
            </a:pPr>
            <a:r>
              <a:rPr lang="en-US" altLang="zh-CN" sz="2400" dirty="0" err="1" smtClean="0"/>
              <a:t>Guo</a:t>
            </a:r>
            <a:r>
              <a:rPr lang="zh-CN" altLang="en-US" sz="2400" dirty="0" smtClean="0"/>
              <a:t> </a:t>
            </a:r>
            <a:r>
              <a:rPr lang="en-US" altLang="zh-CN" sz="2400" dirty="0" smtClean="0"/>
              <a:t>et</a:t>
            </a:r>
            <a:r>
              <a:rPr lang="zh-CN" altLang="en-US" sz="2400" dirty="0" smtClean="0"/>
              <a:t> </a:t>
            </a:r>
            <a:r>
              <a:rPr lang="en-US" altLang="zh-CN" sz="2400" dirty="0" smtClean="0"/>
              <a:t>al.</a:t>
            </a:r>
            <a:r>
              <a:rPr lang="zh-CN" altLang="en-US" sz="2400" dirty="0" smtClean="0"/>
              <a:t> </a:t>
            </a:r>
            <a:r>
              <a:rPr lang="en-US" altLang="zh-CN" sz="2400" dirty="0" smtClean="0"/>
              <a:t>(2013)</a:t>
            </a:r>
            <a:r>
              <a:rPr lang="zh-CN" altLang="en-US" sz="2400" dirty="0" smtClean="0"/>
              <a:t>; </a:t>
            </a:r>
            <a:r>
              <a:rPr lang="en-US" sz="2400" dirty="0" err="1" smtClean="0"/>
              <a:t>Tsagkias</a:t>
            </a:r>
            <a:r>
              <a:rPr lang="zh-CN" altLang="en-US" sz="2400" dirty="0"/>
              <a:t> </a:t>
            </a:r>
            <a:r>
              <a:rPr lang="en-US" altLang="zh-CN" sz="2400" dirty="0" smtClean="0"/>
              <a:t>et</a:t>
            </a:r>
            <a:r>
              <a:rPr lang="zh-CN" altLang="en-US" sz="2400" dirty="0" smtClean="0"/>
              <a:t> </a:t>
            </a:r>
            <a:r>
              <a:rPr lang="en-US" altLang="zh-CN" sz="2400" dirty="0" smtClean="0"/>
              <a:t>al.</a:t>
            </a:r>
            <a:r>
              <a:rPr lang="zh-CN" altLang="en-US" sz="2400" dirty="0" smtClean="0"/>
              <a:t> </a:t>
            </a:r>
            <a:r>
              <a:rPr lang="en-US" altLang="zh-CN" sz="2400" dirty="0" smtClean="0"/>
              <a:t>(2011)</a:t>
            </a:r>
            <a:r>
              <a:rPr lang="zh-CN" altLang="en-US" sz="2400" dirty="0" smtClean="0"/>
              <a:t> </a:t>
            </a:r>
            <a:r>
              <a:rPr lang="en-US" altLang="zh-CN" sz="2400" dirty="0" smtClean="0"/>
              <a:t>Linking</a:t>
            </a:r>
            <a:r>
              <a:rPr lang="zh-CN" altLang="en-US" sz="2400" dirty="0" smtClean="0"/>
              <a:t> </a:t>
            </a:r>
            <a:r>
              <a:rPr lang="en-US" altLang="zh-CN" sz="2400" dirty="0" smtClean="0"/>
              <a:t>an</a:t>
            </a:r>
            <a:r>
              <a:rPr lang="zh-CN" altLang="en-US" sz="2400" dirty="0" smtClean="0"/>
              <a:t> </a:t>
            </a:r>
            <a:r>
              <a:rPr lang="en-US" altLang="zh-CN" sz="2400" dirty="0" smtClean="0">
                <a:solidFill>
                  <a:srgbClr val="FF0000"/>
                </a:solidFill>
              </a:rPr>
              <a:t>individual</a:t>
            </a:r>
            <a:r>
              <a:rPr lang="zh-CN" altLang="en-US" sz="2400" dirty="0" smtClean="0">
                <a:solidFill>
                  <a:srgbClr val="FF0000"/>
                </a:solidFill>
              </a:rPr>
              <a:t> </a:t>
            </a:r>
            <a:r>
              <a:rPr lang="en-US" altLang="zh-CN" sz="2400" dirty="0" smtClean="0"/>
              <a:t>news</a:t>
            </a:r>
            <a:r>
              <a:rPr lang="zh-CN" altLang="en-US" sz="2400" dirty="0" smtClean="0"/>
              <a:t> </a:t>
            </a:r>
            <a:r>
              <a:rPr lang="en-US" altLang="zh-CN" sz="2400" dirty="0" smtClean="0"/>
              <a:t>article/tweet</a:t>
            </a:r>
            <a:r>
              <a:rPr lang="zh-CN" altLang="en-US" sz="2400" dirty="0" smtClean="0"/>
              <a:t> </a:t>
            </a:r>
            <a:r>
              <a:rPr lang="en-US" altLang="zh-CN" sz="2400" dirty="0" smtClean="0"/>
              <a:t>to</a:t>
            </a:r>
            <a:r>
              <a:rPr lang="zh-CN" altLang="en-US" sz="2400" dirty="0" smtClean="0"/>
              <a:t> </a:t>
            </a:r>
            <a:r>
              <a:rPr lang="en-US" altLang="zh-CN" sz="2400" dirty="0" smtClean="0"/>
              <a:t>the</a:t>
            </a:r>
            <a:r>
              <a:rPr lang="zh-CN" altLang="en-US" sz="2400" dirty="0" smtClean="0"/>
              <a:t> </a:t>
            </a:r>
            <a:r>
              <a:rPr lang="en-US" altLang="zh-CN" sz="2400" dirty="0" smtClean="0"/>
              <a:t>other</a:t>
            </a:r>
            <a:r>
              <a:rPr lang="zh-CN" altLang="en-US" sz="2400" dirty="0" smtClean="0"/>
              <a:t> </a:t>
            </a:r>
            <a:r>
              <a:rPr lang="en-US" altLang="zh-CN" sz="2400" dirty="0" smtClean="0"/>
              <a:t>source</a:t>
            </a:r>
          </a:p>
          <a:p>
            <a:pPr marL="800100" lvl="1" indent="-342900">
              <a:lnSpc>
                <a:spcPct val="120000"/>
              </a:lnSpc>
              <a:buFont typeface="Arial"/>
              <a:buChar char="•"/>
            </a:pPr>
            <a:r>
              <a:rPr lang="en-US" altLang="zh-CN" sz="2400" dirty="0" smtClean="0"/>
              <a:t>Extensive </a:t>
            </a:r>
            <a:r>
              <a:rPr lang="en-US" altLang="zh-CN" sz="2400" dirty="0" smtClean="0">
                <a:solidFill>
                  <a:srgbClr val="FF0000"/>
                </a:solidFill>
              </a:rPr>
              <a:t>annotation</a:t>
            </a:r>
            <a:r>
              <a:rPr lang="en-US" altLang="zh-CN" sz="2400" dirty="0" smtClean="0"/>
              <a:t> and </a:t>
            </a:r>
            <a:r>
              <a:rPr lang="en-US" altLang="zh-CN" sz="2400" dirty="0" smtClean="0">
                <a:solidFill>
                  <a:srgbClr val="FF0000"/>
                </a:solidFill>
              </a:rPr>
              <a:t>training</a:t>
            </a:r>
          </a:p>
        </p:txBody>
      </p:sp>
    </p:spTree>
    <p:extLst>
      <p:ext uri="{BB962C8B-B14F-4D97-AF65-F5344CB8AC3E}">
        <p14:creationId xmlns:p14="http://schemas.microsoft.com/office/powerpoint/2010/main" val="2870845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FF2B0E-C655-124F-BCB8-7DF66DE4B5BC}"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26</a:t>
            </a:fld>
            <a:endParaRPr lang="en-US"/>
          </a:p>
        </p:txBody>
      </p:sp>
      <p:sp>
        <p:nvSpPr>
          <p:cNvPr id="6" name="Rectangle 5"/>
          <p:cNvSpPr/>
          <p:nvPr/>
        </p:nvSpPr>
        <p:spPr>
          <a:xfrm>
            <a:off x="457200" y="680982"/>
            <a:ext cx="8305800" cy="4805418"/>
          </a:xfrm>
          <a:prstGeom prst="rect">
            <a:avLst/>
          </a:prstGeom>
        </p:spPr>
        <p:txBody>
          <a:bodyPr wrap="square">
            <a:spAutoFit/>
          </a:bodyPr>
          <a:lstStyle/>
          <a:p>
            <a:pPr>
              <a:lnSpc>
                <a:spcPct val="120000"/>
              </a:lnSpc>
            </a:pPr>
            <a:r>
              <a:rPr lang="en-US" sz="3200" b="1" dirty="0" smtClean="0"/>
              <a:t>My work</a:t>
            </a:r>
          </a:p>
          <a:p>
            <a:pPr>
              <a:lnSpc>
                <a:spcPct val="120000"/>
              </a:lnSpc>
            </a:pPr>
            <a:r>
              <a:rPr lang="en-US" sz="2800" dirty="0" smtClean="0"/>
              <a:t>A</a:t>
            </a:r>
            <a:r>
              <a:rPr lang="zh-CN" altLang="en-US" sz="2800" dirty="0" smtClean="0"/>
              <a:t> </a:t>
            </a:r>
            <a:r>
              <a:rPr lang="en-US" altLang="zh-CN" sz="2800" dirty="0"/>
              <a:t>unified</a:t>
            </a:r>
            <a:r>
              <a:rPr lang="zh-CN" altLang="en-US" sz="2800" dirty="0"/>
              <a:t> </a:t>
            </a:r>
            <a:r>
              <a:rPr lang="en-US" altLang="zh-CN" sz="2800" dirty="0"/>
              <a:t>framework</a:t>
            </a:r>
            <a:r>
              <a:rPr lang="zh-CN" altLang="en-US" sz="2800" dirty="0"/>
              <a:t> </a:t>
            </a:r>
            <a:r>
              <a:rPr lang="en-US" altLang="zh-CN" sz="2800" dirty="0"/>
              <a:t>for</a:t>
            </a:r>
            <a:r>
              <a:rPr lang="zh-CN" altLang="en-US" sz="2800" dirty="0"/>
              <a:t> </a:t>
            </a:r>
            <a:r>
              <a:rPr lang="en-US" altLang="zh-CN" sz="2800" dirty="0">
                <a:solidFill>
                  <a:srgbClr val="FF0000"/>
                </a:solidFill>
              </a:rPr>
              <a:t>e</a:t>
            </a:r>
            <a:r>
              <a:rPr lang="en-US" sz="2800" dirty="0">
                <a:solidFill>
                  <a:srgbClr val="FF0000"/>
                </a:solidFill>
              </a:rPr>
              <a:t>vent</a:t>
            </a:r>
            <a:r>
              <a:rPr lang="zh-CN" altLang="en-US" sz="2800" dirty="0">
                <a:solidFill>
                  <a:srgbClr val="FF0000"/>
                </a:solidFill>
              </a:rPr>
              <a:t> </a:t>
            </a:r>
            <a:r>
              <a:rPr lang="en-US" altLang="zh-CN" sz="2800" dirty="0">
                <a:solidFill>
                  <a:srgbClr val="FF0000"/>
                </a:solidFill>
              </a:rPr>
              <a:t>level</a:t>
            </a:r>
            <a:r>
              <a:rPr lang="zh-CN" altLang="en-US" sz="2800" dirty="0">
                <a:solidFill>
                  <a:srgbClr val="FF0000"/>
                </a:solidFill>
              </a:rPr>
              <a:t> </a:t>
            </a:r>
            <a:r>
              <a:rPr lang="en-US" altLang="zh-CN" sz="2800" dirty="0">
                <a:solidFill>
                  <a:srgbClr val="000000"/>
                </a:solidFill>
              </a:rPr>
              <a:t>knowledge</a:t>
            </a:r>
            <a:r>
              <a:rPr lang="zh-CN" altLang="en-US" sz="2800" dirty="0">
                <a:solidFill>
                  <a:srgbClr val="000000"/>
                </a:solidFill>
              </a:rPr>
              <a:t> </a:t>
            </a:r>
            <a:r>
              <a:rPr lang="en-US" altLang="zh-CN" sz="2800" dirty="0" smtClean="0">
                <a:solidFill>
                  <a:srgbClr val="000000"/>
                </a:solidFill>
              </a:rPr>
              <a:t>discovery</a:t>
            </a:r>
            <a:endParaRPr lang="en-US" altLang="zh-CN" sz="2800" dirty="0">
              <a:solidFill>
                <a:srgbClr val="000000"/>
              </a:solidFill>
            </a:endParaRPr>
          </a:p>
          <a:p>
            <a:pPr marL="800100" lvl="1" indent="-342900">
              <a:lnSpc>
                <a:spcPct val="120000"/>
              </a:lnSpc>
              <a:buFont typeface="Arial"/>
              <a:buChar char="•"/>
            </a:pPr>
            <a:r>
              <a:rPr lang="en-US" sz="2800" u="sng" dirty="0"/>
              <a:t>Extendable Multi-dimensional Topic Model </a:t>
            </a:r>
            <a:r>
              <a:rPr lang="en-US" sz="2800" dirty="0"/>
              <a:t>Jointly</a:t>
            </a:r>
            <a:r>
              <a:rPr lang="zh-CN" altLang="en-US" sz="2800" dirty="0"/>
              <a:t> </a:t>
            </a:r>
            <a:r>
              <a:rPr lang="en-US" altLang="zh-CN" sz="2800" dirty="0"/>
              <a:t>Modeling</a:t>
            </a:r>
            <a:r>
              <a:rPr lang="zh-CN" altLang="en-US" sz="2800" dirty="0"/>
              <a:t> </a:t>
            </a:r>
            <a:r>
              <a:rPr lang="en-US" altLang="zh-CN" sz="2800" dirty="0"/>
              <a:t>Text,</a:t>
            </a:r>
            <a:r>
              <a:rPr lang="zh-CN" altLang="en-US" sz="2800" dirty="0"/>
              <a:t> </a:t>
            </a:r>
            <a:r>
              <a:rPr lang="en-US" altLang="zh-CN" sz="2800" dirty="0"/>
              <a:t>Time,</a:t>
            </a:r>
            <a:r>
              <a:rPr lang="zh-CN" altLang="en-US" sz="2800" dirty="0"/>
              <a:t> </a:t>
            </a:r>
            <a:r>
              <a:rPr lang="en-US" altLang="zh-CN" sz="2800" dirty="0"/>
              <a:t>Entities</a:t>
            </a:r>
            <a:r>
              <a:rPr lang="zh-CN" altLang="en-US" sz="2800" dirty="0"/>
              <a:t> </a:t>
            </a:r>
            <a:r>
              <a:rPr lang="en-US" altLang="zh-CN" sz="2800" dirty="0"/>
              <a:t>(person,</a:t>
            </a:r>
            <a:r>
              <a:rPr lang="zh-CN" altLang="en-US" sz="2800" dirty="0"/>
              <a:t> </a:t>
            </a:r>
            <a:r>
              <a:rPr lang="en-US" altLang="zh-CN" sz="2800" dirty="0"/>
              <a:t>location,</a:t>
            </a:r>
            <a:r>
              <a:rPr lang="zh-CN" altLang="en-US" sz="2800" dirty="0"/>
              <a:t> </a:t>
            </a:r>
            <a:r>
              <a:rPr lang="en-US" altLang="zh-CN" sz="2800" dirty="0"/>
              <a:t>organization)</a:t>
            </a:r>
            <a:r>
              <a:rPr lang="zh-CN" altLang="en-US" sz="2800" dirty="0"/>
              <a:t> </a:t>
            </a:r>
            <a:r>
              <a:rPr lang="en-US" altLang="zh-CN" sz="2800" dirty="0"/>
              <a:t>to</a:t>
            </a:r>
            <a:r>
              <a:rPr lang="zh-CN" altLang="en-US" sz="2800" dirty="0"/>
              <a:t> </a:t>
            </a:r>
            <a:r>
              <a:rPr lang="en-US" altLang="zh-CN" sz="2800" dirty="0" smtClean="0">
                <a:solidFill>
                  <a:srgbClr val="FF0000"/>
                </a:solidFill>
              </a:rPr>
              <a:t>automatically</a:t>
            </a:r>
            <a:r>
              <a:rPr lang="zh-CN" altLang="en-US" sz="2800" dirty="0" smtClean="0">
                <a:solidFill>
                  <a:srgbClr val="FF0000"/>
                </a:solidFill>
              </a:rPr>
              <a:t> </a:t>
            </a:r>
            <a:r>
              <a:rPr lang="en-US" altLang="zh-CN" sz="2800" dirty="0" smtClean="0">
                <a:solidFill>
                  <a:srgbClr val="FF0000"/>
                </a:solidFill>
              </a:rPr>
              <a:t>extract</a:t>
            </a:r>
            <a:r>
              <a:rPr lang="zh-CN" altLang="en-US" sz="2800" dirty="0" smtClean="0">
                <a:solidFill>
                  <a:srgbClr val="FF0000"/>
                </a:solidFill>
              </a:rPr>
              <a:t> </a:t>
            </a:r>
            <a:r>
              <a:rPr lang="en-US" altLang="zh-CN" sz="2800" dirty="0"/>
              <a:t>accurate</a:t>
            </a:r>
            <a:r>
              <a:rPr lang="zh-CN" altLang="en-US" sz="2800" dirty="0"/>
              <a:t> </a:t>
            </a:r>
            <a:r>
              <a:rPr lang="en-US" altLang="zh-CN" sz="2800" dirty="0"/>
              <a:t>event</a:t>
            </a:r>
            <a:r>
              <a:rPr lang="zh-CN" altLang="en-US" sz="2800" dirty="0"/>
              <a:t> </a:t>
            </a:r>
            <a:r>
              <a:rPr lang="en-US" altLang="zh-CN" sz="2800" dirty="0"/>
              <a:t>descriptors</a:t>
            </a:r>
            <a:r>
              <a:rPr lang="zh-CN" altLang="en-US" sz="2800" dirty="0"/>
              <a:t> </a:t>
            </a:r>
            <a:r>
              <a:rPr lang="en-US" altLang="zh-CN" sz="2800" dirty="0"/>
              <a:t>as</a:t>
            </a:r>
            <a:r>
              <a:rPr lang="zh-CN" altLang="en-US" sz="2800" dirty="0"/>
              <a:t> </a:t>
            </a:r>
            <a:r>
              <a:rPr lang="en-US" altLang="zh-CN" sz="2800" dirty="0"/>
              <a:t>supervision</a:t>
            </a:r>
            <a:endParaRPr lang="en-US" sz="2800" dirty="0"/>
          </a:p>
          <a:p>
            <a:pPr marL="800100" lvl="1" indent="-342900">
              <a:lnSpc>
                <a:spcPct val="120000"/>
              </a:lnSpc>
              <a:buFont typeface="Arial"/>
              <a:buChar char="•"/>
            </a:pPr>
            <a:r>
              <a:rPr lang="en-US" altLang="zh-CN" sz="2800" u="sng" dirty="0" err="1"/>
              <a:t>Dataless</a:t>
            </a:r>
            <a:r>
              <a:rPr lang="zh-CN" altLang="en-US" sz="2800" u="sng" dirty="0"/>
              <a:t> </a:t>
            </a:r>
            <a:r>
              <a:rPr lang="en-US" altLang="zh-CN" sz="2800" u="sng" dirty="0"/>
              <a:t>Bootstrapping</a:t>
            </a:r>
            <a:r>
              <a:rPr lang="zh-CN" altLang="en-US" sz="2800" dirty="0"/>
              <a:t> </a:t>
            </a:r>
            <a:r>
              <a:rPr lang="en-US" altLang="zh-CN" sz="2800" dirty="0"/>
              <a:t>Link</a:t>
            </a:r>
            <a:r>
              <a:rPr lang="zh-CN" altLang="en-US" sz="2800" dirty="0"/>
              <a:t> </a:t>
            </a:r>
            <a:r>
              <a:rPr lang="en-US" altLang="zh-CN" sz="2800" dirty="0"/>
              <a:t>tweets</a:t>
            </a:r>
            <a:r>
              <a:rPr lang="zh-CN" altLang="en-US" sz="2800" dirty="0"/>
              <a:t> </a:t>
            </a:r>
            <a:r>
              <a:rPr lang="en-US" altLang="zh-CN" sz="2800" dirty="0"/>
              <a:t>to</a:t>
            </a:r>
            <a:r>
              <a:rPr lang="zh-CN" altLang="en-US" sz="2800" dirty="0"/>
              <a:t> </a:t>
            </a:r>
            <a:r>
              <a:rPr lang="en-US" altLang="zh-CN" sz="2800" dirty="0"/>
              <a:t>news</a:t>
            </a:r>
            <a:r>
              <a:rPr lang="zh-CN" altLang="en-US" sz="2800" dirty="0"/>
              <a:t> </a:t>
            </a:r>
            <a:r>
              <a:rPr lang="en-US" altLang="zh-CN" sz="2800" dirty="0"/>
              <a:t>articles</a:t>
            </a:r>
            <a:r>
              <a:rPr lang="zh-CN" altLang="en-US" sz="2800" dirty="0"/>
              <a:t> </a:t>
            </a:r>
            <a:r>
              <a:rPr lang="en-US" altLang="zh-CN" sz="2800" dirty="0" smtClean="0"/>
              <a:t>in</a:t>
            </a:r>
            <a:r>
              <a:rPr lang="zh-CN" altLang="en-US" sz="2800" dirty="0" smtClean="0"/>
              <a:t> </a:t>
            </a:r>
            <a:r>
              <a:rPr lang="en-US" altLang="zh-CN" sz="2800" dirty="0" smtClean="0"/>
              <a:t>a</a:t>
            </a:r>
            <a:r>
              <a:rPr lang="zh-CN" altLang="en-US" sz="2800" dirty="0" smtClean="0"/>
              <a:t> </a:t>
            </a:r>
            <a:r>
              <a:rPr lang="en-US" altLang="zh-CN" sz="2800" dirty="0" smtClean="0"/>
              <a:t>completely</a:t>
            </a:r>
            <a:r>
              <a:rPr lang="zh-CN" altLang="en-US" sz="2800" dirty="0" smtClean="0"/>
              <a:t> </a:t>
            </a:r>
            <a:r>
              <a:rPr lang="en-US" altLang="zh-CN" sz="2800" dirty="0" smtClean="0">
                <a:solidFill>
                  <a:srgbClr val="FF0000"/>
                </a:solidFill>
              </a:rPr>
              <a:t>unsupervised</a:t>
            </a:r>
            <a:r>
              <a:rPr lang="zh-CN" altLang="en-US" sz="2800" dirty="0" smtClean="0">
                <a:solidFill>
                  <a:srgbClr val="FF0000"/>
                </a:solidFill>
              </a:rPr>
              <a:t> </a:t>
            </a:r>
            <a:r>
              <a:rPr lang="en-US" altLang="zh-CN" sz="2800" dirty="0" smtClean="0"/>
              <a:t>manner</a:t>
            </a:r>
            <a:endParaRPr lang="en-US" sz="2800" dirty="0"/>
          </a:p>
        </p:txBody>
      </p:sp>
    </p:spTree>
    <p:extLst>
      <p:ext uri="{BB962C8B-B14F-4D97-AF65-F5344CB8AC3E}">
        <p14:creationId xmlns:p14="http://schemas.microsoft.com/office/powerpoint/2010/main" val="36560827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Extendable Multi-dimensional Topic Model </a:t>
            </a:r>
          </a:p>
        </p:txBody>
      </p:sp>
      <p:sp>
        <p:nvSpPr>
          <p:cNvPr id="77" name="Date Placeholder 76"/>
          <p:cNvSpPr>
            <a:spLocks noGrp="1"/>
          </p:cNvSpPr>
          <p:nvPr>
            <p:ph type="dt" sz="half" idx="10"/>
          </p:nvPr>
        </p:nvSpPr>
        <p:spPr/>
        <p:txBody>
          <a:bodyPr/>
          <a:lstStyle/>
          <a:p>
            <a:fld id="{FBD554D6-F58E-644A-81C6-E3DC56626C3D}" type="datetime1">
              <a:rPr lang="en-US" smtClean="0"/>
              <a:t>6/28/16</a:t>
            </a:fld>
            <a:endParaRPr lang="en-US"/>
          </a:p>
        </p:txBody>
      </p:sp>
      <p:sp>
        <p:nvSpPr>
          <p:cNvPr id="78" name="Slide Number Placeholder 77"/>
          <p:cNvSpPr>
            <a:spLocks noGrp="1"/>
          </p:cNvSpPr>
          <p:nvPr>
            <p:ph type="sldNum" sz="quarter" idx="12"/>
          </p:nvPr>
        </p:nvSpPr>
        <p:spPr/>
        <p:txBody>
          <a:bodyPr/>
          <a:lstStyle/>
          <a:p>
            <a:fld id="{82D3AB69-B85A-4173-B386-1237E2F9F008}" type="slidenum">
              <a:rPr lang="en-US" smtClean="0"/>
              <a:t>27</a:t>
            </a:fld>
            <a:endParaRPr lang="en-US"/>
          </a:p>
        </p:txBody>
      </p:sp>
      <p:grpSp>
        <p:nvGrpSpPr>
          <p:cNvPr id="4" name="Group 3"/>
          <p:cNvGrpSpPr/>
          <p:nvPr/>
        </p:nvGrpSpPr>
        <p:grpSpPr>
          <a:xfrm>
            <a:off x="1295400" y="1474080"/>
            <a:ext cx="5943600" cy="4469520"/>
            <a:chOff x="304800" y="-230796"/>
            <a:chExt cx="7315200" cy="6479196"/>
          </a:xfrm>
        </p:grpSpPr>
        <p:sp>
          <p:nvSpPr>
            <p:cNvPr id="5" name="Oval 4"/>
            <p:cNvSpPr/>
            <p:nvPr/>
          </p:nvSpPr>
          <p:spPr>
            <a:xfrm>
              <a:off x="4343399" y="1323409"/>
              <a:ext cx="545785" cy="55244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smtClean="0">
                  <a:solidFill>
                    <a:schemeClr val="tx1"/>
                  </a:solidFill>
                </a:rPr>
                <a:t>w</a:t>
              </a:r>
              <a:endParaRPr lang="en-US" sz="1000" dirty="0">
                <a:solidFill>
                  <a:schemeClr val="tx1"/>
                </a:solidFill>
              </a:endParaRPr>
            </a:p>
          </p:txBody>
        </p:sp>
        <p:sp>
          <p:nvSpPr>
            <p:cNvPr id="6" name="Oval 5"/>
            <p:cNvSpPr/>
            <p:nvPr/>
          </p:nvSpPr>
          <p:spPr>
            <a:xfrm>
              <a:off x="3403600" y="1316299"/>
              <a:ext cx="558800" cy="5595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rPr>
                <a:t>z</a:t>
              </a:r>
              <a:r>
                <a:rPr lang="en-US" sz="1000" baseline="30000" dirty="0" err="1" smtClean="0">
                  <a:solidFill>
                    <a:schemeClr val="tx1"/>
                  </a:solidFill>
                </a:rPr>
                <a:t>w</a:t>
              </a:r>
              <a:endParaRPr lang="en-US" sz="1000" dirty="0">
                <a:solidFill>
                  <a:schemeClr val="tx1"/>
                </a:solidFill>
              </a:endParaRPr>
            </a:p>
          </p:txBody>
        </p:sp>
        <p:cxnSp>
          <p:nvCxnSpPr>
            <p:cNvPr id="7" name="Straight Arrow Connector 6"/>
            <p:cNvCxnSpPr>
              <a:stCxn id="6" idx="6"/>
              <a:endCxn id="5" idx="2"/>
            </p:cNvCxnSpPr>
            <p:nvPr/>
          </p:nvCxnSpPr>
          <p:spPr>
            <a:xfrm>
              <a:off x="3962400" y="1596077"/>
              <a:ext cx="380999" cy="355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8" idx="6"/>
              <a:endCxn id="6" idx="2"/>
            </p:cNvCxnSpPr>
            <p:nvPr/>
          </p:nvCxnSpPr>
          <p:spPr>
            <a:xfrm>
              <a:off x="2514599" y="1590677"/>
              <a:ext cx="889001" cy="5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143000" y="757888"/>
              <a:ext cx="5693250" cy="411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 name="Text Box 2"/>
            <p:cNvSpPr txBox="1">
              <a:spLocks noChangeArrowheads="1"/>
            </p:cNvSpPr>
            <p:nvPr/>
          </p:nvSpPr>
          <p:spPr bwMode="auto">
            <a:xfrm>
              <a:off x="6604795" y="4560537"/>
              <a:ext cx="313055" cy="313024"/>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000" dirty="0">
                  <a:effectLst/>
                  <a:ea typeface="SimSun"/>
                  <a:cs typeface="Times New Roman"/>
                </a:rPr>
                <a:t>D</a:t>
              </a:r>
            </a:p>
          </p:txBody>
        </p:sp>
        <p:grpSp>
          <p:nvGrpSpPr>
            <p:cNvPr id="11" name="Group 10"/>
            <p:cNvGrpSpPr/>
            <p:nvPr/>
          </p:nvGrpSpPr>
          <p:grpSpPr>
            <a:xfrm>
              <a:off x="3251200" y="986488"/>
              <a:ext cx="2997200" cy="1231536"/>
              <a:chOff x="3251200" y="986488"/>
              <a:chExt cx="2997200" cy="1231536"/>
            </a:xfrm>
          </p:grpSpPr>
          <p:sp>
            <p:nvSpPr>
              <p:cNvPr id="70" name="Text Box 2"/>
              <p:cNvSpPr txBox="1">
                <a:spLocks noChangeArrowheads="1"/>
              </p:cNvSpPr>
              <p:nvPr/>
            </p:nvSpPr>
            <p:spPr bwMode="auto">
              <a:xfrm>
                <a:off x="5816600" y="1905000"/>
                <a:ext cx="431800" cy="313024"/>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000" dirty="0" err="1" smtClean="0">
                    <a:effectLst/>
                    <a:ea typeface="SimSun"/>
                    <a:cs typeface="Times New Roman"/>
                  </a:rPr>
                  <a:t>N</a:t>
                </a:r>
                <a:r>
                  <a:rPr lang="en-US" sz="1000" baseline="30000" dirty="0" err="1" smtClean="0">
                    <a:effectLst/>
                    <a:ea typeface="SimSun"/>
                    <a:cs typeface="Times New Roman"/>
                  </a:rPr>
                  <a:t>w</a:t>
                </a:r>
                <a:endParaRPr lang="en-US" sz="1000" dirty="0">
                  <a:effectLst/>
                  <a:ea typeface="SimSun"/>
                  <a:cs typeface="Times New Roman"/>
                </a:endParaRPr>
              </a:p>
            </p:txBody>
          </p:sp>
          <p:sp>
            <p:nvSpPr>
              <p:cNvPr id="71" name="Rectangle 70"/>
              <p:cNvSpPr/>
              <p:nvPr/>
            </p:nvSpPr>
            <p:spPr>
              <a:xfrm>
                <a:off x="3251200" y="986488"/>
                <a:ext cx="2921000" cy="1223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cxnSp>
          <p:nvCxnSpPr>
            <p:cNvPr id="12" name="Straight Arrow Connector 11"/>
            <p:cNvCxnSpPr>
              <a:stCxn id="21" idx="4"/>
              <a:endCxn id="5" idx="0"/>
            </p:cNvCxnSpPr>
            <p:nvPr/>
          </p:nvCxnSpPr>
          <p:spPr>
            <a:xfrm>
              <a:off x="4608352" y="381000"/>
              <a:ext cx="7940" cy="94240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9" idx="0"/>
              <a:endCxn id="15" idx="6"/>
            </p:cNvCxnSpPr>
            <p:nvPr/>
          </p:nvCxnSpPr>
          <p:spPr>
            <a:xfrm flipH="1" flipV="1">
              <a:off x="5943600" y="1590109"/>
              <a:ext cx="1447800" cy="61969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292118" y="0"/>
              <a:ext cx="651482" cy="6095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cs typeface="Times New Roman" pitchFamily="18" charset="0"/>
                </a:rPr>
                <a:t>φ</a:t>
              </a:r>
              <a:r>
                <a:rPr lang="en-US" sz="1000" baseline="30000" dirty="0" err="1">
                  <a:solidFill>
                    <a:schemeClr val="tx1"/>
                  </a:solidFill>
                  <a:cs typeface="Times New Roman" pitchFamily="18" charset="0"/>
                </a:rPr>
                <a:t>w</a:t>
              </a:r>
              <a:r>
                <a:rPr lang="en-US" sz="1000" baseline="-25000" dirty="0" err="1" smtClean="0">
                  <a:solidFill>
                    <a:schemeClr val="tx1"/>
                  </a:solidFill>
                  <a:cs typeface="Times New Roman" pitchFamily="18" charset="0"/>
                </a:rPr>
                <a:t>B</a:t>
              </a:r>
              <a:endParaRPr lang="en-US" sz="1000" dirty="0">
                <a:solidFill>
                  <a:schemeClr val="tx1"/>
                </a:solidFill>
              </a:endParaRPr>
            </a:p>
          </p:txBody>
        </p:sp>
        <p:sp>
          <p:nvSpPr>
            <p:cNvPr id="15" name="Oval 14"/>
            <p:cNvSpPr/>
            <p:nvPr/>
          </p:nvSpPr>
          <p:spPr>
            <a:xfrm>
              <a:off x="5410200" y="1323409"/>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a:solidFill>
                    <a:schemeClr val="tx1"/>
                  </a:solidFill>
                </a:rPr>
                <a:t>s</a:t>
              </a:r>
              <a:r>
                <a:rPr lang="en-US" sz="1000" baseline="30000" dirty="0" err="1" smtClean="0">
                  <a:solidFill>
                    <a:schemeClr val="tx1"/>
                  </a:solidFill>
                </a:rPr>
                <a:t>w</a:t>
              </a:r>
              <a:endParaRPr lang="en-US" sz="1000" dirty="0">
                <a:solidFill>
                  <a:schemeClr val="tx1"/>
                </a:solidFill>
              </a:endParaRPr>
            </a:p>
          </p:txBody>
        </p:sp>
        <p:cxnSp>
          <p:nvCxnSpPr>
            <p:cNvPr id="16" name="Straight Arrow Connector 15"/>
            <p:cNvCxnSpPr>
              <a:stCxn id="15" idx="2"/>
              <a:endCxn id="5" idx="6"/>
            </p:cNvCxnSpPr>
            <p:nvPr/>
          </p:nvCxnSpPr>
          <p:spPr>
            <a:xfrm flipH="1">
              <a:off x="4889184" y="1590109"/>
              <a:ext cx="521016" cy="95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3"/>
              <a:endCxn id="5" idx="7"/>
            </p:cNvCxnSpPr>
            <p:nvPr/>
          </p:nvCxnSpPr>
          <p:spPr>
            <a:xfrm flipH="1">
              <a:off x="4809256" y="520325"/>
              <a:ext cx="578269" cy="8839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964848" y="1295400"/>
              <a:ext cx="549751" cy="5905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smtClean="0">
                  <a:solidFill>
                    <a:schemeClr val="tx1"/>
                  </a:solidFill>
                  <a:cs typeface="Times New Roman" pitchFamily="18" charset="0"/>
                </a:rPr>
                <a:t>θ</a:t>
              </a:r>
              <a:endParaRPr lang="en-US" sz="1000" dirty="0">
                <a:solidFill>
                  <a:schemeClr val="tx1"/>
                </a:solidFill>
                <a:cs typeface="Times New Roman" pitchFamily="18" charset="0"/>
              </a:endParaRPr>
            </a:p>
          </p:txBody>
        </p:sp>
        <p:sp>
          <p:nvSpPr>
            <p:cNvPr id="19" name="Rounded Rectangle 18"/>
            <p:cNvSpPr/>
            <p:nvPr/>
          </p:nvSpPr>
          <p:spPr>
            <a:xfrm>
              <a:off x="7162800" y="2209800"/>
              <a:ext cx="457200" cy="4781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λ</a:t>
              </a:r>
              <a:r>
                <a:rPr lang="en-US" sz="1000" baseline="-25000" dirty="0" err="1" smtClean="0">
                  <a:solidFill>
                    <a:schemeClr val="tx1"/>
                  </a:solidFill>
                </a:rPr>
                <a:t>B</a:t>
              </a:r>
              <a:endParaRPr lang="en-US" sz="1000" dirty="0" smtClean="0">
                <a:solidFill>
                  <a:schemeClr val="tx1"/>
                </a:solidFill>
              </a:endParaRPr>
            </a:p>
          </p:txBody>
        </p:sp>
        <p:grpSp>
          <p:nvGrpSpPr>
            <p:cNvPr id="20" name="Group 19"/>
            <p:cNvGrpSpPr/>
            <p:nvPr/>
          </p:nvGrpSpPr>
          <p:grpSpPr>
            <a:xfrm>
              <a:off x="1143000" y="5101288"/>
              <a:ext cx="936080" cy="759944"/>
              <a:chOff x="685800" y="5101288"/>
              <a:chExt cx="936080" cy="759944"/>
            </a:xfrm>
          </p:grpSpPr>
          <p:sp>
            <p:nvSpPr>
              <p:cNvPr id="68" name="Rectangle 67"/>
              <p:cNvSpPr/>
              <p:nvPr/>
            </p:nvSpPr>
            <p:spPr>
              <a:xfrm>
                <a:off x="685800" y="5101288"/>
                <a:ext cx="863599"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9" name="Text Box 2"/>
              <p:cNvSpPr txBox="1">
                <a:spLocks noChangeArrowheads="1"/>
              </p:cNvSpPr>
              <p:nvPr/>
            </p:nvSpPr>
            <p:spPr bwMode="auto">
              <a:xfrm>
                <a:off x="1317080" y="5548208"/>
                <a:ext cx="304800" cy="313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1000" dirty="0" smtClean="0">
                    <a:ea typeface="SimSun"/>
                    <a:cs typeface="Times New Roman"/>
                  </a:rPr>
                  <a:t>K </a:t>
                </a:r>
                <a:endParaRPr lang="en-US" sz="1000" dirty="0">
                  <a:effectLst/>
                  <a:ea typeface="SimSun"/>
                  <a:cs typeface="Times New Roman"/>
                </a:endParaRPr>
              </a:p>
            </p:txBody>
          </p:sp>
        </p:grpSp>
        <p:sp>
          <p:nvSpPr>
            <p:cNvPr id="21" name="Oval 20"/>
            <p:cNvSpPr/>
            <p:nvPr/>
          </p:nvSpPr>
          <p:spPr>
            <a:xfrm>
              <a:off x="4313710" y="-162676"/>
              <a:ext cx="589284" cy="543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cs typeface="Times New Roman" pitchFamily="18" charset="0"/>
                </a:rPr>
                <a:t>φ</a:t>
              </a:r>
              <a:r>
                <a:rPr lang="en-US" sz="1000" baseline="30000" dirty="0" err="1" smtClean="0">
                  <a:solidFill>
                    <a:schemeClr val="tx1"/>
                  </a:solidFill>
                  <a:cs typeface="Times New Roman" pitchFamily="18" charset="0"/>
                </a:rPr>
                <a:t>w</a:t>
              </a:r>
              <a:endParaRPr lang="en-US" sz="1000" dirty="0">
                <a:solidFill>
                  <a:schemeClr val="tx1"/>
                </a:solidFill>
              </a:endParaRPr>
            </a:p>
          </p:txBody>
        </p:sp>
        <p:grpSp>
          <p:nvGrpSpPr>
            <p:cNvPr id="22" name="Group 21"/>
            <p:cNvGrpSpPr/>
            <p:nvPr/>
          </p:nvGrpSpPr>
          <p:grpSpPr>
            <a:xfrm>
              <a:off x="4236830" y="-230796"/>
              <a:ext cx="774054" cy="760289"/>
              <a:chOff x="4165600" y="-308912"/>
              <a:chExt cx="875421" cy="838200"/>
            </a:xfrm>
          </p:grpSpPr>
          <p:sp>
            <p:nvSpPr>
              <p:cNvPr id="66" name="Rectangle 65"/>
              <p:cNvSpPr/>
              <p:nvPr/>
            </p:nvSpPr>
            <p:spPr>
              <a:xfrm>
                <a:off x="4165600" y="-308912"/>
                <a:ext cx="875421"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7" name="Text Box 2"/>
              <p:cNvSpPr txBox="1">
                <a:spLocks noChangeArrowheads="1"/>
              </p:cNvSpPr>
              <p:nvPr/>
            </p:nvSpPr>
            <p:spPr bwMode="auto">
              <a:xfrm>
                <a:off x="4776632" y="246068"/>
                <a:ext cx="207532" cy="239021"/>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1000" dirty="0" smtClean="0">
                    <a:ea typeface="SimSun"/>
                    <a:cs typeface="Times New Roman"/>
                  </a:rPr>
                  <a:t>K </a:t>
                </a:r>
                <a:endParaRPr lang="en-US" sz="1000" dirty="0">
                  <a:effectLst/>
                  <a:ea typeface="SimSun"/>
                  <a:cs typeface="Times New Roman"/>
                </a:endParaRPr>
              </a:p>
            </p:txBody>
          </p:sp>
        </p:grpSp>
        <p:sp>
          <p:nvSpPr>
            <p:cNvPr id="23" name="Oval 22"/>
            <p:cNvSpPr/>
            <p:nvPr/>
          </p:nvSpPr>
          <p:spPr>
            <a:xfrm>
              <a:off x="1574800" y="3505200"/>
              <a:ext cx="558800" cy="564562"/>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smtClean="0">
                  <a:solidFill>
                    <a:schemeClr val="tx1"/>
                  </a:solidFill>
                </a:rPr>
                <a:t>t</a:t>
              </a:r>
              <a:endParaRPr lang="en-US" sz="1000" dirty="0">
                <a:solidFill>
                  <a:schemeClr val="tx1"/>
                </a:solidFill>
              </a:endParaRPr>
            </a:p>
          </p:txBody>
        </p:sp>
        <p:cxnSp>
          <p:nvCxnSpPr>
            <p:cNvPr id="24" name="Straight Arrow Connector 23"/>
            <p:cNvCxnSpPr>
              <a:stCxn id="18" idx="3"/>
              <a:endCxn id="25" idx="0"/>
            </p:cNvCxnSpPr>
            <p:nvPr/>
          </p:nvCxnSpPr>
          <p:spPr>
            <a:xfrm flipH="1">
              <a:off x="1550441" y="1799469"/>
              <a:ext cx="494916" cy="4103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273720" y="2209800"/>
              <a:ext cx="553441" cy="605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rPr>
                <a:t>z</a:t>
              </a:r>
              <a:r>
                <a:rPr lang="en-US" sz="1000" baseline="30000" dirty="0" err="1" smtClean="0">
                  <a:solidFill>
                    <a:schemeClr val="tx1"/>
                  </a:solidFill>
                </a:rPr>
                <a:t>t</a:t>
              </a:r>
              <a:endParaRPr lang="en-US" sz="1000" dirty="0">
                <a:solidFill>
                  <a:schemeClr val="tx1"/>
                </a:solidFill>
              </a:endParaRPr>
            </a:p>
          </p:txBody>
        </p:sp>
        <p:cxnSp>
          <p:nvCxnSpPr>
            <p:cNvPr id="26" name="Straight Arrow Connector 25"/>
            <p:cNvCxnSpPr>
              <a:stCxn id="25" idx="4"/>
              <a:endCxn id="23" idx="0"/>
            </p:cNvCxnSpPr>
            <p:nvPr/>
          </p:nvCxnSpPr>
          <p:spPr>
            <a:xfrm>
              <a:off x="1550441" y="2815288"/>
              <a:ext cx="303759" cy="6899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269999" y="51816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μ</a:t>
              </a:r>
            </a:p>
          </p:txBody>
        </p:sp>
        <p:grpSp>
          <p:nvGrpSpPr>
            <p:cNvPr id="28" name="Group 27"/>
            <p:cNvGrpSpPr/>
            <p:nvPr/>
          </p:nvGrpSpPr>
          <p:grpSpPr>
            <a:xfrm>
              <a:off x="2272926" y="5105400"/>
              <a:ext cx="949154" cy="745552"/>
              <a:chOff x="1946446" y="5105400"/>
              <a:chExt cx="949154" cy="745552"/>
            </a:xfrm>
          </p:grpSpPr>
          <p:sp>
            <p:nvSpPr>
              <p:cNvPr id="64" name="Rectangle 63"/>
              <p:cNvSpPr/>
              <p:nvPr/>
            </p:nvSpPr>
            <p:spPr>
              <a:xfrm>
                <a:off x="1946446" y="5105400"/>
                <a:ext cx="843903"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5" name="Text Box 2"/>
              <p:cNvSpPr txBox="1">
                <a:spLocks noChangeArrowheads="1"/>
              </p:cNvSpPr>
              <p:nvPr/>
            </p:nvSpPr>
            <p:spPr bwMode="auto">
              <a:xfrm>
                <a:off x="2590800" y="5537928"/>
                <a:ext cx="304800" cy="313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1000" dirty="0" smtClean="0">
                    <a:ea typeface="SimSun"/>
                    <a:cs typeface="Times New Roman"/>
                  </a:rPr>
                  <a:t>K </a:t>
                </a:r>
                <a:endParaRPr lang="en-US" sz="1000" dirty="0">
                  <a:effectLst/>
                  <a:ea typeface="SimSun"/>
                  <a:cs typeface="Times New Roman"/>
                </a:endParaRPr>
              </a:p>
            </p:txBody>
          </p:sp>
        </p:grpSp>
        <p:sp>
          <p:nvSpPr>
            <p:cNvPr id="29" name="Oval 28"/>
            <p:cNvSpPr/>
            <p:nvPr/>
          </p:nvSpPr>
          <p:spPr>
            <a:xfrm>
              <a:off x="2380229" y="51816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smtClean="0">
                  <a:solidFill>
                    <a:schemeClr val="tx1"/>
                  </a:solidFill>
                </a:rPr>
                <a:t>σ</a:t>
              </a:r>
              <a:endParaRPr lang="en-US" sz="1000" dirty="0">
                <a:solidFill>
                  <a:schemeClr val="tx1"/>
                </a:solidFill>
              </a:endParaRPr>
            </a:p>
          </p:txBody>
        </p:sp>
        <p:cxnSp>
          <p:nvCxnSpPr>
            <p:cNvPr id="30" name="Straight Arrow Connector 29"/>
            <p:cNvCxnSpPr>
              <a:stCxn id="27" idx="0"/>
              <a:endCxn id="23" idx="4"/>
            </p:cNvCxnSpPr>
            <p:nvPr/>
          </p:nvCxnSpPr>
          <p:spPr>
            <a:xfrm flipV="1">
              <a:off x="1536699" y="4069762"/>
              <a:ext cx="317501" cy="11118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9" idx="0"/>
              <a:endCxn id="23" idx="5"/>
            </p:cNvCxnSpPr>
            <p:nvPr/>
          </p:nvCxnSpPr>
          <p:spPr>
            <a:xfrm flipH="1" flipV="1">
              <a:off x="2051766" y="3987084"/>
              <a:ext cx="595163" cy="11945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43" idx="6"/>
              <a:endCxn id="42" idx="2"/>
            </p:cNvCxnSpPr>
            <p:nvPr/>
          </p:nvCxnSpPr>
          <p:spPr>
            <a:xfrm>
              <a:off x="3987800" y="3615636"/>
              <a:ext cx="355600" cy="39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8" idx="5"/>
              <a:endCxn id="43" idx="2"/>
            </p:cNvCxnSpPr>
            <p:nvPr/>
          </p:nvCxnSpPr>
          <p:spPr>
            <a:xfrm>
              <a:off x="2434090" y="1799469"/>
              <a:ext cx="994910" cy="181616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9" idx="2"/>
              <a:endCxn id="44" idx="6"/>
            </p:cNvCxnSpPr>
            <p:nvPr/>
          </p:nvCxnSpPr>
          <p:spPr>
            <a:xfrm flipH="1">
              <a:off x="5943600" y="2687910"/>
              <a:ext cx="1447800" cy="9405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4" idx="2"/>
              <a:endCxn id="42" idx="6"/>
            </p:cNvCxnSpPr>
            <p:nvPr/>
          </p:nvCxnSpPr>
          <p:spPr>
            <a:xfrm flipH="1" flipV="1">
              <a:off x="4876800" y="3619590"/>
              <a:ext cx="533400" cy="889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334035" y="5410200"/>
              <a:ext cx="568959" cy="543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cs typeface="Times New Roman" pitchFamily="18" charset="0"/>
                </a:rPr>
                <a:t>φ</a:t>
              </a:r>
              <a:r>
                <a:rPr lang="en-US" sz="1000" baseline="30000" dirty="0" err="1" smtClean="0">
                  <a:solidFill>
                    <a:schemeClr val="tx1"/>
                  </a:solidFill>
                  <a:cs typeface="Times New Roman" pitchFamily="18" charset="0"/>
                </a:rPr>
                <a:t>e</a:t>
              </a:r>
              <a:endParaRPr lang="en-US" sz="1000" dirty="0">
                <a:solidFill>
                  <a:schemeClr val="tx1"/>
                </a:solidFill>
              </a:endParaRPr>
            </a:p>
          </p:txBody>
        </p:sp>
        <p:sp>
          <p:nvSpPr>
            <p:cNvPr id="37" name="Rectangle 36"/>
            <p:cNvSpPr/>
            <p:nvPr/>
          </p:nvSpPr>
          <p:spPr>
            <a:xfrm>
              <a:off x="4224180" y="5321664"/>
              <a:ext cx="793115" cy="766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8" name="Straight Arrow Connector 37"/>
            <p:cNvCxnSpPr>
              <a:stCxn id="36" idx="0"/>
              <a:endCxn id="42" idx="4"/>
            </p:cNvCxnSpPr>
            <p:nvPr/>
          </p:nvCxnSpPr>
          <p:spPr>
            <a:xfrm flipH="1" flipV="1">
              <a:off x="4610100" y="3890362"/>
              <a:ext cx="8415" cy="15198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038600" y="5173376"/>
              <a:ext cx="1303655" cy="1075024"/>
              <a:chOff x="4038600" y="5173376"/>
              <a:chExt cx="1303655" cy="1075024"/>
            </a:xfrm>
          </p:grpSpPr>
          <p:sp>
            <p:nvSpPr>
              <p:cNvPr id="62" name="Rectangle 61"/>
              <p:cNvSpPr/>
              <p:nvPr/>
            </p:nvSpPr>
            <p:spPr>
              <a:xfrm>
                <a:off x="4038600" y="5173376"/>
                <a:ext cx="1209835" cy="10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3" name="Text Box 2"/>
              <p:cNvSpPr txBox="1">
                <a:spLocks noChangeArrowheads="1"/>
              </p:cNvSpPr>
              <p:nvPr/>
            </p:nvSpPr>
            <p:spPr bwMode="auto">
              <a:xfrm>
                <a:off x="5029200" y="5935376"/>
                <a:ext cx="313055" cy="313024"/>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000" dirty="0">
                    <a:ea typeface="SimSun"/>
                    <a:cs typeface="Times New Roman"/>
                  </a:rPr>
                  <a:t>E</a:t>
                </a:r>
                <a:endParaRPr lang="en-US" sz="1000" dirty="0">
                  <a:effectLst/>
                  <a:ea typeface="SimSun"/>
                  <a:cs typeface="Times New Roman"/>
                </a:endParaRPr>
              </a:p>
            </p:txBody>
          </p:sp>
        </p:grpSp>
        <p:sp>
          <p:nvSpPr>
            <p:cNvPr id="40" name="Text Box 2"/>
            <p:cNvSpPr txBox="1">
              <a:spLocks noChangeArrowheads="1"/>
            </p:cNvSpPr>
            <p:nvPr/>
          </p:nvSpPr>
          <p:spPr bwMode="auto">
            <a:xfrm>
              <a:off x="4800600" y="5850952"/>
              <a:ext cx="304800" cy="313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1000" dirty="0" smtClean="0">
                  <a:ea typeface="SimSun"/>
                  <a:cs typeface="Times New Roman"/>
                </a:rPr>
                <a:t>K </a:t>
              </a:r>
              <a:endParaRPr lang="en-US" sz="1000" dirty="0">
                <a:effectLst/>
                <a:ea typeface="SimSun"/>
                <a:cs typeface="Times New Roman"/>
              </a:endParaRPr>
            </a:p>
          </p:txBody>
        </p:sp>
        <p:grpSp>
          <p:nvGrpSpPr>
            <p:cNvPr id="41" name="Group 40"/>
            <p:cNvGrpSpPr/>
            <p:nvPr/>
          </p:nvGrpSpPr>
          <p:grpSpPr>
            <a:xfrm>
              <a:off x="2959100" y="2590800"/>
              <a:ext cx="3584929" cy="1998362"/>
              <a:chOff x="2959100" y="2573638"/>
              <a:chExt cx="3670300" cy="1998362"/>
            </a:xfrm>
          </p:grpSpPr>
          <p:sp>
            <p:nvSpPr>
              <p:cNvPr id="60" name="Rectangle 59"/>
              <p:cNvSpPr/>
              <p:nvPr/>
            </p:nvSpPr>
            <p:spPr>
              <a:xfrm>
                <a:off x="2959100" y="2573638"/>
                <a:ext cx="3594100" cy="19983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61" name="Text Box 2"/>
              <p:cNvSpPr txBox="1">
                <a:spLocks noChangeArrowheads="1"/>
              </p:cNvSpPr>
              <p:nvPr/>
            </p:nvSpPr>
            <p:spPr bwMode="auto">
              <a:xfrm>
                <a:off x="6316345" y="4258976"/>
                <a:ext cx="313055" cy="313024"/>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000" dirty="0" smtClean="0">
                    <a:effectLst/>
                    <a:ea typeface="SimSun"/>
                    <a:cs typeface="Times New Roman"/>
                  </a:rPr>
                  <a:t>E</a:t>
                </a:r>
                <a:endParaRPr lang="en-US" sz="1000" dirty="0">
                  <a:effectLst/>
                  <a:ea typeface="SimSun"/>
                  <a:cs typeface="Times New Roman"/>
                </a:endParaRPr>
              </a:p>
            </p:txBody>
          </p:sp>
        </p:grpSp>
        <p:sp>
          <p:nvSpPr>
            <p:cNvPr id="42" name="Oval 41"/>
            <p:cNvSpPr/>
            <p:nvPr/>
          </p:nvSpPr>
          <p:spPr>
            <a:xfrm>
              <a:off x="4343400" y="3348817"/>
              <a:ext cx="533400" cy="54154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e</a:t>
              </a:r>
            </a:p>
          </p:txBody>
        </p:sp>
        <p:sp>
          <p:nvSpPr>
            <p:cNvPr id="43" name="Oval 42"/>
            <p:cNvSpPr/>
            <p:nvPr/>
          </p:nvSpPr>
          <p:spPr>
            <a:xfrm>
              <a:off x="3429000" y="3340912"/>
              <a:ext cx="558800" cy="5494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rPr>
                <a:t>z</a:t>
              </a:r>
              <a:r>
                <a:rPr lang="en-US" sz="1000" baseline="30000" dirty="0" err="1" smtClean="0">
                  <a:solidFill>
                    <a:schemeClr val="tx1"/>
                  </a:solidFill>
                </a:rPr>
                <a:t>e</a:t>
              </a:r>
              <a:endParaRPr lang="en-US" sz="1000" dirty="0">
                <a:solidFill>
                  <a:schemeClr val="tx1"/>
                </a:solidFill>
              </a:endParaRPr>
            </a:p>
          </p:txBody>
        </p:sp>
        <p:sp>
          <p:nvSpPr>
            <p:cNvPr id="44" name="Oval 43"/>
            <p:cNvSpPr/>
            <p:nvPr/>
          </p:nvSpPr>
          <p:spPr>
            <a:xfrm>
              <a:off x="5410200" y="3366599"/>
              <a:ext cx="533400" cy="5237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s</a:t>
              </a:r>
              <a:r>
                <a:rPr lang="en-US" sz="1000" baseline="30000" dirty="0" smtClean="0">
                  <a:solidFill>
                    <a:schemeClr val="tx1"/>
                  </a:solidFill>
                </a:rPr>
                <a:t>e</a:t>
              </a:r>
              <a:endParaRPr lang="en-US" sz="1000" dirty="0">
                <a:solidFill>
                  <a:schemeClr val="tx1"/>
                </a:solidFill>
              </a:endParaRPr>
            </a:p>
          </p:txBody>
        </p:sp>
        <p:grpSp>
          <p:nvGrpSpPr>
            <p:cNvPr id="45" name="Group 44"/>
            <p:cNvGrpSpPr/>
            <p:nvPr/>
          </p:nvGrpSpPr>
          <p:grpSpPr>
            <a:xfrm>
              <a:off x="3251200" y="2966795"/>
              <a:ext cx="3011245" cy="1300405"/>
              <a:chOff x="3251200" y="2769357"/>
              <a:chExt cx="3011245" cy="1421643"/>
            </a:xfrm>
          </p:grpSpPr>
          <p:sp>
            <p:nvSpPr>
              <p:cNvPr id="58" name="Rectangle 57"/>
              <p:cNvSpPr/>
              <p:nvPr/>
            </p:nvSpPr>
            <p:spPr>
              <a:xfrm>
                <a:off x="3251200" y="2769357"/>
                <a:ext cx="2921000" cy="1421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9" name="Text Box 2"/>
              <p:cNvSpPr txBox="1">
                <a:spLocks noChangeArrowheads="1"/>
              </p:cNvSpPr>
              <p:nvPr/>
            </p:nvSpPr>
            <p:spPr bwMode="auto">
              <a:xfrm>
                <a:off x="5830645" y="3864380"/>
                <a:ext cx="431800" cy="307369"/>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000" dirty="0" smtClean="0">
                    <a:effectLst/>
                    <a:ea typeface="SimSun"/>
                    <a:cs typeface="Times New Roman"/>
                  </a:rPr>
                  <a:t>N</a:t>
                </a:r>
                <a:r>
                  <a:rPr lang="en-US" sz="1000" baseline="30000" dirty="0" smtClean="0">
                    <a:effectLst/>
                    <a:ea typeface="SimSun"/>
                    <a:cs typeface="Times New Roman"/>
                  </a:rPr>
                  <a:t>e</a:t>
                </a:r>
                <a:endParaRPr lang="en-US" sz="1000" dirty="0">
                  <a:effectLst/>
                  <a:ea typeface="SimSun"/>
                  <a:cs typeface="Times New Roman"/>
                </a:endParaRPr>
              </a:p>
            </p:txBody>
          </p:sp>
        </p:grpSp>
        <p:sp>
          <p:nvSpPr>
            <p:cNvPr id="46" name="Oval 45"/>
            <p:cNvSpPr/>
            <p:nvPr/>
          </p:nvSpPr>
          <p:spPr>
            <a:xfrm>
              <a:off x="5617859" y="5321664"/>
              <a:ext cx="644586" cy="6219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cs typeface="Times New Roman" pitchFamily="18" charset="0"/>
                </a:rPr>
                <a:t>φ</a:t>
              </a:r>
              <a:r>
                <a:rPr lang="en-US" sz="1000" baseline="30000" dirty="0" err="1" smtClean="0">
                  <a:solidFill>
                    <a:schemeClr val="tx1"/>
                  </a:solidFill>
                  <a:cs typeface="Times New Roman" pitchFamily="18" charset="0"/>
                </a:rPr>
                <a:t>e</a:t>
              </a:r>
              <a:r>
                <a:rPr lang="en-US" sz="1000" baseline="-25000" dirty="0" err="1" smtClean="0">
                  <a:solidFill>
                    <a:schemeClr val="tx1"/>
                  </a:solidFill>
                  <a:cs typeface="Times New Roman" pitchFamily="18" charset="0"/>
                </a:rPr>
                <a:t>B</a:t>
              </a:r>
              <a:endParaRPr lang="en-US" sz="1000" dirty="0">
                <a:solidFill>
                  <a:schemeClr val="tx1"/>
                </a:solidFill>
              </a:endParaRPr>
            </a:p>
          </p:txBody>
        </p:sp>
        <p:grpSp>
          <p:nvGrpSpPr>
            <p:cNvPr id="47" name="Group 46"/>
            <p:cNvGrpSpPr/>
            <p:nvPr/>
          </p:nvGrpSpPr>
          <p:grpSpPr>
            <a:xfrm>
              <a:off x="5410200" y="5029200"/>
              <a:ext cx="1303655" cy="1075024"/>
              <a:chOff x="4038600" y="5173376"/>
              <a:chExt cx="1303655" cy="1075024"/>
            </a:xfrm>
          </p:grpSpPr>
          <p:sp>
            <p:nvSpPr>
              <p:cNvPr id="56" name="Rectangle 55"/>
              <p:cNvSpPr/>
              <p:nvPr/>
            </p:nvSpPr>
            <p:spPr>
              <a:xfrm>
                <a:off x="4038600" y="5173376"/>
                <a:ext cx="1209835" cy="10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Text Box 2"/>
              <p:cNvSpPr txBox="1">
                <a:spLocks noChangeArrowheads="1"/>
              </p:cNvSpPr>
              <p:nvPr/>
            </p:nvSpPr>
            <p:spPr bwMode="auto">
              <a:xfrm>
                <a:off x="5029200" y="5935376"/>
                <a:ext cx="313055" cy="313024"/>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1000" dirty="0">
                    <a:ea typeface="SimSun"/>
                    <a:cs typeface="Times New Roman"/>
                  </a:rPr>
                  <a:t>E</a:t>
                </a:r>
                <a:endParaRPr lang="en-US" sz="1000" dirty="0">
                  <a:effectLst/>
                  <a:ea typeface="SimSun"/>
                  <a:cs typeface="Times New Roman"/>
                </a:endParaRPr>
              </a:p>
            </p:txBody>
          </p:sp>
        </p:grpSp>
        <p:cxnSp>
          <p:nvCxnSpPr>
            <p:cNvPr id="48" name="Straight Arrow Connector 47"/>
            <p:cNvCxnSpPr>
              <a:stCxn id="46" idx="1"/>
              <a:endCxn id="42" idx="5"/>
            </p:cNvCxnSpPr>
            <p:nvPr/>
          </p:nvCxnSpPr>
          <p:spPr>
            <a:xfrm flipH="1" flipV="1">
              <a:off x="4798685" y="3811055"/>
              <a:ext cx="913571" cy="160168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1964850" y="2133600"/>
              <a:ext cx="549750" cy="5543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rPr>
                <a:t>s</a:t>
              </a:r>
              <a:r>
                <a:rPr lang="en-US" sz="1000" baseline="30000" dirty="0" err="1" smtClean="0">
                  <a:solidFill>
                    <a:schemeClr val="tx1"/>
                  </a:solidFill>
                </a:rPr>
                <a:t>t</a:t>
              </a:r>
              <a:endParaRPr lang="en-US" sz="1000" dirty="0">
                <a:solidFill>
                  <a:schemeClr val="tx1"/>
                </a:solidFill>
              </a:endParaRPr>
            </a:p>
          </p:txBody>
        </p:sp>
        <p:cxnSp>
          <p:nvCxnSpPr>
            <p:cNvPr id="50" name="Straight Arrow Connector 49"/>
            <p:cNvCxnSpPr>
              <a:stCxn id="49" idx="4"/>
              <a:endCxn id="23" idx="7"/>
            </p:cNvCxnSpPr>
            <p:nvPr/>
          </p:nvCxnSpPr>
          <p:spPr>
            <a:xfrm flipH="1">
              <a:off x="2051766" y="2687910"/>
              <a:ext cx="187959" cy="8999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304800" y="35052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rPr>
                <a:t>μ</a:t>
              </a:r>
              <a:r>
                <a:rPr lang="en-US" sz="1000" baseline="-25000" dirty="0" err="1" smtClean="0">
                  <a:solidFill>
                    <a:schemeClr val="tx1"/>
                  </a:solidFill>
                </a:rPr>
                <a:t>B</a:t>
              </a:r>
              <a:endParaRPr lang="en-US" sz="1000" dirty="0">
                <a:solidFill>
                  <a:schemeClr val="tx1"/>
                </a:solidFill>
              </a:endParaRPr>
            </a:p>
          </p:txBody>
        </p:sp>
        <p:sp>
          <p:nvSpPr>
            <p:cNvPr id="52" name="Oval 51"/>
            <p:cNvSpPr/>
            <p:nvPr/>
          </p:nvSpPr>
          <p:spPr>
            <a:xfrm>
              <a:off x="304800" y="42672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00" dirty="0" err="1" smtClean="0">
                  <a:solidFill>
                    <a:schemeClr val="tx1"/>
                  </a:solidFill>
                </a:rPr>
                <a:t>σ</a:t>
              </a:r>
              <a:r>
                <a:rPr lang="en-US" sz="1000" baseline="-25000" dirty="0" err="1">
                  <a:solidFill>
                    <a:schemeClr val="tx1"/>
                  </a:solidFill>
                </a:rPr>
                <a:t>B</a:t>
              </a:r>
              <a:endParaRPr lang="en-US" sz="1000" dirty="0">
                <a:solidFill>
                  <a:schemeClr val="tx1"/>
                </a:solidFill>
              </a:endParaRPr>
            </a:p>
          </p:txBody>
        </p:sp>
        <p:cxnSp>
          <p:nvCxnSpPr>
            <p:cNvPr id="53" name="Straight Arrow Connector 52"/>
            <p:cNvCxnSpPr>
              <a:stCxn id="51" idx="6"/>
              <a:endCxn id="23" idx="2"/>
            </p:cNvCxnSpPr>
            <p:nvPr/>
          </p:nvCxnSpPr>
          <p:spPr>
            <a:xfrm>
              <a:off x="838200" y="3771900"/>
              <a:ext cx="736600" cy="1558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2" idx="6"/>
              <a:endCxn id="23" idx="3"/>
            </p:cNvCxnSpPr>
            <p:nvPr/>
          </p:nvCxnSpPr>
          <p:spPr>
            <a:xfrm flipV="1">
              <a:off x="838200" y="3987084"/>
              <a:ext cx="818434" cy="5468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0800000">
              <a:off x="2483785" y="2431370"/>
              <a:ext cx="4648200" cy="38100"/>
            </a:xfrm>
            <a:prstGeom prst="bentConnector3">
              <a:avLst>
                <a:gd name="adj1" fmla="val 91748"/>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2" name="Rectangular Callout 71"/>
          <p:cNvSpPr/>
          <p:nvPr/>
        </p:nvSpPr>
        <p:spPr>
          <a:xfrm>
            <a:off x="5953685" y="1072807"/>
            <a:ext cx="1742516" cy="560483"/>
          </a:xfrm>
          <a:prstGeom prst="wedgeRectCallout">
            <a:avLst>
              <a:gd name="adj1" fmla="val -110345"/>
              <a:gd name="adj2" fmla="val 225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 Words</a:t>
            </a:r>
            <a:endParaRPr lang="en-US" dirty="0"/>
          </a:p>
        </p:txBody>
      </p:sp>
      <p:sp>
        <p:nvSpPr>
          <p:cNvPr id="73" name="Rectangular Callout 72"/>
          <p:cNvSpPr/>
          <p:nvPr/>
        </p:nvSpPr>
        <p:spPr>
          <a:xfrm>
            <a:off x="6878480" y="2176276"/>
            <a:ext cx="2035629" cy="560483"/>
          </a:xfrm>
          <a:prstGeom prst="wedgeRectCallout">
            <a:avLst>
              <a:gd name="adj1" fmla="val -148243"/>
              <a:gd name="adj2" fmla="val 2791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 Entities</a:t>
            </a:r>
            <a:endParaRPr lang="en-US" dirty="0"/>
          </a:p>
        </p:txBody>
      </p:sp>
      <p:sp>
        <p:nvSpPr>
          <p:cNvPr id="74" name="Rectangular Callout 73"/>
          <p:cNvSpPr/>
          <p:nvPr/>
        </p:nvSpPr>
        <p:spPr>
          <a:xfrm>
            <a:off x="91324" y="3138598"/>
            <a:ext cx="1600200" cy="563788"/>
          </a:xfrm>
          <a:prstGeom prst="wedgeRectCallout">
            <a:avLst>
              <a:gd name="adj1" fmla="val 94703"/>
              <a:gd name="adj2" fmla="val 141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Generate time</a:t>
            </a:r>
            <a:endParaRPr lang="en-US" dirty="0"/>
          </a:p>
        </p:txBody>
      </p:sp>
      <p:sp>
        <p:nvSpPr>
          <p:cNvPr id="75" name="Oval Callout 74"/>
          <p:cNvSpPr/>
          <p:nvPr/>
        </p:nvSpPr>
        <p:spPr>
          <a:xfrm>
            <a:off x="457200" y="533400"/>
            <a:ext cx="3865098" cy="1287933"/>
          </a:xfrm>
          <a:prstGeom prst="wedgeEllipseCallout">
            <a:avLst>
              <a:gd name="adj1" fmla="val 11099"/>
              <a:gd name="adj2" fmla="val 10971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Shared topic distribution for different dimensions (words/entities/time)</a:t>
            </a:r>
            <a:endParaRPr lang="en-US" dirty="0"/>
          </a:p>
        </p:txBody>
      </p:sp>
    </p:spTree>
    <p:extLst>
      <p:ext uri="{BB962C8B-B14F-4D97-AF65-F5344CB8AC3E}">
        <p14:creationId xmlns:p14="http://schemas.microsoft.com/office/powerpoint/2010/main" val="246870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Use</a:t>
            </a:r>
            <a:r>
              <a:rPr lang="zh-CN" altLang="en-US" sz="3200" dirty="0" smtClean="0"/>
              <a:t> </a:t>
            </a:r>
            <a:r>
              <a:rPr lang="en-US" altLang="zh-CN" sz="3200" dirty="0" smtClean="0"/>
              <a:t>the</a:t>
            </a:r>
            <a:r>
              <a:rPr lang="zh-CN" altLang="en-US" sz="3200" dirty="0" smtClean="0"/>
              <a:t> </a:t>
            </a:r>
            <a:r>
              <a:rPr lang="en-US" altLang="zh-CN" sz="3200" dirty="0" smtClean="0"/>
              <a:t>Learned</a:t>
            </a:r>
            <a:r>
              <a:rPr lang="zh-CN" altLang="en-US" sz="3200" dirty="0" smtClean="0"/>
              <a:t> </a:t>
            </a:r>
            <a:r>
              <a:rPr lang="en-US" altLang="zh-CN" sz="3200" dirty="0" smtClean="0"/>
              <a:t>Topic</a:t>
            </a:r>
            <a:r>
              <a:rPr lang="zh-CN" altLang="en-US" sz="3200" dirty="0" smtClean="0"/>
              <a:t> </a:t>
            </a:r>
            <a:r>
              <a:rPr lang="en-US" altLang="zh-CN" sz="3200" dirty="0" smtClean="0"/>
              <a:t>Model</a:t>
            </a:r>
            <a:r>
              <a:rPr lang="zh-CN" altLang="en-US" sz="3200" dirty="0" smtClean="0"/>
              <a:t> </a:t>
            </a:r>
            <a:r>
              <a:rPr lang="en-US" altLang="zh-CN" sz="3200" dirty="0" smtClean="0"/>
              <a:t>to</a:t>
            </a:r>
            <a:r>
              <a:rPr lang="zh-CN" altLang="en-US" sz="3200" dirty="0" smtClean="0"/>
              <a:t> </a:t>
            </a:r>
            <a:r>
              <a:rPr lang="en-US" altLang="zh-CN" sz="3200" dirty="0" smtClean="0"/>
              <a:t>Guide</a:t>
            </a:r>
            <a:r>
              <a:rPr lang="zh-CN" altLang="en-US" sz="3200" dirty="0" smtClean="0"/>
              <a:t> </a:t>
            </a:r>
            <a:r>
              <a:rPr lang="en-US" altLang="zh-CN" sz="3200" dirty="0" smtClean="0"/>
              <a:t>Knowledge</a:t>
            </a:r>
            <a:r>
              <a:rPr lang="zh-CN" altLang="en-US" sz="3200" dirty="0" smtClean="0"/>
              <a:t> </a:t>
            </a:r>
            <a:r>
              <a:rPr lang="en-US" altLang="zh-CN" sz="3200" dirty="0" smtClean="0"/>
              <a:t>Discovery</a:t>
            </a:r>
            <a:r>
              <a:rPr lang="zh-CN" altLang="en-US" sz="3200" dirty="0" smtClean="0"/>
              <a:t> </a:t>
            </a:r>
            <a:r>
              <a:rPr lang="en-US" altLang="zh-CN" sz="3200" dirty="0" smtClean="0"/>
              <a:t>in</a:t>
            </a:r>
            <a:r>
              <a:rPr lang="zh-CN" altLang="en-US" sz="3200" dirty="0" smtClean="0"/>
              <a:t> </a:t>
            </a:r>
            <a:r>
              <a:rPr lang="en-US" altLang="zh-CN" sz="3200" dirty="0" smtClean="0"/>
              <a:t>Twitter</a:t>
            </a:r>
            <a:endParaRPr lang="en-US" sz="3200" dirty="0"/>
          </a:p>
        </p:txBody>
      </p:sp>
      <p:sp>
        <p:nvSpPr>
          <p:cNvPr id="3" name="Content Placeholder 2"/>
          <p:cNvSpPr>
            <a:spLocks noGrp="1"/>
          </p:cNvSpPr>
          <p:nvPr>
            <p:ph idx="1"/>
          </p:nvPr>
        </p:nvSpPr>
        <p:spPr>
          <a:xfrm>
            <a:off x="152400" y="1600201"/>
            <a:ext cx="3124200" cy="3428999"/>
          </a:xfrm>
        </p:spPr>
        <p:style>
          <a:lnRef idx="2">
            <a:schemeClr val="accent6"/>
          </a:lnRef>
          <a:fillRef idx="1">
            <a:schemeClr val="lt1"/>
          </a:fillRef>
          <a:effectRef idx="0">
            <a:schemeClr val="accent6"/>
          </a:effectRef>
          <a:fontRef idx="minor">
            <a:schemeClr val="dk1"/>
          </a:fontRef>
        </p:style>
        <p:txBody>
          <a:bodyPr>
            <a:normAutofit/>
          </a:bodyPr>
          <a:lstStyle/>
          <a:p>
            <a:pPr marL="0" indent="0">
              <a:buNone/>
            </a:pPr>
            <a:r>
              <a:rPr lang="en-US" sz="2400" b="1" u="sng" dirty="0" smtClean="0"/>
              <a:t>Challenges</a:t>
            </a:r>
          </a:p>
          <a:p>
            <a:r>
              <a:rPr lang="en-US" sz="2400" dirty="0" smtClean="0"/>
              <a:t>Vocabulary gap between news and tweets</a:t>
            </a:r>
          </a:p>
          <a:p>
            <a:r>
              <a:rPr lang="en-US" sz="2400" dirty="0" smtClean="0"/>
              <a:t>Noisy tweets irrelevant to news</a:t>
            </a:r>
          </a:p>
        </p:txBody>
      </p:sp>
      <p:sp>
        <p:nvSpPr>
          <p:cNvPr id="5" name="Date Placeholder 4"/>
          <p:cNvSpPr>
            <a:spLocks noGrp="1"/>
          </p:cNvSpPr>
          <p:nvPr>
            <p:ph type="dt" sz="half" idx="10"/>
          </p:nvPr>
        </p:nvSpPr>
        <p:spPr/>
        <p:txBody>
          <a:bodyPr/>
          <a:lstStyle/>
          <a:p>
            <a:fld id="{79C3B5B9-F8FF-3846-8FBB-8A0CE5F31191}" type="datetime1">
              <a:rPr lang="en-US" smtClean="0"/>
              <a:t>6/28/16</a:t>
            </a:fld>
            <a:endParaRPr lang="en-US" dirty="0"/>
          </a:p>
        </p:txBody>
      </p:sp>
      <p:sp>
        <p:nvSpPr>
          <p:cNvPr id="6" name="Slide Number Placeholder 5"/>
          <p:cNvSpPr>
            <a:spLocks noGrp="1"/>
          </p:cNvSpPr>
          <p:nvPr>
            <p:ph type="sldNum" sz="quarter" idx="12"/>
          </p:nvPr>
        </p:nvSpPr>
        <p:spPr/>
        <p:txBody>
          <a:bodyPr/>
          <a:lstStyle/>
          <a:p>
            <a:fld id="{82D3AB69-B85A-4173-B386-1237E2F9F008}" type="slidenum">
              <a:rPr lang="en-US" smtClean="0"/>
              <a:t>28</a:t>
            </a:fld>
            <a:endParaRPr lang="en-US"/>
          </a:p>
        </p:txBody>
      </p:sp>
      <p:sp>
        <p:nvSpPr>
          <p:cNvPr id="4" name="Rectangle 3"/>
          <p:cNvSpPr/>
          <p:nvPr/>
        </p:nvSpPr>
        <p:spPr>
          <a:xfrm>
            <a:off x="3276600" y="1600200"/>
            <a:ext cx="5791200"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400" b="1" u="sng" dirty="0" err="1" smtClean="0"/>
              <a:t>Dataless</a:t>
            </a:r>
            <a:r>
              <a:rPr lang="zh-CN" altLang="en-US" sz="2400" b="1" u="sng" dirty="0" smtClean="0"/>
              <a:t> </a:t>
            </a:r>
            <a:r>
              <a:rPr lang="en-US" altLang="zh-CN" sz="2400" b="1" u="sng" dirty="0" smtClean="0"/>
              <a:t>Bootstrapping</a:t>
            </a:r>
            <a:endParaRPr lang="en-US" sz="2400" b="1" u="sng" dirty="0" smtClean="0"/>
          </a:p>
          <a:p>
            <a:pPr marL="342900" indent="-342900">
              <a:buFont typeface="Arial"/>
              <a:buChar char="•"/>
            </a:pPr>
            <a:r>
              <a:rPr lang="en-US" sz="2400" dirty="0" smtClean="0"/>
              <a:t>S</a:t>
            </a:r>
            <a:r>
              <a:rPr lang="en-US" altLang="zh-CN" sz="2400" dirty="0" smtClean="0"/>
              <a:t>eed</a:t>
            </a:r>
            <a:r>
              <a:rPr lang="en-US" sz="2400" dirty="0" smtClean="0"/>
              <a:t> tweets</a:t>
            </a:r>
          </a:p>
          <a:p>
            <a:pPr marL="342900" indent="-342900">
              <a:buFont typeface="Arial"/>
              <a:buChar char="•"/>
            </a:pPr>
            <a:endParaRPr lang="en-US" sz="2400" dirty="0"/>
          </a:p>
          <a:p>
            <a:pPr marL="342900" indent="-342900">
              <a:buFont typeface="Arial"/>
              <a:buChar char="•"/>
            </a:pPr>
            <a:endParaRPr lang="en-US" sz="2400" dirty="0" smtClean="0"/>
          </a:p>
          <a:p>
            <a:pPr marL="342900" indent="-342900">
              <a:buFont typeface="Arial"/>
              <a:buChar char="•"/>
            </a:pPr>
            <a:endParaRPr lang="en-US" sz="2400" dirty="0"/>
          </a:p>
          <a:p>
            <a:pPr marL="342900" indent="-342900">
              <a:buFont typeface="Arial"/>
              <a:buChar char="•"/>
            </a:pPr>
            <a:endParaRPr lang="en-US" sz="2400" dirty="0" smtClean="0"/>
          </a:p>
          <a:p>
            <a:pPr marL="342900" indent="-342900">
              <a:buFont typeface="Arial"/>
              <a:buChar char="•"/>
            </a:pPr>
            <a:endParaRPr lang="en-US" sz="2400" dirty="0"/>
          </a:p>
          <a:p>
            <a:pPr marL="342900" indent="-342900">
              <a:buFont typeface="Arial"/>
              <a:buChar char="•"/>
            </a:pPr>
            <a:r>
              <a:rPr lang="en-US" sz="2400" dirty="0" smtClean="0"/>
              <a:t>Bootstrap</a:t>
            </a:r>
            <a:r>
              <a:rPr lang="zh-CN" altLang="en-US" sz="2400" dirty="0" smtClean="0"/>
              <a:t> </a:t>
            </a:r>
            <a:r>
              <a:rPr lang="en-US" altLang="zh-CN" sz="2400" dirty="0" smtClean="0"/>
              <a:t>a</a:t>
            </a:r>
            <a:r>
              <a:rPr lang="zh-CN" altLang="en-US" sz="2400" dirty="0" smtClean="0"/>
              <a:t> </a:t>
            </a:r>
            <a:r>
              <a:rPr lang="en-US" altLang="zh-CN" sz="2400" dirty="0" smtClean="0"/>
              <a:t>required</a:t>
            </a:r>
            <a:r>
              <a:rPr lang="zh-CN" altLang="en-US" sz="2400" dirty="0" smtClean="0"/>
              <a:t> </a:t>
            </a:r>
            <a:r>
              <a:rPr lang="en-US" altLang="zh-CN" sz="2400" dirty="0" smtClean="0"/>
              <a:t>amount</a:t>
            </a:r>
            <a:r>
              <a:rPr lang="zh-CN" altLang="en-US" sz="2400" dirty="0" smtClean="0"/>
              <a:t> </a:t>
            </a:r>
            <a:r>
              <a:rPr lang="en-US" altLang="zh-CN" sz="2400" dirty="0" smtClean="0"/>
              <a:t>of</a:t>
            </a:r>
            <a:r>
              <a:rPr lang="zh-CN" altLang="en-US" sz="2400" dirty="0" smtClean="0"/>
              <a:t> </a:t>
            </a:r>
            <a:r>
              <a:rPr lang="en-US" altLang="zh-CN" sz="2400" dirty="0" smtClean="0"/>
              <a:t>tweets</a:t>
            </a:r>
            <a:r>
              <a:rPr lang="zh-CN" altLang="en-US" sz="2400" dirty="0" smtClean="0"/>
              <a:t> </a:t>
            </a:r>
            <a:r>
              <a:rPr lang="en-US" altLang="zh-CN" sz="2400" dirty="0" smtClean="0"/>
              <a:t>for</a:t>
            </a:r>
            <a:r>
              <a:rPr lang="zh-CN" altLang="en-US" sz="2400" dirty="0" smtClean="0"/>
              <a:t> </a:t>
            </a:r>
            <a:r>
              <a:rPr lang="en-US" altLang="zh-CN" sz="2400" dirty="0" smtClean="0"/>
              <a:t>each</a:t>
            </a:r>
            <a:r>
              <a:rPr lang="zh-CN" altLang="en-US" sz="2400" dirty="0" smtClean="0"/>
              <a:t> </a:t>
            </a:r>
            <a:r>
              <a:rPr lang="en-US" altLang="zh-CN" sz="2400" dirty="0" smtClean="0"/>
              <a:t>event</a:t>
            </a:r>
          </a:p>
        </p:txBody>
      </p:sp>
      <p:grpSp>
        <p:nvGrpSpPr>
          <p:cNvPr id="14" name="Group 13"/>
          <p:cNvGrpSpPr/>
          <p:nvPr/>
        </p:nvGrpSpPr>
        <p:grpSpPr>
          <a:xfrm>
            <a:off x="3429000" y="2514600"/>
            <a:ext cx="5570036" cy="1524000"/>
            <a:chOff x="1981200" y="4298988"/>
            <a:chExt cx="6172202" cy="1672085"/>
          </a:xfrm>
        </p:grpSpPr>
        <p:pic>
          <p:nvPicPr>
            <p:cNvPr id="7" name="Picture 6" descr="Screenshot 2015-08-14 23.50.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298988"/>
              <a:ext cx="6172202" cy="1035011"/>
            </a:xfrm>
            <a:prstGeom prst="rect">
              <a:avLst/>
            </a:prstGeom>
          </p:spPr>
        </p:pic>
        <p:sp>
          <p:nvSpPr>
            <p:cNvPr id="8" name="Line Callout 1 (Border and Accent Bar) 7"/>
            <p:cNvSpPr/>
            <p:nvPr/>
          </p:nvSpPr>
          <p:spPr>
            <a:xfrm>
              <a:off x="2895600" y="5638800"/>
              <a:ext cx="1027671" cy="332273"/>
            </a:xfrm>
            <a:prstGeom prst="accentBorderCallout1">
              <a:avLst>
                <a:gd name="adj1" fmla="val 18750"/>
                <a:gd name="adj2" fmla="val -8333"/>
                <a:gd name="adj3" fmla="val -59932"/>
                <a:gd name="adj4" fmla="val -418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words</a:t>
              </a:r>
              <a:endParaRPr lang="en-US" dirty="0"/>
            </a:p>
          </p:txBody>
        </p:sp>
        <p:sp>
          <p:nvSpPr>
            <p:cNvPr id="9" name="Line Callout 1 (Border and Accent Bar) 8"/>
            <p:cNvSpPr/>
            <p:nvPr/>
          </p:nvSpPr>
          <p:spPr>
            <a:xfrm>
              <a:off x="5181600" y="5638800"/>
              <a:ext cx="1021492" cy="332273"/>
            </a:xfrm>
            <a:prstGeom prst="accentBorderCallout1">
              <a:avLst>
                <a:gd name="adj1" fmla="val 18750"/>
                <a:gd name="adj2" fmla="val -8333"/>
                <a:gd name="adj3" fmla="val -63764"/>
                <a:gd name="adj4" fmla="val -5270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entities</a:t>
              </a:r>
              <a:endParaRPr lang="en-US" dirty="0"/>
            </a:p>
          </p:txBody>
        </p:sp>
        <p:sp>
          <p:nvSpPr>
            <p:cNvPr id="10" name="Line Callout 1 (Border and Accent Bar) 9"/>
            <p:cNvSpPr/>
            <p:nvPr/>
          </p:nvSpPr>
          <p:spPr>
            <a:xfrm>
              <a:off x="7130475" y="5638800"/>
              <a:ext cx="906162" cy="332273"/>
            </a:xfrm>
            <a:prstGeom prst="accentBorderCallout1">
              <a:avLst>
                <a:gd name="adj1" fmla="val 18750"/>
                <a:gd name="adj2" fmla="val -8333"/>
                <a:gd name="adj3" fmla="val -52269"/>
                <a:gd name="adj4" fmla="val -435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time</a:t>
              </a:r>
              <a:endParaRPr lang="en-US" dirty="0"/>
            </a:p>
          </p:txBody>
        </p:sp>
        <p:sp>
          <p:nvSpPr>
            <p:cNvPr id="11" name="Rectangle 10"/>
            <p:cNvSpPr/>
            <p:nvPr/>
          </p:nvSpPr>
          <p:spPr>
            <a:xfrm>
              <a:off x="2286000" y="4648200"/>
              <a:ext cx="1600200" cy="685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p:cNvSpPr/>
            <p:nvPr/>
          </p:nvSpPr>
          <p:spPr>
            <a:xfrm>
              <a:off x="4114800" y="4648200"/>
              <a:ext cx="2286000" cy="685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p:cNvSpPr/>
            <p:nvPr/>
          </p:nvSpPr>
          <p:spPr>
            <a:xfrm>
              <a:off x="6629401" y="4648200"/>
              <a:ext cx="1345454" cy="685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 name="Rectangle 14"/>
          <p:cNvSpPr/>
          <p:nvPr/>
        </p:nvSpPr>
        <p:spPr>
          <a:xfrm>
            <a:off x="228600" y="5181600"/>
            <a:ext cx="8763000" cy="1200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342900" indent="-342900">
              <a:buFont typeface="+mj-lt"/>
              <a:buAutoNum type="arabicPeriod"/>
            </a:pPr>
            <a:r>
              <a:rPr lang="en-US" sz="2400" dirty="0" smtClean="0">
                <a:solidFill>
                  <a:schemeClr val="accent6">
                    <a:lumMod val="50000"/>
                  </a:schemeClr>
                </a:solidFill>
              </a:rPr>
              <a:t>Weighs </a:t>
            </a:r>
            <a:r>
              <a:rPr lang="en-US" sz="2400" dirty="0">
                <a:solidFill>
                  <a:schemeClr val="accent6">
                    <a:lumMod val="50000"/>
                  </a:schemeClr>
                </a:solidFill>
              </a:rPr>
              <a:t>the semantic representation extracted from news in a way that best fits the specific tweet </a:t>
            </a:r>
            <a:r>
              <a:rPr lang="en-US" sz="2400" dirty="0" smtClean="0">
                <a:solidFill>
                  <a:schemeClr val="accent6">
                    <a:lumMod val="50000"/>
                  </a:schemeClr>
                </a:solidFill>
              </a:rPr>
              <a:t>collection</a:t>
            </a:r>
            <a:endParaRPr lang="en-US" sz="2400" dirty="0">
              <a:solidFill>
                <a:schemeClr val="accent6">
                  <a:lumMod val="50000"/>
                </a:schemeClr>
              </a:solidFill>
            </a:endParaRPr>
          </a:p>
          <a:p>
            <a:pPr marL="342900" indent="-342900">
              <a:buFont typeface="+mj-lt"/>
              <a:buAutoNum type="arabicPeriod"/>
            </a:pPr>
            <a:r>
              <a:rPr lang="en-US" sz="2400" dirty="0" err="1" smtClean="0">
                <a:solidFill>
                  <a:schemeClr val="accent6">
                    <a:lumMod val="50000"/>
                  </a:schemeClr>
                </a:solidFill>
              </a:rPr>
              <a:t>Arbitraty</a:t>
            </a:r>
            <a:r>
              <a:rPr lang="en-US" sz="2400" dirty="0" smtClean="0">
                <a:solidFill>
                  <a:schemeClr val="accent6">
                    <a:lumMod val="50000"/>
                  </a:schemeClr>
                </a:solidFill>
              </a:rPr>
              <a:t> </a:t>
            </a:r>
            <a:r>
              <a:rPr lang="en-US" sz="2400" dirty="0">
                <a:solidFill>
                  <a:schemeClr val="accent6">
                    <a:lumMod val="50000"/>
                  </a:schemeClr>
                </a:solidFill>
              </a:rPr>
              <a:t>multi-class classifier taking arbitrary features</a:t>
            </a:r>
          </a:p>
        </p:txBody>
      </p:sp>
    </p:spTree>
    <p:extLst>
      <p:ext uri="{BB962C8B-B14F-4D97-AF65-F5344CB8AC3E}">
        <p14:creationId xmlns:p14="http://schemas.microsoft.com/office/powerpoint/2010/main" val="10664095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Precision</a:t>
            </a:r>
            <a:r>
              <a:rPr lang="en-US" altLang="zh-CN" dirty="0" smtClean="0"/>
              <a:t>-Recall</a:t>
            </a:r>
            <a:r>
              <a:rPr lang="zh-CN" altLang="en-US" dirty="0" smtClean="0"/>
              <a:t> </a:t>
            </a:r>
            <a:r>
              <a:rPr lang="en-US" dirty="0" smtClean="0"/>
              <a:t>of the Linking</a:t>
            </a:r>
            <a:r>
              <a:rPr lang="zh-CN" altLang="en-US" dirty="0" smtClean="0"/>
              <a:t> </a:t>
            </a:r>
            <a:r>
              <a:rPr lang="en-US" altLang="zh-CN" dirty="0" smtClean="0"/>
              <a:t>Algorithm</a:t>
            </a:r>
            <a:endParaRPr lang="en-US" dirty="0"/>
          </a:p>
        </p:txBody>
      </p:sp>
      <p:sp>
        <p:nvSpPr>
          <p:cNvPr id="5" name="Date Placeholder 4"/>
          <p:cNvSpPr>
            <a:spLocks noGrp="1"/>
          </p:cNvSpPr>
          <p:nvPr>
            <p:ph type="dt" sz="half" idx="10"/>
          </p:nvPr>
        </p:nvSpPr>
        <p:spPr/>
        <p:txBody>
          <a:bodyPr/>
          <a:lstStyle/>
          <a:p>
            <a:fld id="{92B149F4-8722-284E-A158-4A56F760E5F5}"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29</a:t>
            </a:fld>
            <a:endParaRPr lang="en-US"/>
          </a:p>
        </p:txBody>
      </p:sp>
      <p:pic>
        <p:nvPicPr>
          <p:cNvPr id="9217" name="Picture 1" descr="C:\Users\jwang112\AppData\Roaming\Tencent\Users\396504806\QQ\WinTemp\RichOle\QIJZXGFOX2BD{8ILUSM[$J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00200"/>
            <a:ext cx="9048750" cy="3962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143000" y="5569803"/>
            <a:ext cx="7315200" cy="830997"/>
          </a:xfrm>
          <a:prstGeom prst="rect">
            <a:avLst/>
          </a:prstGeom>
        </p:spPr>
        <p:txBody>
          <a:bodyPr wrap="square">
            <a:spAutoFit/>
          </a:bodyPr>
          <a:lstStyle/>
          <a:p>
            <a:pPr marL="342900" indent="-342900">
              <a:buFont typeface="Arial"/>
              <a:buChar char="•"/>
            </a:pPr>
            <a:r>
              <a:rPr lang="en-US" altLang="zh-CN" sz="2400" dirty="0"/>
              <a:t>A</a:t>
            </a:r>
            <a:r>
              <a:rPr lang="en-US" altLang="zh-CN" sz="2400" dirty="0" smtClean="0"/>
              <a:t>ccurate</a:t>
            </a:r>
            <a:r>
              <a:rPr lang="zh-CN" altLang="en-US" sz="2400" dirty="0" smtClean="0"/>
              <a:t> </a:t>
            </a:r>
            <a:r>
              <a:rPr lang="en-US" altLang="zh-CN" sz="2400" dirty="0" smtClean="0"/>
              <a:t>multi-</a:t>
            </a:r>
            <a:r>
              <a:rPr lang="en-US" altLang="zh-CN" sz="2400" dirty="0" err="1" smtClean="0"/>
              <a:t>dimenisonal</a:t>
            </a:r>
            <a:r>
              <a:rPr lang="zh-CN" altLang="en-US" sz="2400" dirty="0" smtClean="0"/>
              <a:t> </a:t>
            </a:r>
            <a:r>
              <a:rPr lang="en-US" altLang="zh-CN" sz="2400" dirty="0" smtClean="0"/>
              <a:t>event</a:t>
            </a:r>
            <a:r>
              <a:rPr lang="zh-CN" altLang="en-US" sz="2400" dirty="0" smtClean="0"/>
              <a:t> </a:t>
            </a:r>
            <a:r>
              <a:rPr lang="en-US" altLang="zh-CN" sz="2400" dirty="0" smtClean="0"/>
              <a:t>descriptors</a:t>
            </a:r>
            <a:r>
              <a:rPr lang="zh-CN" altLang="en-US" sz="2400" dirty="0" smtClean="0"/>
              <a:t> </a:t>
            </a:r>
            <a:endParaRPr lang="en-US" altLang="zh-CN" sz="2400" dirty="0" smtClean="0"/>
          </a:p>
          <a:p>
            <a:pPr marL="342900" indent="-342900">
              <a:buFont typeface="Arial"/>
              <a:buChar char="•"/>
            </a:pPr>
            <a:r>
              <a:rPr lang="en-US" altLang="zh-CN" sz="2400" dirty="0"/>
              <a:t>P</a:t>
            </a:r>
            <a:r>
              <a:rPr lang="en-US" altLang="zh-CN" sz="2400" dirty="0" smtClean="0"/>
              <a:t>roper</a:t>
            </a:r>
            <a:r>
              <a:rPr lang="zh-CN" altLang="en-US" sz="2400" dirty="0" smtClean="0"/>
              <a:t> </a:t>
            </a:r>
            <a:r>
              <a:rPr lang="en-US" altLang="zh-CN" sz="2400" dirty="0"/>
              <a:t>h</a:t>
            </a:r>
            <a:r>
              <a:rPr lang="en-US" altLang="zh-CN" sz="2400" dirty="0" smtClean="0"/>
              <a:t>andling</a:t>
            </a:r>
            <a:r>
              <a:rPr lang="zh-CN" altLang="en-US" sz="2400" dirty="0" smtClean="0"/>
              <a:t> </a:t>
            </a:r>
            <a:r>
              <a:rPr lang="en-US" altLang="zh-CN" sz="2400" dirty="0" smtClean="0"/>
              <a:t>of</a:t>
            </a:r>
            <a:r>
              <a:rPr lang="zh-CN" altLang="en-US" sz="2400" dirty="0" smtClean="0"/>
              <a:t> </a:t>
            </a:r>
            <a:r>
              <a:rPr lang="en-US" altLang="zh-CN" sz="2400" dirty="0" smtClean="0"/>
              <a:t>the</a:t>
            </a:r>
            <a:r>
              <a:rPr lang="zh-CN" altLang="en-US" sz="2400" dirty="0" smtClean="0"/>
              <a:t> </a:t>
            </a:r>
            <a:r>
              <a:rPr lang="en-US" altLang="zh-CN" sz="2400" dirty="0" smtClean="0"/>
              <a:t>vocabulary</a:t>
            </a:r>
            <a:r>
              <a:rPr lang="zh-CN" altLang="en-US" sz="2400" dirty="0" smtClean="0"/>
              <a:t> </a:t>
            </a:r>
            <a:r>
              <a:rPr lang="en-US" altLang="zh-CN" sz="2400" dirty="0" smtClean="0"/>
              <a:t>gap</a:t>
            </a:r>
            <a:endParaRPr lang="en-US" sz="2400" dirty="0"/>
          </a:p>
        </p:txBody>
      </p:sp>
      <p:cxnSp>
        <p:nvCxnSpPr>
          <p:cNvPr id="7" name="Straight Arrow Connector 6"/>
          <p:cNvCxnSpPr/>
          <p:nvPr/>
        </p:nvCxnSpPr>
        <p:spPr>
          <a:xfrm flipH="1">
            <a:off x="2743200" y="3124200"/>
            <a:ext cx="2286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flipH="1">
            <a:off x="6172200" y="2895600"/>
            <a:ext cx="2286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8958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smtClean="0"/>
              <a:t>Modeling</a:t>
            </a:r>
            <a:r>
              <a:rPr lang="zh-CN" altLang="en-US" dirty="0" smtClean="0"/>
              <a:t> </a:t>
            </a:r>
            <a:r>
              <a:rPr lang="en-US" altLang="zh-CN" dirty="0" smtClean="0"/>
              <a:t>user</a:t>
            </a:r>
            <a:r>
              <a:rPr lang="zh-CN" altLang="en-US" dirty="0" smtClean="0"/>
              <a:t> </a:t>
            </a:r>
            <a:r>
              <a:rPr lang="en-US" altLang="zh-CN" dirty="0" smtClean="0"/>
              <a:t>preference</a:t>
            </a:r>
            <a:r>
              <a:rPr lang="zh-CN" altLang="en-US" dirty="0" smtClean="0"/>
              <a:t> </a:t>
            </a:r>
            <a:r>
              <a:rPr lang="en-US" altLang="zh-CN" dirty="0" smtClean="0"/>
              <a:t>(location,</a:t>
            </a:r>
            <a:r>
              <a:rPr lang="zh-CN" altLang="en-US" dirty="0" smtClean="0"/>
              <a:t> </a:t>
            </a:r>
            <a:r>
              <a:rPr lang="en-US" altLang="zh-CN" dirty="0" smtClean="0"/>
              <a:t>topic,</a:t>
            </a:r>
            <a:r>
              <a:rPr lang="zh-CN" altLang="en-US" dirty="0" smtClean="0"/>
              <a:t> </a:t>
            </a:r>
            <a:r>
              <a:rPr lang="en-US" altLang="zh-CN" dirty="0" smtClean="0"/>
              <a:t>etc.)</a:t>
            </a:r>
          </a:p>
          <a:p>
            <a:pPr lvl="1"/>
            <a:r>
              <a:rPr lang="en-US" altLang="zh-CN" dirty="0" smtClean="0"/>
              <a:t>Recommendation</a:t>
            </a:r>
          </a:p>
          <a:p>
            <a:pPr lvl="1"/>
            <a:r>
              <a:rPr lang="en-US" altLang="zh-CN" dirty="0" smtClean="0"/>
              <a:t>Advertising</a:t>
            </a:r>
          </a:p>
          <a:p>
            <a:pPr>
              <a:spcBef>
                <a:spcPts val="1224"/>
              </a:spcBef>
              <a:spcAft>
                <a:spcPts val="0"/>
              </a:spcAft>
            </a:pPr>
            <a:r>
              <a:rPr lang="en-US" altLang="zh-CN" dirty="0" smtClean="0"/>
              <a:t>Event</a:t>
            </a:r>
            <a:r>
              <a:rPr lang="zh-CN" altLang="en-US" dirty="0" smtClean="0"/>
              <a:t> </a:t>
            </a:r>
            <a:r>
              <a:rPr lang="en-US" altLang="zh-CN" dirty="0" smtClean="0"/>
              <a:t>detection and summarization</a:t>
            </a:r>
          </a:p>
          <a:p>
            <a:pPr lvl="1"/>
            <a:r>
              <a:rPr lang="en-US" altLang="zh-CN" dirty="0" smtClean="0"/>
              <a:t>Governments</a:t>
            </a:r>
            <a:r>
              <a:rPr lang="zh-CN" altLang="en-US" dirty="0" smtClean="0"/>
              <a:t> </a:t>
            </a:r>
            <a:r>
              <a:rPr lang="en-US" altLang="zh-CN" dirty="0" smtClean="0"/>
              <a:t>to</a:t>
            </a:r>
            <a:r>
              <a:rPr lang="zh-CN" altLang="en-US" dirty="0" smtClean="0"/>
              <a:t> </a:t>
            </a:r>
            <a:r>
              <a:rPr lang="en-US" altLang="zh-CN" dirty="0" smtClean="0"/>
              <a:t>understand</a:t>
            </a:r>
            <a:r>
              <a:rPr lang="zh-CN" altLang="en-US" dirty="0" smtClean="0"/>
              <a:t> </a:t>
            </a:r>
            <a:r>
              <a:rPr lang="en-US" altLang="zh-CN" dirty="0" smtClean="0"/>
              <a:t>the</a:t>
            </a:r>
            <a:r>
              <a:rPr lang="zh-CN" altLang="en-US" dirty="0" smtClean="0"/>
              <a:t> </a:t>
            </a:r>
            <a:r>
              <a:rPr lang="en-US" altLang="zh-CN" dirty="0" smtClean="0"/>
              <a:t>public’s</a:t>
            </a:r>
            <a:r>
              <a:rPr lang="zh-CN" altLang="en-US" dirty="0" smtClean="0"/>
              <a:t> </a:t>
            </a:r>
            <a:r>
              <a:rPr lang="en-US" altLang="zh-CN" dirty="0" smtClean="0"/>
              <a:t>need</a:t>
            </a:r>
          </a:p>
          <a:p>
            <a:pPr lvl="1"/>
            <a:r>
              <a:rPr lang="en-US" altLang="zh-CN" dirty="0" smtClean="0"/>
              <a:t>Social</a:t>
            </a:r>
            <a:r>
              <a:rPr lang="zh-CN" altLang="en-US" dirty="0" smtClean="0"/>
              <a:t> </a:t>
            </a:r>
            <a:r>
              <a:rPr lang="en-US" altLang="zh-CN" dirty="0" smtClean="0"/>
              <a:t>scientists</a:t>
            </a:r>
            <a:r>
              <a:rPr lang="zh-CN" altLang="en-US" dirty="0" smtClean="0"/>
              <a:t> </a:t>
            </a:r>
            <a:r>
              <a:rPr lang="en-US" altLang="zh-CN" dirty="0" smtClean="0"/>
              <a:t>to</a:t>
            </a:r>
            <a:r>
              <a:rPr lang="zh-CN" altLang="en-US" dirty="0" smtClean="0"/>
              <a:t> </a:t>
            </a:r>
            <a:r>
              <a:rPr lang="en-US" altLang="zh-CN" dirty="0" smtClean="0"/>
              <a:t>study</a:t>
            </a:r>
            <a:r>
              <a:rPr lang="zh-CN" altLang="en-US" dirty="0" smtClean="0"/>
              <a:t> </a:t>
            </a:r>
            <a:r>
              <a:rPr lang="en-US" altLang="zh-CN" dirty="0" smtClean="0"/>
              <a:t>user</a:t>
            </a:r>
            <a:r>
              <a:rPr lang="zh-CN" altLang="en-US" dirty="0" smtClean="0"/>
              <a:t> </a:t>
            </a:r>
            <a:r>
              <a:rPr lang="en-US" altLang="zh-CN" dirty="0" smtClean="0"/>
              <a:t>behaviors</a:t>
            </a:r>
          </a:p>
          <a:p>
            <a:pPr lvl="1"/>
            <a:r>
              <a:rPr lang="en-US" altLang="zh-CN" dirty="0" smtClean="0"/>
              <a:t>Ordinary users to digest huge amount of information</a:t>
            </a:r>
          </a:p>
          <a:p>
            <a:pPr>
              <a:spcBef>
                <a:spcPts val="1224"/>
              </a:spcBef>
              <a:spcAft>
                <a:spcPts val="0"/>
              </a:spcAft>
            </a:pPr>
            <a:r>
              <a:rPr lang="en-US" dirty="0" smtClean="0"/>
              <a:t>Sentiment/opinion</a:t>
            </a:r>
            <a:r>
              <a:rPr lang="zh-CN" altLang="en-US" dirty="0" smtClean="0"/>
              <a:t> </a:t>
            </a:r>
            <a:r>
              <a:rPr lang="en-US" altLang="zh-CN" dirty="0"/>
              <a:t>a</a:t>
            </a:r>
            <a:r>
              <a:rPr lang="en-US" altLang="zh-CN" dirty="0" smtClean="0"/>
              <a:t>nalysis</a:t>
            </a:r>
            <a:endParaRPr lang="en-US" dirty="0" smtClean="0"/>
          </a:p>
          <a:p>
            <a:pPr lvl="1"/>
            <a:r>
              <a:rPr lang="en-US" dirty="0" smtClean="0"/>
              <a:t>Marketing</a:t>
            </a:r>
            <a:r>
              <a:rPr lang="zh-CN" altLang="en-US" dirty="0" smtClean="0"/>
              <a:t> </a:t>
            </a:r>
            <a:r>
              <a:rPr lang="en-US" altLang="zh-CN" dirty="0" smtClean="0"/>
              <a:t>and</a:t>
            </a:r>
            <a:r>
              <a:rPr lang="zh-CN" altLang="en-US" dirty="0" smtClean="0"/>
              <a:t> </a:t>
            </a:r>
            <a:r>
              <a:rPr lang="en-US" altLang="zh-CN" dirty="0" smtClean="0"/>
              <a:t>customer</a:t>
            </a:r>
            <a:r>
              <a:rPr lang="zh-CN" altLang="en-US" dirty="0" smtClean="0"/>
              <a:t> </a:t>
            </a:r>
            <a:r>
              <a:rPr lang="en-US" altLang="zh-CN" dirty="0" smtClean="0"/>
              <a:t>service</a:t>
            </a:r>
            <a:endParaRPr lang="en-US" dirty="0" smtClean="0"/>
          </a:p>
          <a:p>
            <a:pPr lvl="1"/>
            <a:r>
              <a:rPr lang="en-US" dirty="0" smtClean="0"/>
              <a:t>Stock</a:t>
            </a:r>
            <a:r>
              <a:rPr lang="zh-CN" altLang="en-US" dirty="0" smtClean="0"/>
              <a:t> </a:t>
            </a:r>
            <a:r>
              <a:rPr lang="en-US" altLang="zh-CN" dirty="0" smtClean="0"/>
              <a:t>price</a:t>
            </a:r>
            <a:r>
              <a:rPr lang="zh-CN" altLang="en-US" dirty="0" smtClean="0"/>
              <a:t> </a:t>
            </a:r>
            <a:r>
              <a:rPr lang="en-US" altLang="zh-CN" dirty="0" smtClean="0"/>
              <a:t>prediction</a:t>
            </a:r>
          </a:p>
          <a:p>
            <a:pPr lvl="1"/>
            <a:endParaRPr lang="en-US" dirty="0"/>
          </a:p>
        </p:txBody>
      </p:sp>
      <p:sp>
        <p:nvSpPr>
          <p:cNvPr id="4" name="Date Placeholder 3"/>
          <p:cNvSpPr>
            <a:spLocks noGrp="1"/>
          </p:cNvSpPr>
          <p:nvPr>
            <p:ph type="dt" sz="half" idx="10"/>
          </p:nvPr>
        </p:nvSpPr>
        <p:spPr/>
        <p:txBody>
          <a:bodyPr/>
          <a:lstStyle/>
          <a:p>
            <a:fld id="{CB9C1B65-C265-3A48-856B-C59EB9E0B1F8}"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3</a:t>
            </a:fld>
            <a:endParaRPr lang="en-US"/>
          </a:p>
        </p:txBody>
      </p:sp>
      <p:sp>
        <p:nvSpPr>
          <p:cNvPr id="7" name="Rectangle 6"/>
          <p:cNvSpPr/>
          <p:nvPr/>
        </p:nvSpPr>
        <p:spPr>
          <a:xfrm>
            <a:off x="228600" y="417493"/>
            <a:ext cx="8839200" cy="1077218"/>
          </a:xfrm>
          <a:prstGeom prst="rect">
            <a:avLst/>
          </a:prstGeom>
        </p:spPr>
        <p:txBody>
          <a:bodyPr wrap="square">
            <a:spAutoFit/>
          </a:bodyPr>
          <a:lstStyle/>
          <a:p>
            <a:r>
              <a:rPr lang="en-US" sz="3200" dirty="0">
                <a:solidFill>
                  <a:srgbClr val="E46C0A"/>
                </a:solidFill>
              </a:rPr>
              <a:t>Social</a:t>
            </a:r>
            <a:r>
              <a:rPr lang="zh-CN" altLang="en-US" sz="3200" dirty="0">
                <a:solidFill>
                  <a:srgbClr val="E46C0A"/>
                </a:solidFill>
              </a:rPr>
              <a:t> </a:t>
            </a:r>
            <a:r>
              <a:rPr lang="en-US" altLang="zh-CN" sz="3200" dirty="0">
                <a:solidFill>
                  <a:srgbClr val="E46C0A"/>
                </a:solidFill>
              </a:rPr>
              <a:t>m</a:t>
            </a:r>
            <a:r>
              <a:rPr lang="en-US" altLang="zh-CN" sz="3200" dirty="0" smtClean="0">
                <a:solidFill>
                  <a:srgbClr val="E46C0A"/>
                </a:solidFill>
              </a:rPr>
              <a:t>edia</a:t>
            </a:r>
            <a:r>
              <a:rPr lang="zh-CN" altLang="en-US" sz="3200" dirty="0" smtClean="0">
                <a:solidFill>
                  <a:srgbClr val="E46C0A"/>
                </a:solidFill>
              </a:rPr>
              <a:t> </a:t>
            </a:r>
            <a:r>
              <a:rPr lang="en-US" altLang="zh-CN" sz="3200" dirty="0">
                <a:solidFill>
                  <a:srgbClr val="E46C0A"/>
                </a:solidFill>
              </a:rPr>
              <a:t>d</a:t>
            </a:r>
            <a:r>
              <a:rPr lang="en-US" altLang="zh-CN" sz="3200" dirty="0" smtClean="0">
                <a:solidFill>
                  <a:srgbClr val="E46C0A"/>
                </a:solidFill>
              </a:rPr>
              <a:t>ata</a:t>
            </a:r>
            <a:r>
              <a:rPr lang="zh-CN" altLang="en-US" sz="3200" dirty="0" smtClean="0">
                <a:solidFill>
                  <a:srgbClr val="E46C0A"/>
                </a:solidFill>
              </a:rPr>
              <a:t> </a:t>
            </a:r>
            <a:r>
              <a:rPr lang="en-US" altLang="zh-CN" sz="3200" dirty="0">
                <a:solidFill>
                  <a:schemeClr val="accent6">
                    <a:lumMod val="75000"/>
                  </a:schemeClr>
                </a:solidFill>
              </a:rPr>
              <a:t>m</a:t>
            </a:r>
            <a:r>
              <a:rPr lang="en-US" sz="3200" dirty="0" smtClean="0">
                <a:solidFill>
                  <a:schemeClr val="accent6">
                    <a:lumMod val="75000"/>
                  </a:schemeClr>
                </a:solidFill>
              </a:rPr>
              <a:t>ining </a:t>
            </a:r>
            <a:r>
              <a:rPr lang="en-US" sz="3200" dirty="0">
                <a:solidFill>
                  <a:schemeClr val="accent6">
                    <a:lumMod val="75000"/>
                  </a:schemeClr>
                </a:solidFill>
              </a:rPr>
              <a:t>has many important, real-world</a:t>
            </a:r>
            <a:r>
              <a:rPr lang="zh-CN" altLang="en-US" sz="3200" dirty="0">
                <a:solidFill>
                  <a:schemeClr val="accent6">
                    <a:lumMod val="75000"/>
                  </a:schemeClr>
                </a:solidFill>
              </a:rPr>
              <a:t> </a:t>
            </a:r>
            <a:r>
              <a:rPr lang="en-US" sz="3200" dirty="0">
                <a:solidFill>
                  <a:schemeClr val="accent6">
                    <a:lumMod val="75000"/>
                  </a:schemeClr>
                </a:solidFill>
              </a:rPr>
              <a:t>applications driven by the real </a:t>
            </a:r>
            <a:r>
              <a:rPr lang="en-US" sz="3200" dirty="0" smtClean="0">
                <a:solidFill>
                  <a:schemeClr val="accent6">
                    <a:lumMod val="75000"/>
                  </a:schemeClr>
                </a:solidFill>
              </a:rPr>
              <a:t>need</a:t>
            </a:r>
            <a:r>
              <a:rPr lang="is-IS" altLang="zh-CN" sz="3200" dirty="0" smtClean="0">
                <a:solidFill>
                  <a:schemeClr val="accent6">
                    <a:lumMod val="75000"/>
                  </a:schemeClr>
                </a:solidFill>
              </a:rPr>
              <a:t>…</a:t>
            </a:r>
            <a:endParaRPr lang="en-US" sz="3200" dirty="0"/>
          </a:p>
        </p:txBody>
      </p:sp>
    </p:spTree>
    <p:extLst>
      <p:ext uri="{BB962C8B-B14F-4D97-AF65-F5344CB8AC3E}">
        <p14:creationId xmlns:p14="http://schemas.microsoft.com/office/powerpoint/2010/main" val="169155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3200" dirty="0" smtClean="0"/>
              <a:t>A</a:t>
            </a:r>
            <a:r>
              <a:rPr lang="zh-CN" altLang="en-US" sz="3200" dirty="0" smtClean="0"/>
              <a:t> </a:t>
            </a:r>
            <a:r>
              <a:rPr lang="en-US" altLang="zh-CN" sz="3200" dirty="0" smtClean="0"/>
              <a:t>Sample</a:t>
            </a:r>
            <a:r>
              <a:rPr lang="zh-CN" altLang="en-US" sz="3200" dirty="0" smtClean="0"/>
              <a:t> </a:t>
            </a:r>
            <a:r>
              <a:rPr lang="en-US" altLang="zh-CN" sz="3200" dirty="0" smtClean="0"/>
              <a:t>of</a:t>
            </a:r>
            <a:r>
              <a:rPr lang="zh-CN" altLang="en-US" sz="3200" dirty="0" smtClean="0"/>
              <a:t> </a:t>
            </a:r>
            <a:r>
              <a:rPr lang="en-US" sz="3200" dirty="0" smtClean="0"/>
              <a:t>News</a:t>
            </a:r>
            <a:r>
              <a:rPr lang="zh-CN" altLang="en-US" sz="3200" dirty="0" smtClean="0"/>
              <a:t> </a:t>
            </a:r>
            <a:r>
              <a:rPr lang="en-US" altLang="zh-CN" sz="3200" dirty="0" smtClean="0"/>
              <a:t>Articles</a:t>
            </a:r>
            <a:r>
              <a:rPr lang="is-IS" altLang="zh-CN" sz="3200" dirty="0" smtClean="0"/>
              <a:t>…</a:t>
            </a:r>
            <a:endParaRPr lang="en-US" sz="3200" dirty="0"/>
          </a:p>
        </p:txBody>
      </p:sp>
      <p:sp>
        <p:nvSpPr>
          <p:cNvPr id="5" name="Date Placeholder 4"/>
          <p:cNvSpPr>
            <a:spLocks noGrp="1"/>
          </p:cNvSpPr>
          <p:nvPr>
            <p:ph type="dt" sz="half" idx="10"/>
          </p:nvPr>
        </p:nvSpPr>
        <p:spPr/>
        <p:txBody>
          <a:bodyPr/>
          <a:lstStyle/>
          <a:p>
            <a:fld id="{86DB1C8C-85E0-C84C-A402-06F78CEF49B7}"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30</a:t>
            </a:fld>
            <a:endParaRPr lang="en-US"/>
          </a:p>
        </p:txBody>
      </p:sp>
      <p:pic>
        <p:nvPicPr>
          <p:cNvPr id="7" name="Picture 6" descr="Screenshot 2016-05-05 17.28.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017" y="1447799"/>
            <a:ext cx="6321983" cy="4294525"/>
          </a:xfrm>
          <a:prstGeom prst="rect">
            <a:avLst/>
          </a:prstGeom>
        </p:spPr>
      </p:pic>
      <p:sp>
        <p:nvSpPr>
          <p:cNvPr id="3" name="Rectangle 2"/>
          <p:cNvSpPr/>
          <p:nvPr/>
        </p:nvSpPr>
        <p:spPr>
          <a:xfrm>
            <a:off x="533400" y="5791200"/>
            <a:ext cx="8458200" cy="646331"/>
          </a:xfrm>
          <a:prstGeom prst="rect">
            <a:avLst/>
          </a:prstGeom>
        </p:spPr>
        <p:txBody>
          <a:bodyPr wrap="square">
            <a:spAutoFit/>
          </a:bodyPr>
          <a:lstStyle/>
          <a:p>
            <a:r>
              <a:rPr lang="en-US" dirty="0" smtClean="0"/>
              <a:t>Full</a:t>
            </a:r>
            <a:r>
              <a:rPr lang="zh-CN" altLang="en-US" dirty="0" smtClean="0"/>
              <a:t> </a:t>
            </a:r>
            <a:r>
              <a:rPr lang="en-US" altLang="zh-CN" dirty="0" smtClean="0"/>
              <a:t>results:</a:t>
            </a:r>
          </a:p>
          <a:p>
            <a:r>
              <a:rPr lang="en-US" dirty="0" smtClean="0">
                <a:hlinkClick r:id="rId4"/>
              </a:rPr>
              <a:t>https</a:t>
            </a:r>
            <a:r>
              <a:rPr lang="en-US" dirty="0">
                <a:hlinkClick r:id="rId4"/>
              </a:rPr>
              <a:t>://</a:t>
            </a:r>
            <a:r>
              <a:rPr lang="en-US" dirty="0" err="1">
                <a:hlinkClick r:id="rId4"/>
              </a:rPr>
              <a:t>dl.dropboxusercontent.com</a:t>
            </a:r>
            <a:r>
              <a:rPr lang="en-US" dirty="0">
                <a:hlinkClick r:id="rId4"/>
              </a:rPr>
              <a:t>/u/155956218/</a:t>
            </a:r>
            <a:r>
              <a:rPr lang="en-US" dirty="0" err="1">
                <a:hlinkClick r:id="rId4"/>
              </a:rPr>
              <a:t>Event_description_overall.html</a:t>
            </a:r>
            <a:endParaRPr lang="en-US" dirty="0"/>
          </a:p>
        </p:txBody>
      </p:sp>
    </p:spTree>
    <p:extLst>
      <p:ext uri="{BB962C8B-B14F-4D97-AF65-F5344CB8AC3E}">
        <p14:creationId xmlns:p14="http://schemas.microsoft.com/office/powerpoint/2010/main" val="36353924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3200" dirty="0" smtClean="0"/>
              <a:t>A</a:t>
            </a:r>
            <a:r>
              <a:rPr lang="zh-CN" altLang="en-US" sz="3200" dirty="0" smtClean="0"/>
              <a:t> </a:t>
            </a:r>
            <a:r>
              <a:rPr lang="en-US" altLang="zh-CN" sz="3200" dirty="0" smtClean="0"/>
              <a:t>Sample</a:t>
            </a:r>
            <a:r>
              <a:rPr lang="zh-CN" altLang="en-US" sz="3200" dirty="0" smtClean="0"/>
              <a:t> </a:t>
            </a:r>
            <a:r>
              <a:rPr lang="en-US" altLang="zh-CN" sz="3200" dirty="0" smtClean="0"/>
              <a:t>of</a:t>
            </a:r>
            <a:r>
              <a:rPr lang="zh-CN" altLang="en-US" sz="3200" dirty="0" smtClean="0"/>
              <a:t> </a:t>
            </a:r>
            <a:r>
              <a:rPr lang="en-US" sz="3200" dirty="0" smtClean="0"/>
              <a:t>Tweets</a:t>
            </a:r>
            <a:r>
              <a:rPr lang="is-IS" sz="3200" dirty="0" smtClean="0"/>
              <a:t>…</a:t>
            </a:r>
            <a:endParaRPr lang="en-US" sz="3200" dirty="0"/>
          </a:p>
        </p:txBody>
      </p:sp>
      <p:sp>
        <p:nvSpPr>
          <p:cNvPr id="5" name="Date Placeholder 4"/>
          <p:cNvSpPr>
            <a:spLocks noGrp="1"/>
          </p:cNvSpPr>
          <p:nvPr>
            <p:ph type="dt" sz="half" idx="10"/>
          </p:nvPr>
        </p:nvSpPr>
        <p:spPr/>
        <p:txBody>
          <a:bodyPr/>
          <a:lstStyle/>
          <a:p>
            <a:fld id="{86DB1C8C-85E0-C84C-A402-06F78CEF49B7}"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31</a:t>
            </a:fld>
            <a:endParaRPr lang="en-US"/>
          </a:p>
        </p:txBody>
      </p:sp>
      <p:pic>
        <p:nvPicPr>
          <p:cNvPr id="8" name="Picture 7" descr="Screenshot 2016-05-05 17.30.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47800"/>
            <a:ext cx="8879172" cy="3865249"/>
          </a:xfrm>
          <a:prstGeom prst="rect">
            <a:avLst/>
          </a:prstGeom>
        </p:spPr>
      </p:pic>
    </p:spTree>
    <p:extLst>
      <p:ext uri="{BB962C8B-B14F-4D97-AF65-F5344CB8AC3E}">
        <p14:creationId xmlns:p14="http://schemas.microsoft.com/office/powerpoint/2010/main" val="3302174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Summary</a:t>
            </a:r>
            <a:r>
              <a:rPr lang="zh-CN" altLang="en-US" dirty="0" smtClean="0"/>
              <a:t> </a:t>
            </a:r>
            <a:r>
              <a:rPr lang="en-US" altLang="zh-CN" dirty="0" smtClean="0"/>
              <a:t>of</a:t>
            </a:r>
            <a:r>
              <a:rPr lang="zh-CN" altLang="en-US" dirty="0" smtClean="0"/>
              <a:t> </a:t>
            </a:r>
            <a:r>
              <a:rPr lang="en-US" dirty="0" smtClean="0"/>
              <a:t>Contributions</a:t>
            </a:r>
            <a:endParaRPr lang="en-US" dirty="0"/>
          </a:p>
        </p:txBody>
      </p:sp>
      <p:sp>
        <p:nvSpPr>
          <p:cNvPr id="3" name="Content Placeholder 2"/>
          <p:cNvSpPr>
            <a:spLocks noGrp="1"/>
          </p:cNvSpPr>
          <p:nvPr>
            <p:ph idx="1"/>
          </p:nvPr>
        </p:nvSpPr>
        <p:spPr>
          <a:xfrm>
            <a:off x="152400" y="990600"/>
            <a:ext cx="8991600" cy="4525963"/>
          </a:xfrm>
        </p:spPr>
        <p:txBody>
          <a:bodyPr>
            <a:noAutofit/>
          </a:bodyPr>
          <a:lstStyle/>
          <a:p>
            <a:r>
              <a:rPr lang="en-US" sz="2800" dirty="0" smtClean="0"/>
              <a:t>A unified framework to guide event discovery in Twitter</a:t>
            </a:r>
          </a:p>
          <a:p>
            <a:pPr lvl="1">
              <a:lnSpc>
                <a:spcPct val="120000"/>
              </a:lnSpc>
            </a:pPr>
            <a:r>
              <a:rPr lang="en-US" sz="2400" dirty="0"/>
              <a:t>[</a:t>
            </a:r>
            <a:r>
              <a:rPr lang="en-US" sz="2400" dirty="0">
                <a:solidFill>
                  <a:srgbClr val="FF0000"/>
                </a:solidFill>
              </a:rPr>
              <a:t>Extendable Multi-dimensional Topic Model</a:t>
            </a:r>
            <a:r>
              <a:rPr lang="en-US" sz="2400" dirty="0"/>
              <a:t>] Jointly</a:t>
            </a:r>
            <a:r>
              <a:rPr lang="zh-CN" altLang="en-US" sz="2400" dirty="0"/>
              <a:t> </a:t>
            </a:r>
            <a:r>
              <a:rPr lang="en-US" altLang="zh-CN" sz="2400" dirty="0"/>
              <a:t>Modeling</a:t>
            </a:r>
            <a:r>
              <a:rPr lang="zh-CN" altLang="en-US" sz="2400" dirty="0"/>
              <a:t> </a:t>
            </a:r>
            <a:r>
              <a:rPr lang="en-US" altLang="zh-CN" sz="2400" dirty="0"/>
              <a:t>Text,</a:t>
            </a:r>
            <a:r>
              <a:rPr lang="zh-CN" altLang="en-US" sz="2400" dirty="0"/>
              <a:t> </a:t>
            </a:r>
            <a:r>
              <a:rPr lang="en-US" altLang="zh-CN" sz="2400" dirty="0"/>
              <a:t>Time,</a:t>
            </a:r>
            <a:r>
              <a:rPr lang="zh-CN" altLang="en-US" sz="2400" dirty="0"/>
              <a:t> </a:t>
            </a:r>
            <a:r>
              <a:rPr lang="en-US" altLang="zh-CN" sz="2400" dirty="0"/>
              <a:t>Entities</a:t>
            </a:r>
            <a:r>
              <a:rPr lang="zh-CN" altLang="en-US" sz="2400" dirty="0"/>
              <a:t> </a:t>
            </a:r>
            <a:r>
              <a:rPr lang="en-US" altLang="zh-CN" sz="2400" dirty="0"/>
              <a:t>(person,</a:t>
            </a:r>
            <a:r>
              <a:rPr lang="zh-CN" altLang="en-US" sz="2400" dirty="0"/>
              <a:t> </a:t>
            </a:r>
            <a:r>
              <a:rPr lang="en-US" altLang="zh-CN" sz="2400" dirty="0"/>
              <a:t>location,</a:t>
            </a:r>
            <a:r>
              <a:rPr lang="zh-CN" altLang="en-US" sz="2400" dirty="0"/>
              <a:t> </a:t>
            </a:r>
            <a:r>
              <a:rPr lang="en-US" altLang="zh-CN" sz="2400" dirty="0"/>
              <a:t>organization)</a:t>
            </a:r>
            <a:r>
              <a:rPr lang="zh-CN" altLang="en-US" sz="2400" dirty="0"/>
              <a:t> </a:t>
            </a:r>
            <a:r>
              <a:rPr lang="en-US" altLang="zh-CN" sz="2400" dirty="0" smtClean="0"/>
              <a:t>to</a:t>
            </a:r>
            <a:r>
              <a:rPr lang="zh-CN" altLang="en-US" sz="2400" dirty="0" smtClean="0"/>
              <a:t> </a:t>
            </a:r>
            <a:r>
              <a:rPr lang="en-US" altLang="zh-CN" sz="2400" dirty="0" smtClean="0"/>
              <a:t>automatically</a:t>
            </a:r>
            <a:r>
              <a:rPr lang="zh-CN" altLang="en-US" sz="2400" dirty="0" smtClean="0"/>
              <a:t> </a:t>
            </a:r>
            <a:r>
              <a:rPr lang="en-US" altLang="zh-CN" sz="2400" dirty="0"/>
              <a:t>extract</a:t>
            </a:r>
            <a:r>
              <a:rPr lang="zh-CN" altLang="en-US" sz="2400" dirty="0"/>
              <a:t> </a:t>
            </a:r>
            <a:r>
              <a:rPr lang="en-US" altLang="zh-CN" sz="2400" dirty="0" smtClean="0"/>
              <a:t>events</a:t>
            </a:r>
            <a:r>
              <a:rPr lang="zh-CN" altLang="en-US" sz="2400" dirty="0" smtClean="0"/>
              <a:t> </a:t>
            </a:r>
            <a:r>
              <a:rPr lang="en-US" altLang="zh-CN" sz="2400" dirty="0"/>
              <a:t>as</a:t>
            </a:r>
            <a:r>
              <a:rPr lang="zh-CN" altLang="en-US" sz="2400" dirty="0"/>
              <a:t> </a:t>
            </a:r>
            <a:r>
              <a:rPr lang="en-US" altLang="zh-CN" sz="2400" dirty="0"/>
              <a:t>supervision</a:t>
            </a:r>
            <a:endParaRPr lang="en-US" sz="2400" dirty="0"/>
          </a:p>
          <a:p>
            <a:pPr lvl="1">
              <a:lnSpc>
                <a:spcPct val="120000"/>
              </a:lnSpc>
            </a:pPr>
            <a:r>
              <a:rPr lang="en-US" altLang="zh-CN" sz="2400" dirty="0"/>
              <a:t>[</a:t>
            </a:r>
            <a:r>
              <a:rPr lang="en-US" altLang="zh-CN" sz="2400" dirty="0" err="1">
                <a:solidFill>
                  <a:srgbClr val="FF0000"/>
                </a:solidFill>
              </a:rPr>
              <a:t>Dataless</a:t>
            </a:r>
            <a:r>
              <a:rPr lang="zh-CN" altLang="en-US" sz="2400" dirty="0">
                <a:solidFill>
                  <a:srgbClr val="FF0000"/>
                </a:solidFill>
              </a:rPr>
              <a:t> </a:t>
            </a:r>
            <a:r>
              <a:rPr lang="en-US" altLang="zh-CN" sz="2400" dirty="0">
                <a:solidFill>
                  <a:srgbClr val="FF0000"/>
                </a:solidFill>
              </a:rPr>
              <a:t>Bootstrapping</a:t>
            </a:r>
            <a:r>
              <a:rPr lang="en-US" altLang="zh-CN" sz="2400" dirty="0"/>
              <a:t>]</a:t>
            </a:r>
            <a:r>
              <a:rPr lang="zh-CN" altLang="en-US" sz="2400" dirty="0"/>
              <a:t> </a:t>
            </a:r>
            <a:r>
              <a:rPr lang="en-US" altLang="zh-CN" sz="2400" dirty="0"/>
              <a:t>Link</a:t>
            </a:r>
            <a:r>
              <a:rPr lang="zh-CN" altLang="en-US" sz="2400" dirty="0"/>
              <a:t> </a:t>
            </a:r>
            <a:r>
              <a:rPr lang="en-US" altLang="zh-CN" sz="2400" dirty="0" smtClean="0"/>
              <a:t>tweets</a:t>
            </a:r>
            <a:r>
              <a:rPr lang="zh-CN" altLang="en-US" sz="2400" dirty="0" smtClean="0"/>
              <a:t> </a:t>
            </a:r>
            <a:r>
              <a:rPr lang="en-US" altLang="zh-CN" sz="2400" dirty="0" smtClean="0"/>
              <a:t>to</a:t>
            </a:r>
            <a:r>
              <a:rPr lang="zh-CN" altLang="en-US" sz="2400" dirty="0" smtClean="0"/>
              <a:t> </a:t>
            </a:r>
            <a:r>
              <a:rPr lang="en-US" altLang="zh-CN" sz="2400" dirty="0"/>
              <a:t>news</a:t>
            </a:r>
            <a:r>
              <a:rPr lang="zh-CN" altLang="en-US" sz="2400" dirty="0"/>
              <a:t> </a:t>
            </a:r>
            <a:r>
              <a:rPr lang="en-US" altLang="zh-CN" sz="2400" dirty="0"/>
              <a:t>articles</a:t>
            </a:r>
            <a:r>
              <a:rPr lang="zh-CN" altLang="en-US" sz="2400" dirty="0"/>
              <a:t> </a:t>
            </a:r>
            <a:r>
              <a:rPr lang="en-US" altLang="zh-CN" sz="2400" dirty="0"/>
              <a:t>in</a:t>
            </a:r>
            <a:r>
              <a:rPr lang="zh-CN" altLang="en-US" sz="2400" dirty="0"/>
              <a:t> </a:t>
            </a:r>
            <a:r>
              <a:rPr lang="en-US" altLang="zh-CN" sz="2400" dirty="0"/>
              <a:t>a</a:t>
            </a:r>
            <a:r>
              <a:rPr lang="zh-CN" altLang="en-US" sz="2400" dirty="0"/>
              <a:t> </a:t>
            </a:r>
            <a:r>
              <a:rPr lang="en-US" altLang="zh-CN" sz="2400" dirty="0"/>
              <a:t>completely</a:t>
            </a:r>
            <a:r>
              <a:rPr lang="zh-CN" altLang="en-US" sz="2400" dirty="0"/>
              <a:t> </a:t>
            </a:r>
            <a:r>
              <a:rPr lang="en-US" altLang="zh-CN" sz="2400" dirty="0"/>
              <a:t>unsupervised</a:t>
            </a:r>
            <a:r>
              <a:rPr lang="zh-CN" altLang="en-US" sz="2400" dirty="0"/>
              <a:t> </a:t>
            </a:r>
            <a:r>
              <a:rPr lang="en-US" altLang="zh-CN" sz="2400" dirty="0"/>
              <a:t>manner</a:t>
            </a:r>
            <a:endParaRPr lang="en-US" sz="2400" dirty="0"/>
          </a:p>
          <a:p>
            <a:pPr lvl="2"/>
            <a:r>
              <a:rPr lang="en-US" dirty="0" smtClean="0"/>
              <a:t>Select informative tweets under overwhelming </a:t>
            </a:r>
            <a:r>
              <a:rPr lang="en-US" dirty="0" smtClean="0">
                <a:solidFill>
                  <a:srgbClr val="FF0000"/>
                </a:solidFill>
              </a:rPr>
              <a:t>noise</a:t>
            </a:r>
          </a:p>
          <a:p>
            <a:pPr lvl="2"/>
            <a:r>
              <a:rPr lang="en-US" dirty="0" smtClean="0"/>
              <a:t>Bridge the </a:t>
            </a:r>
            <a:r>
              <a:rPr lang="en-US" dirty="0" smtClean="0">
                <a:solidFill>
                  <a:srgbClr val="FF0000"/>
                </a:solidFill>
              </a:rPr>
              <a:t>vocabulary</a:t>
            </a:r>
            <a:r>
              <a:rPr lang="zh-CN" altLang="en-US" dirty="0" smtClean="0">
                <a:solidFill>
                  <a:srgbClr val="FF0000"/>
                </a:solidFill>
              </a:rPr>
              <a:t> </a:t>
            </a:r>
            <a:r>
              <a:rPr lang="en-US" altLang="zh-CN" dirty="0" smtClean="0">
                <a:solidFill>
                  <a:srgbClr val="FF0000"/>
                </a:solidFill>
              </a:rPr>
              <a:t>gap</a:t>
            </a:r>
            <a:r>
              <a:rPr lang="en-US" dirty="0" smtClean="0"/>
              <a:t> between news and tweets </a:t>
            </a:r>
          </a:p>
          <a:p>
            <a:pPr lvl="1"/>
            <a:r>
              <a:rPr lang="en-US" altLang="zh-CN" sz="2400" dirty="0" smtClean="0"/>
              <a:t>[</a:t>
            </a:r>
            <a:r>
              <a:rPr lang="en-US" altLang="zh-CN" sz="2400" dirty="0" smtClean="0">
                <a:solidFill>
                  <a:srgbClr val="FF0000"/>
                </a:solidFill>
              </a:rPr>
              <a:t>A</a:t>
            </a:r>
            <a:r>
              <a:rPr lang="zh-CN" altLang="en-US" sz="2400" dirty="0" smtClean="0">
                <a:solidFill>
                  <a:srgbClr val="FF0000"/>
                </a:solidFill>
              </a:rPr>
              <a:t> </a:t>
            </a:r>
            <a:r>
              <a:rPr lang="en-US" altLang="zh-CN" sz="2400" dirty="0" smtClean="0">
                <a:solidFill>
                  <a:srgbClr val="FF0000"/>
                </a:solidFill>
              </a:rPr>
              <a:t>valuable</a:t>
            </a:r>
            <a:r>
              <a:rPr lang="zh-CN" altLang="en-US" sz="2400" dirty="0" smtClean="0">
                <a:solidFill>
                  <a:srgbClr val="FF0000"/>
                </a:solidFill>
              </a:rPr>
              <a:t> </a:t>
            </a:r>
            <a:r>
              <a:rPr lang="en-US" altLang="zh-CN" sz="2400" dirty="0" smtClean="0">
                <a:solidFill>
                  <a:srgbClr val="FF0000"/>
                </a:solidFill>
              </a:rPr>
              <a:t>dataset</a:t>
            </a:r>
            <a:r>
              <a:rPr lang="en-US" altLang="zh-CN" sz="2400" dirty="0" smtClean="0"/>
              <a:t>]</a:t>
            </a:r>
          </a:p>
          <a:p>
            <a:pPr lvl="2"/>
            <a:r>
              <a:rPr lang="en-US" altLang="zh-CN" dirty="0"/>
              <a:t>News</a:t>
            </a:r>
            <a:r>
              <a:rPr lang="zh-CN" altLang="en-US" dirty="0"/>
              <a:t> </a:t>
            </a:r>
            <a:r>
              <a:rPr lang="en-US" altLang="zh-CN" dirty="0"/>
              <a:t>articles</a:t>
            </a:r>
            <a:r>
              <a:rPr lang="zh-CN" altLang="en-US" dirty="0"/>
              <a:t> </a:t>
            </a:r>
            <a:r>
              <a:rPr lang="en-US" altLang="zh-CN" dirty="0"/>
              <a:t>and</a:t>
            </a:r>
            <a:r>
              <a:rPr lang="zh-CN" altLang="en-US" dirty="0"/>
              <a:t> </a:t>
            </a:r>
            <a:r>
              <a:rPr lang="en-US" altLang="zh-CN" dirty="0"/>
              <a:t>tweets</a:t>
            </a:r>
            <a:r>
              <a:rPr lang="zh-CN" altLang="en-US" dirty="0"/>
              <a:t> </a:t>
            </a:r>
            <a:r>
              <a:rPr lang="en-US" altLang="zh-CN" dirty="0"/>
              <a:t>grouped</a:t>
            </a:r>
            <a:r>
              <a:rPr lang="zh-CN" altLang="en-US" dirty="0"/>
              <a:t> </a:t>
            </a:r>
            <a:r>
              <a:rPr lang="en-US" altLang="zh-CN" dirty="0"/>
              <a:t>by</a:t>
            </a:r>
            <a:r>
              <a:rPr lang="zh-CN" altLang="en-US" dirty="0"/>
              <a:t> </a:t>
            </a:r>
            <a:r>
              <a:rPr lang="en-US" altLang="zh-CN" dirty="0"/>
              <a:t>events</a:t>
            </a:r>
            <a:endParaRPr lang="en-US" dirty="0" smtClean="0"/>
          </a:p>
        </p:txBody>
      </p:sp>
      <p:sp>
        <p:nvSpPr>
          <p:cNvPr id="5" name="Date Placeholder 4"/>
          <p:cNvSpPr>
            <a:spLocks noGrp="1"/>
          </p:cNvSpPr>
          <p:nvPr>
            <p:ph type="dt" sz="half" idx="10"/>
          </p:nvPr>
        </p:nvSpPr>
        <p:spPr/>
        <p:txBody>
          <a:bodyPr/>
          <a:lstStyle/>
          <a:p>
            <a:fld id="{AEC5304E-511D-AD4F-A41A-E8283CE39BD0}"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32</a:t>
            </a:fld>
            <a:endParaRPr lang="en-US"/>
          </a:p>
        </p:txBody>
      </p:sp>
    </p:spTree>
    <p:extLst>
      <p:ext uri="{BB962C8B-B14F-4D97-AF65-F5344CB8AC3E}">
        <p14:creationId xmlns:p14="http://schemas.microsoft.com/office/powerpoint/2010/main" val="13330658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a:xfrm>
            <a:off x="533400" y="1524000"/>
            <a:ext cx="8534400" cy="4525963"/>
          </a:xfrm>
        </p:spPr>
        <p:txBody>
          <a:bodyPr>
            <a:normAutofit fontScale="85000" lnSpcReduction="20000"/>
          </a:bodyPr>
          <a:lstStyle/>
          <a:p>
            <a:pPr marL="0" indent="0">
              <a:spcBef>
                <a:spcPts val="2424"/>
              </a:spcBef>
              <a:spcAft>
                <a:spcPts val="0"/>
              </a:spcAft>
              <a:buNone/>
            </a:pPr>
            <a:r>
              <a:rPr lang="en-US" dirty="0" smtClean="0"/>
              <a:t>A </a:t>
            </a:r>
            <a:r>
              <a:rPr lang="en-US" dirty="0">
                <a:solidFill>
                  <a:srgbClr val="000090"/>
                </a:solidFill>
              </a:rPr>
              <a:t>Principled</a:t>
            </a:r>
            <a:r>
              <a:rPr lang="en-US" dirty="0"/>
              <a:t> </a:t>
            </a:r>
            <a:r>
              <a:rPr lang="en-US" dirty="0" err="1" smtClean="0"/>
              <a:t>Minimax</a:t>
            </a:r>
            <a:r>
              <a:rPr lang="zh-CN" altLang="en-US" dirty="0" smtClean="0"/>
              <a:t> </a:t>
            </a:r>
            <a:r>
              <a:rPr lang="en-US" altLang="zh-CN" dirty="0" smtClean="0"/>
              <a:t>Entropy</a:t>
            </a:r>
            <a:r>
              <a:rPr lang="zh-CN" altLang="en-US" dirty="0" smtClean="0"/>
              <a:t> </a:t>
            </a:r>
            <a:r>
              <a:rPr lang="en-US" altLang="zh-CN" dirty="0" smtClean="0"/>
              <a:t>Method</a:t>
            </a:r>
            <a:r>
              <a:rPr lang="zh-CN" altLang="en-US" dirty="0" smtClean="0"/>
              <a:t> </a:t>
            </a:r>
            <a:r>
              <a:rPr lang="en-US" dirty="0" smtClean="0"/>
              <a:t>to Model </a:t>
            </a:r>
            <a:r>
              <a:rPr lang="en-US" dirty="0" smtClean="0">
                <a:solidFill>
                  <a:srgbClr val="000090"/>
                </a:solidFill>
              </a:rPr>
              <a:t>Multi-Dimensional </a:t>
            </a:r>
            <a:r>
              <a:rPr lang="en-US" dirty="0" smtClean="0"/>
              <a:t>User Preference in</a:t>
            </a:r>
            <a:r>
              <a:rPr lang="zh-CN" altLang="en-US" dirty="0" smtClean="0"/>
              <a:t> </a:t>
            </a:r>
            <a:r>
              <a:rPr lang="en-US" altLang="zh-CN" dirty="0" smtClean="0">
                <a:solidFill>
                  <a:srgbClr val="000090"/>
                </a:solidFill>
              </a:rPr>
              <a:t>Social</a:t>
            </a:r>
            <a:r>
              <a:rPr lang="zh-CN" altLang="en-US" dirty="0" smtClean="0">
                <a:solidFill>
                  <a:srgbClr val="000090"/>
                </a:solidFill>
              </a:rPr>
              <a:t> </a:t>
            </a:r>
            <a:r>
              <a:rPr lang="en-US" altLang="zh-CN" dirty="0" smtClean="0">
                <a:solidFill>
                  <a:srgbClr val="000090"/>
                </a:solidFill>
              </a:rPr>
              <a:t>Media</a:t>
            </a:r>
          </a:p>
          <a:p>
            <a:pPr>
              <a:spcAft>
                <a:spcPts val="0"/>
              </a:spcAft>
            </a:pPr>
            <a:r>
              <a:rPr lang="en-US" sz="1500" b="1" dirty="0" smtClean="0">
                <a:latin typeface="Times"/>
                <a:cs typeface="Times"/>
              </a:rPr>
              <a:t>Jingjing </a:t>
            </a:r>
            <a:r>
              <a:rPr lang="en-US" sz="1500" b="1" dirty="0">
                <a:latin typeface="Times"/>
                <a:cs typeface="Times"/>
              </a:rPr>
              <a:t>Wang</a:t>
            </a:r>
            <a:r>
              <a:rPr lang="en-US" sz="1500" dirty="0">
                <a:latin typeface="Times"/>
                <a:cs typeface="Times"/>
              </a:rPr>
              <a:t>, Min Li, </a:t>
            </a:r>
            <a:r>
              <a:rPr lang="en-US" sz="1500" dirty="0" err="1">
                <a:latin typeface="Times"/>
                <a:cs typeface="Times"/>
              </a:rPr>
              <a:t>Jiawei</a:t>
            </a:r>
            <a:r>
              <a:rPr lang="en-US" sz="1500" dirty="0">
                <a:latin typeface="Times"/>
                <a:cs typeface="Times"/>
              </a:rPr>
              <a:t> Han, </a:t>
            </a:r>
            <a:r>
              <a:rPr lang="en-US" sz="1500" dirty="0" err="1">
                <a:latin typeface="Times"/>
                <a:cs typeface="Times"/>
              </a:rPr>
              <a:t>Xiaolong</a:t>
            </a:r>
            <a:r>
              <a:rPr lang="en-US" sz="1500" dirty="0">
                <a:latin typeface="Times"/>
                <a:cs typeface="Times"/>
              </a:rPr>
              <a:t> Wang, "Modeling Check-in Preferences with </a:t>
            </a:r>
            <a:r>
              <a:rPr lang="en-US" sz="1500" dirty="0" smtClean="0">
                <a:latin typeface="Times"/>
                <a:cs typeface="Times"/>
              </a:rPr>
              <a:t>Multidimensional </a:t>
            </a:r>
            <a:r>
              <a:rPr lang="en-US" sz="1500" dirty="0">
                <a:latin typeface="Times"/>
                <a:cs typeface="Times"/>
              </a:rPr>
              <a:t>Knowledge: A </a:t>
            </a:r>
            <a:r>
              <a:rPr lang="en-US" sz="1500" dirty="0" err="1">
                <a:latin typeface="Times"/>
                <a:cs typeface="Times"/>
              </a:rPr>
              <a:t>Minimax</a:t>
            </a:r>
            <a:r>
              <a:rPr lang="en-US" sz="1500" dirty="0">
                <a:latin typeface="Times"/>
                <a:cs typeface="Times"/>
              </a:rPr>
              <a:t> Entropy </a:t>
            </a:r>
            <a:r>
              <a:rPr lang="en-US" sz="1500" dirty="0" smtClean="0">
                <a:latin typeface="Times"/>
                <a:cs typeface="Times"/>
              </a:rPr>
              <a:t>Approach", (</a:t>
            </a:r>
            <a:r>
              <a:rPr lang="en-US" sz="1500" b="1" dirty="0" smtClean="0">
                <a:latin typeface="Times"/>
                <a:cs typeface="Times"/>
              </a:rPr>
              <a:t>WSDM'16</a:t>
            </a:r>
            <a:r>
              <a:rPr lang="en-US" sz="1500" dirty="0" smtClean="0">
                <a:latin typeface="Times"/>
                <a:cs typeface="Times"/>
              </a:rPr>
              <a:t>)</a:t>
            </a:r>
          </a:p>
          <a:p>
            <a:pPr marL="0" indent="0">
              <a:spcBef>
                <a:spcPts val="2424"/>
              </a:spcBef>
              <a:spcAft>
                <a:spcPts val="0"/>
              </a:spcAft>
              <a:buNone/>
            </a:pPr>
            <a:r>
              <a:rPr lang="en-US" dirty="0" smtClean="0"/>
              <a:t>Leverage </a:t>
            </a:r>
            <a:r>
              <a:rPr lang="en-US" dirty="0" smtClean="0">
                <a:solidFill>
                  <a:srgbClr val="000090"/>
                </a:solidFill>
              </a:rPr>
              <a:t>External Sources</a:t>
            </a:r>
            <a:r>
              <a:rPr lang="en-US" dirty="0" smtClean="0">
                <a:solidFill>
                  <a:schemeClr val="accent6">
                    <a:lumMod val="75000"/>
                  </a:schemeClr>
                </a:solidFill>
              </a:rPr>
              <a:t> </a:t>
            </a:r>
            <a:r>
              <a:rPr lang="en-US" dirty="0" smtClean="0"/>
              <a:t>for Multi-Dimensional Knowledge Discovery in</a:t>
            </a:r>
            <a:r>
              <a:rPr lang="en-US" dirty="0" smtClean="0">
                <a:solidFill>
                  <a:srgbClr val="000090"/>
                </a:solidFill>
              </a:rPr>
              <a:t> Social Media</a:t>
            </a:r>
          </a:p>
          <a:p>
            <a:r>
              <a:rPr lang="en-US" sz="1500" b="1" dirty="0" smtClean="0">
                <a:latin typeface="Times"/>
                <a:cs typeface="Times"/>
              </a:rPr>
              <a:t>Jingjing Wang</a:t>
            </a:r>
            <a:r>
              <a:rPr lang="en-US" sz="1500" dirty="0" smtClean="0">
                <a:latin typeface="Times"/>
                <a:cs typeface="Times"/>
              </a:rPr>
              <a:t>, </a:t>
            </a:r>
            <a:r>
              <a:rPr lang="en-US" sz="1500" dirty="0" err="1" smtClean="0">
                <a:latin typeface="Times"/>
                <a:cs typeface="Times"/>
              </a:rPr>
              <a:t>Wenzhu</a:t>
            </a:r>
            <a:r>
              <a:rPr lang="en-US" sz="1500" dirty="0" smtClean="0">
                <a:latin typeface="Times"/>
                <a:cs typeface="Times"/>
              </a:rPr>
              <a:t> Tong, </a:t>
            </a:r>
            <a:r>
              <a:rPr lang="en-US" sz="1500" dirty="0" err="1" smtClean="0">
                <a:latin typeface="Times"/>
                <a:cs typeface="Times"/>
              </a:rPr>
              <a:t>Hongkun</a:t>
            </a:r>
            <a:r>
              <a:rPr lang="en-US" sz="1500" dirty="0" smtClean="0">
                <a:latin typeface="Times"/>
                <a:cs typeface="Times"/>
              </a:rPr>
              <a:t> Yu, Min Li, </a:t>
            </a:r>
            <a:r>
              <a:rPr lang="en-US" sz="1500" dirty="0" err="1" smtClean="0">
                <a:latin typeface="Times"/>
                <a:cs typeface="Times"/>
              </a:rPr>
              <a:t>Xiuli</a:t>
            </a:r>
            <a:r>
              <a:rPr lang="en-US" sz="1500" dirty="0" smtClean="0">
                <a:latin typeface="Times"/>
                <a:cs typeface="Times"/>
              </a:rPr>
              <a:t> Ma, </a:t>
            </a:r>
            <a:r>
              <a:rPr lang="en-US" sz="1500" dirty="0" err="1" smtClean="0">
                <a:latin typeface="Times"/>
                <a:cs typeface="Times"/>
              </a:rPr>
              <a:t>Haoyan</a:t>
            </a:r>
            <a:r>
              <a:rPr lang="en-US" sz="1500" dirty="0" smtClean="0">
                <a:latin typeface="Times"/>
                <a:cs typeface="Times"/>
              </a:rPr>
              <a:t> </a:t>
            </a:r>
            <a:r>
              <a:rPr lang="en-US" sz="1500" dirty="0" err="1" smtClean="0">
                <a:latin typeface="Times"/>
                <a:cs typeface="Times"/>
              </a:rPr>
              <a:t>Cai</a:t>
            </a:r>
            <a:r>
              <a:rPr lang="en-US" sz="1500" dirty="0" smtClean="0">
                <a:latin typeface="Times"/>
                <a:cs typeface="Times"/>
              </a:rPr>
              <a:t>, </a:t>
            </a:r>
            <a:r>
              <a:rPr lang="en-US" sz="1500" dirty="0">
                <a:latin typeface="Times"/>
                <a:cs typeface="Times"/>
              </a:rPr>
              <a:t>Tim </a:t>
            </a:r>
            <a:r>
              <a:rPr lang="en-US" sz="1500" dirty="0" err="1">
                <a:latin typeface="Times"/>
                <a:cs typeface="Times"/>
              </a:rPr>
              <a:t>Hanratty</a:t>
            </a:r>
            <a:r>
              <a:rPr lang="en-US" sz="1500" dirty="0">
                <a:latin typeface="Times"/>
                <a:cs typeface="Times"/>
              </a:rPr>
              <a:t>, and </a:t>
            </a:r>
            <a:r>
              <a:rPr lang="en-US" sz="1500" dirty="0" err="1">
                <a:latin typeface="Times"/>
                <a:cs typeface="Times"/>
              </a:rPr>
              <a:t>Jiawei</a:t>
            </a:r>
            <a:r>
              <a:rPr lang="en-US" sz="1500" dirty="0">
                <a:latin typeface="Times"/>
                <a:cs typeface="Times"/>
              </a:rPr>
              <a:t> Han</a:t>
            </a:r>
            <a:r>
              <a:rPr lang="en-US" sz="1500" dirty="0" smtClean="0">
                <a:latin typeface="Times"/>
                <a:cs typeface="Times"/>
              </a:rPr>
              <a:t>, "</a:t>
            </a:r>
            <a:r>
              <a:rPr lang="en-US" sz="1500" dirty="0">
                <a:latin typeface="Times"/>
                <a:cs typeface="Times"/>
              </a:rPr>
              <a:t>Mining Multi-Aspect Reflection of News Events in Twitter: Discovery, Linking and Presentation", </a:t>
            </a:r>
            <a:r>
              <a:rPr lang="en-US" sz="1500" dirty="0" smtClean="0">
                <a:latin typeface="Times"/>
                <a:cs typeface="Times"/>
              </a:rPr>
              <a:t>(</a:t>
            </a:r>
            <a:r>
              <a:rPr lang="en-US" sz="1500" b="1" dirty="0">
                <a:latin typeface="Times"/>
                <a:cs typeface="Times"/>
              </a:rPr>
              <a:t>ICDM'15</a:t>
            </a:r>
            <a:r>
              <a:rPr lang="en-US" sz="1500" dirty="0">
                <a:latin typeface="Times"/>
                <a:cs typeface="Times"/>
              </a:rPr>
              <a:t>) </a:t>
            </a:r>
          </a:p>
          <a:p>
            <a:pPr>
              <a:spcBef>
                <a:spcPts val="0"/>
              </a:spcBef>
              <a:spcAft>
                <a:spcPts val="0"/>
              </a:spcAft>
            </a:pPr>
            <a:r>
              <a:rPr lang="en-US" sz="1500" dirty="0" smtClean="0">
                <a:latin typeface="Times"/>
                <a:cs typeface="Times"/>
              </a:rPr>
              <a:t>Min </a:t>
            </a:r>
            <a:r>
              <a:rPr lang="en-US" sz="1500" dirty="0">
                <a:latin typeface="Times"/>
                <a:cs typeface="Times"/>
              </a:rPr>
              <a:t>Li*, </a:t>
            </a:r>
            <a:r>
              <a:rPr lang="en-US" sz="1500" b="1" dirty="0">
                <a:latin typeface="Times"/>
                <a:cs typeface="Times"/>
              </a:rPr>
              <a:t>Jingjing Wang</a:t>
            </a:r>
            <a:r>
              <a:rPr lang="en-US" sz="1500" dirty="0">
                <a:latin typeface="Times"/>
                <a:cs typeface="Times"/>
              </a:rPr>
              <a:t>*, </a:t>
            </a:r>
            <a:r>
              <a:rPr lang="en-US" sz="1500" dirty="0" err="1">
                <a:latin typeface="Times"/>
                <a:cs typeface="Times"/>
              </a:rPr>
              <a:t>Wenzhu</a:t>
            </a:r>
            <a:r>
              <a:rPr lang="en-US" sz="1500" dirty="0">
                <a:latin typeface="Times"/>
                <a:cs typeface="Times"/>
              </a:rPr>
              <a:t> Tong, </a:t>
            </a:r>
            <a:r>
              <a:rPr lang="en-US" sz="1500" dirty="0" err="1">
                <a:latin typeface="Times"/>
                <a:cs typeface="Times"/>
              </a:rPr>
              <a:t>Hongkun</a:t>
            </a:r>
            <a:r>
              <a:rPr lang="en-US" sz="1500" dirty="0">
                <a:latin typeface="Times"/>
                <a:cs typeface="Times"/>
              </a:rPr>
              <a:t> Yu, </a:t>
            </a:r>
            <a:r>
              <a:rPr lang="en-US" sz="1500" dirty="0" err="1">
                <a:latin typeface="Times"/>
                <a:cs typeface="Times"/>
              </a:rPr>
              <a:t>Xiuli</a:t>
            </a:r>
            <a:r>
              <a:rPr lang="en-US" sz="1500" dirty="0">
                <a:latin typeface="Times"/>
                <a:cs typeface="Times"/>
              </a:rPr>
              <a:t> Ma, </a:t>
            </a:r>
            <a:r>
              <a:rPr lang="en-US" sz="1500" dirty="0" err="1">
                <a:latin typeface="Times"/>
                <a:cs typeface="Times"/>
              </a:rPr>
              <a:t>Yucheng</a:t>
            </a:r>
            <a:r>
              <a:rPr lang="en-US" sz="1500" dirty="0">
                <a:latin typeface="Times"/>
                <a:cs typeface="Times"/>
              </a:rPr>
              <a:t> Chen, </a:t>
            </a:r>
            <a:r>
              <a:rPr lang="en-US" sz="1500" dirty="0" err="1">
                <a:latin typeface="Times"/>
                <a:cs typeface="Times"/>
              </a:rPr>
              <a:t>Haoyan</a:t>
            </a:r>
            <a:r>
              <a:rPr lang="en-US" sz="1500" dirty="0">
                <a:latin typeface="Times"/>
                <a:cs typeface="Times"/>
              </a:rPr>
              <a:t> </a:t>
            </a:r>
            <a:r>
              <a:rPr lang="en-US" sz="1500" dirty="0" err="1">
                <a:latin typeface="Times"/>
                <a:cs typeface="Times"/>
              </a:rPr>
              <a:t>Cai</a:t>
            </a:r>
            <a:r>
              <a:rPr lang="en-US" sz="1500" dirty="0">
                <a:latin typeface="Times"/>
                <a:cs typeface="Times"/>
              </a:rPr>
              <a:t>, </a:t>
            </a:r>
            <a:r>
              <a:rPr lang="en-US" sz="1500" dirty="0" err="1">
                <a:latin typeface="Times"/>
                <a:cs typeface="Times"/>
              </a:rPr>
              <a:t>Jiawei</a:t>
            </a:r>
            <a:r>
              <a:rPr lang="en-US" sz="1500" dirty="0">
                <a:latin typeface="Times"/>
                <a:cs typeface="Times"/>
              </a:rPr>
              <a:t> Han</a:t>
            </a:r>
            <a:r>
              <a:rPr lang="en-US" sz="1500" dirty="0" smtClean="0">
                <a:latin typeface="Times"/>
                <a:cs typeface="Times"/>
              </a:rPr>
              <a:t>, "</a:t>
            </a:r>
            <a:r>
              <a:rPr lang="en-US" sz="1500" dirty="0">
                <a:latin typeface="Times"/>
                <a:cs typeface="Times"/>
              </a:rPr>
              <a:t>EKNOT: Event Knowledge from News and Opinions in Twitter", </a:t>
            </a:r>
            <a:r>
              <a:rPr lang="en-US" sz="1500" dirty="0" smtClean="0">
                <a:latin typeface="Times"/>
                <a:cs typeface="Times"/>
              </a:rPr>
              <a:t>(</a:t>
            </a:r>
            <a:r>
              <a:rPr lang="en-US" sz="1500" b="1" dirty="0">
                <a:latin typeface="Times"/>
                <a:cs typeface="Times"/>
              </a:rPr>
              <a:t>AAAI'16</a:t>
            </a:r>
            <a:r>
              <a:rPr lang="en-US" sz="1500" dirty="0">
                <a:latin typeface="Times"/>
                <a:cs typeface="Times"/>
              </a:rPr>
              <a:t>) (system demo</a:t>
            </a:r>
            <a:r>
              <a:rPr lang="en-US" sz="1500" dirty="0" smtClean="0">
                <a:latin typeface="Times"/>
                <a:cs typeface="Times"/>
              </a:rPr>
              <a:t>)</a:t>
            </a:r>
            <a:endParaRPr lang="en-US" sz="1500" dirty="0" smtClean="0"/>
          </a:p>
          <a:p>
            <a:pPr marL="0" indent="0">
              <a:spcBef>
                <a:spcPts val="2424"/>
              </a:spcBef>
              <a:spcAft>
                <a:spcPts val="0"/>
              </a:spcAft>
              <a:buNone/>
            </a:pPr>
            <a:r>
              <a:rPr lang="en-US" dirty="0" smtClean="0"/>
              <a:t>Leverage </a:t>
            </a:r>
            <a:r>
              <a:rPr lang="en-US" dirty="0">
                <a:solidFill>
                  <a:srgbClr val="000090"/>
                </a:solidFill>
              </a:rPr>
              <a:t>Social Media </a:t>
            </a:r>
            <a:r>
              <a:rPr lang="en-US" dirty="0"/>
              <a:t>for Customized Event Profiling in </a:t>
            </a:r>
            <a:r>
              <a:rPr lang="en-US" dirty="0">
                <a:solidFill>
                  <a:srgbClr val="000090"/>
                </a:solidFill>
              </a:rPr>
              <a:t>Traditional News </a:t>
            </a:r>
            <a:r>
              <a:rPr lang="en-US" dirty="0" smtClean="0">
                <a:solidFill>
                  <a:srgbClr val="000090"/>
                </a:solidFill>
              </a:rPr>
              <a:t>Media</a:t>
            </a:r>
          </a:p>
          <a:p>
            <a:pPr>
              <a:spcAft>
                <a:spcPts val="0"/>
              </a:spcAft>
            </a:pPr>
            <a:r>
              <a:rPr lang="en-US" sz="1500" b="1" dirty="0">
                <a:latin typeface="Times"/>
                <a:cs typeface="Times"/>
              </a:rPr>
              <a:t>Jingjing Wang</a:t>
            </a:r>
            <a:r>
              <a:rPr lang="en-US" sz="1500" dirty="0">
                <a:latin typeface="Times"/>
                <a:cs typeface="Times"/>
              </a:rPr>
              <a:t>, </a:t>
            </a:r>
            <a:r>
              <a:rPr lang="en-US" sz="1500" dirty="0" err="1" smtClean="0">
                <a:latin typeface="Times"/>
                <a:cs typeface="Times"/>
              </a:rPr>
              <a:t>Huan</a:t>
            </a:r>
            <a:r>
              <a:rPr lang="en-US" sz="1500" dirty="0" smtClean="0">
                <a:latin typeface="Times"/>
                <a:cs typeface="Times"/>
              </a:rPr>
              <a:t> </a:t>
            </a:r>
            <a:r>
              <a:rPr lang="en-US" sz="1500" dirty="0" err="1" smtClean="0">
                <a:latin typeface="Times"/>
                <a:cs typeface="Times"/>
              </a:rPr>
              <a:t>Gui</a:t>
            </a:r>
            <a:r>
              <a:rPr lang="en-US" sz="1500" dirty="0" smtClean="0">
                <a:latin typeface="Times"/>
                <a:cs typeface="Times"/>
              </a:rPr>
              <a:t>, </a:t>
            </a:r>
            <a:r>
              <a:rPr lang="en-US" sz="1500" dirty="0" err="1" smtClean="0">
                <a:latin typeface="Times"/>
                <a:cs typeface="Times"/>
              </a:rPr>
              <a:t>Meng</a:t>
            </a:r>
            <a:r>
              <a:rPr lang="en-US" sz="1500" dirty="0" smtClean="0">
                <a:latin typeface="Times"/>
                <a:cs typeface="Times"/>
              </a:rPr>
              <a:t> Jiang, </a:t>
            </a:r>
            <a:r>
              <a:rPr lang="en-US" sz="1500" dirty="0" err="1" smtClean="0">
                <a:latin typeface="Times"/>
                <a:cs typeface="Times"/>
              </a:rPr>
              <a:t>Quan</a:t>
            </a:r>
            <a:r>
              <a:rPr lang="en-US" sz="1500" dirty="0" smtClean="0">
                <a:latin typeface="Times"/>
                <a:cs typeface="Times"/>
              </a:rPr>
              <a:t> Yuan, </a:t>
            </a:r>
            <a:r>
              <a:rPr lang="en-US" sz="1500" dirty="0" err="1" smtClean="0">
                <a:latin typeface="Times"/>
                <a:cs typeface="Times"/>
              </a:rPr>
              <a:t>Keyang</a:t>
            </a:r>
            <a:r>
              <a:rPr lang="en-US" sz="1500" dirty="0" smtClean="0">
                <a:latin typeface="Times"/>
                <a:cs typeface="Times"/>
              </a:rPr>
              <a:t> Zhang, and </a:t>
            </a:r>
            <a:r>
              <a:rPr lang="en-US" sz="1500" dirty="0" err="1" smtClean="0">
                <a:latin typeface="Times"/>
                <a:cs typeface="Times"/>
              </a:rPr>
              <a:t>Jiawei</a:t>
            </a:r>
            <a:r>
              <a:rPr lang="en-US" sz="1500" dirty="0" smtClean="0">
                <a:latin typeface="Times"/>
                <a:cs typeface="Times"/>
              </a:rPr>
              <a:t> Han</a:t>
            </a:r>
            <a:r>
              <a:rPr lang="en-US" sz="1500" dirty="0">
                <a:latin typeface="Times"/>
                <a:cs typeface="Times"/>
              </a:rPr>
              <a:t>, "Leverage Social Media for Customized Event </a:t>
            </a:r>
            <a:r>
              <a:rPr lang="en-US" sz="1500" dirty="0" smtClean="0">
                <a:latin typeface="Times"/>
                <a:cs typeface="Times"/>
              </a:rPr>
              <a:t>Profiling"</a:t>
            </a:r>
            <a:r>
              <a:rPr lang="en-US" sz="1500" dirty="0">
                <a:latin typeface="Times"/>
                <a:cs typeface="Times"/>
              </a:rPr>
              <a:t>, </a:t>
            </a:r>
            <a:r>
              <a:rPr lang="en-US" sz="1500" dirty="0" smtClean="0">
                <a:latin typeface="Times"/>
                <a:cs typeface="Times"/>
              </a:rPr>
              <a:t>(Under review for CoNLL’16) </a:t>
            </a:r>
            <a:endParaRPr lang="en-US" sz="1500" dirty="0">
              <a:latin typeface="Times"/>
              <a:cs typeface="Times"/>
            </a:endParaRPr>
          </a:p>
          <a:p>
            <a:pPr marL="0" indent="0">
              <a:spcBef>
                <a:spcPts val="2424"/>
              </a:spcBef>
              <a:spcAft>
                <a:spcPts val="0"/>
              </a:spcAft>
              <a:buNone/>
            </a:pPr>
            <a:endParaRPr lang="en-US" dirty="0">
              <a:solidFill>
                <a:srgbClr val="000090"/>
              </a:solidFill>
            </a:endParaRPr>
          </a:p>
        </p:txBody>
      </p:sp>
      <p:sp>
        <p:nvSpPr>
          <p:cNvPr id="5" name="Date Placeholder 4"/>
          <p:cNvSpPr>
            <a:spLocks noGrp="1"/>
          </p:cNvSpPr>
          <p:nvPr>
            <p:ph type="dt" sz="half" idx="10"/>
          </p:nvPr>
        </p:nvSpPr>
        <p:spPr/>
        <p:txBody>
          <a:bodyPr/>
          <a:lstStyle/>
          <a:p>
            <a:fld id="{0EE95BDD-EF0A-7642-8EF6-BF6434A6A836}"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33</a:t>
            </a:fld>
            <a:endParaRPr lang="en-US"/>
          </a:p>
        </p:txBody>
      </p:sp>
      <p:sp>
        <p:nvSpPr>
          <p:cNvPr id="7" name="Right Arrow 6"/>
          <p:cNvSpPr/>
          <p:nvPr/>
        </p:nvSpPr>
        <p:spPr>
          <a:xfrm>
            <a:off x="5343" y="4686030"/>
            <a:ext cx="528057" cy="4846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8" name="Rectangle 7"/>
          <p:cNvSpPr/>
          <p:nvPr/>
        </p:nvSpPr>
        <p:spPr>
          <a:xfrm>
            <a:off x="533400" y="4495800"/>
            <a:ext cx="8382000" cy="1295400"/>
          </a:xfrm>
          <a:prstGeom prst="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1121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1"/>
            <a:ext cx="8229600" cy="5745163"/>
          </a:xfrm>
        </p:spPr>
        <p:txBody>
          <a:bodyPr>
            <a:normAutofit/>
          </a:bodyPr>
          <a:lstStyle/>
          <a:p>
            <a:pPr marL="0" indent="0">
              <a:buNone/>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Given the same major events or breaking news</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why </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did Mr. Jon Stewart attract a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significantly larger </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audience than an ordinary CNN anchor</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and </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become irreplaceable for “The Daily Show”</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a:p>
            <a:endParaRPr lang="en-US" dirty="0"/>
          </a:p>
          <a:p>
            <a:r>
              <a:rPr lang="en-US" dirty="0" smtClean="0"/>
              <a:t>Besides</a:t>
            </a:r>
            <a:r>
              <a:rPr lang="en-US" dirty="0"/>
              <a:t> </a:t>
            </a:r>
            <a:r>
              <a:rPr lang="en-US" dirty="0" smtClean="0"/>
              <a:t>blending </a:t>
            </a:r>
            <a:r>
              <a:rPr lang="en-US" dirty="0"/>
              <a:t>humor with the news</a:t>
            </a:r>
            <a:r>
              <a:rPr lang="en-US" dirty="0" smtClean="0"/>
              <a:t>, the </a:t>
            </a:r>
            <a:r>
              <a:rPr lang="en-US" dirty="0"/>
              <a:t>show catches </a:t>
            </a:r>
            <a:r>
              <a:rPr lang="en-US" dirty="0">
                <a:solidFill>
                  <a:srgbClr val="FF0000"/>
                </a:solidFill>
              </a:rPr>
              <a:t>important</a:t>
            </a:r>
            <a:r>
              <a:rPr lang="en-US" dirty="0"/>
              <a:t> and </a:t>
            </a:r>
            <a:r>
              <a:rPr lang="en-US" dirty="0">
                <a:solidFill>
                  <a:srgbClr val="FF0000"/>
                </a:solidFill>
              </a:rPr>
              <a:t>interesting</a:t>
            </a:r>
            <a:r>
              <a:rPr lang="en-US" dirty="0"/>
              <a:t> </a:t>
            </a:r>
            <a:r>
              <a:rPr lang="en-US" dirty="0" smtClean="0"/>
              <a:t>facts from </a:t>
            </a:r>
            <a:r>
              <a:rPr lang="en-US" dirty="0"/>
              <a:t>the large set </a:t>
            </a:r>
            <a:r>
              <a:rPr lang="en-US" dirty="0" smtClean="0"/>
              <a:t>of news articles</a:t>
            </a:r>
            <a:endParaRPr lang="en-US" dirty="0"/>
          </a:p>
        </p:txBody>
      </p:sp>
      <p:sp>
        <p:nvSpPr>
          <p:cNvPr id="4" name="Date Placeholder 3"/>
          <p:cNvSpPr>
            <a:spLocks noGrp="1"/>
          </p:cNvSpPr>
          <p:nvPr>
            <p:ph type="dt" sz="half" idx="10"/>
          </p:nvPr>
        </p:nvSpPr>
        <p:spPr/>
        <p:txBody>
          <a:bodyPr/>
          <a:lstStyle/>
          <a:p>
            <a:fld id="{B2AC29B6-D297-F34D-B7A2-B5DF230C7449}"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34</a:t>
            </a:fld>
            <a:endParaRPr lang="en-US"/>
          </a:p>
        </p:txBody>
      </p:sp>
    </p:spTree>
    <p:extLst>
      <p:ext uri="{BB962C8B-B14F-4D97-AF65-F5344CB8AC3E}">
        <p14:creationId xmlns:p14="http://schemas.microsoft.com/office/powerpoint/2010/main" val="313349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Talking about </a:t>
            </a:r>
            <a:r>
              <a:rPr lang="en-US" dirty="0" err="1" smtClean="0"/>
              <a:t>Obamacare</a:t>
            </a:r>
            <a:r>
              <a:rPr lang="is-IS" dirty="0" smtClean="0"/>
              <a:t>…</a:t>
            </a:r>
            <a:endParaRPr lang="en-US" dirty="0"/>
          </a:p>
        </p:txBody>
      </p:sp>
      <p:pic>
        <p:nvPicPr>
          <p:cNvPr id="6" name="Content Placeholder 5" descr="Screenshot 2016-04-07 15.28.37.png"/>
          <p:cNvPicPr>
            <a:picLocks noGrp="1" noChangeAspect="1"/>
          </p:cNvPicPr>
          <p:nvPr>
            <p:ph idx="1"/>
          </p:nvPr>
        </p:nvPicPr>
        <p:blipFill>
          <a:blip r:embed="rId3">
            <a:extLst>
              <a:ext uri="{28A0092B-C50C-407E-A947-70E740481C1C}">
                <a14:useLocalDpi xmlns:a14="http://schemas.microsoft.com/office/drawing/2010/main" val="0"/>
              </a:ext>
            </a:extLst>
          </a:blip>
          <a:srcRect l="3705" r="3705"/>
          <a:stretch>
            <a:fillRect/>
          </a:stretch>
        </p:blipFill>
        <p:spPr/>
      </p:pic>
      <p:sp>
        <p:nvSpPr>
          <p:cNvPr id="4" name="Date Placeholder 3"/>
          <p:cNvSpPr>
            <a:spLocks noGrp="1"/>
          </p:cNvSpPr>
          <p:nvPr>
            <p:ph type="dt" sz="half" idx="10"/>
          </p:nvPr>
        </p:nvSpPr>
        <p:spPr/>
        <p:txBody>
          <a:bodyPr/>
          <a:lstStyle/>
          <a:p>
            <a:fld id="{E3BC230D-7D25-0E4A-BBDB-3163C7DA1844}"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35</a:t>
            </a:fld>
            <a:endParaRPr lang="en-US"/>
          </a:p>
        </p:txBody>
      </p:sp>
      <p:sp>
        <p:nvSpPr>
          <p:cNvPr id="7" name="Rounded Rectangle 6"/>
          <p:cNvSpPr/>
          <p:nvPr/>
        </p:nvSpPr>
        <p:spPr>
          <a:xfrm>
            <a:off x="1524000" y="4953000"/>
            <a:ext cx="7010400" cy="609600"/>
          </a:xfrm>
          <a:prstGeom prst="roundRect">
            <a:avLst/>
          </a:prstGeom>
          <a:noFill/>
          <a:ln w="5715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0565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48C1845-024C-6948-9DD5-715C5A5432DB}"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36</a:t>
            </a:fld>
            <a:endParaRPr lang="en-US"/>
          </a:p>
        </p:txBody>
      </p:sp>
      <p:pic>
        <p:nvPicPr>
          <p:cNvPr id="7" name="Picture 6" descr="Screenshot 2016-04-07 15.29.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4119"/>
            <a:ext cx="9144000" cy="4677540"/>
          </a:xfrm>
          <a:prstGeom prst="rect">
            <a:avLst/>
          </a:prstGeom>
        </p:spPr>
      </p:pic>
      <p:sp>
        <p:nvSpPr>
          <p:cNvPr id="8" name="Rounded Rectangle 7"/>
          <p:cNvSpPr/>
          <p:nvPr/>
        </p:nvSpPr>
        <p:spPr>
          <a:xfrm>
            <a:off x="1524000" y="5181600"/>
            <a:ext cx="7010400" cy="609600"/>
          </a:xfrm>
          <a:prstGeom prst="roundRect">
            <a:avLst/>
          </a:prstGeom>
          <a:noFill/>
          <a:ln w="5715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232058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shot 2016-04-07 15.28.06.png"/>
          <p:cNvPicPr>
            <a:picLocks noGrp="1" noChangeAspect="1"/>
          </p:cNvPicPr>
          <p:nvPr>
            <p:ph idx="1"/>
          </p:nvPr>
        </p:nvPicPr>
        <p:blipFill>
          <a:blip r:embed="rId3">
            <a:extLst>
              <a:ext uri="{28A0092B-C50C-407E-A947-70E740481C1C}">
                <a14:useLocalDpi xmlns:a14="http://schemas.microsoft.com/office/drawing/2010/main" val="0"/>
              </a:ext>
            </a:extLst>
          </a:blip>
          <a:srcRect l="3707" r="3707"/>
          <a:stretch>
            <a:fillRect/>
          </a:stretch>
        </p:blipFill>
        <p:spPr/>
      </p:pic>
      <p:sp>
        <p:nvSpPr>
          <p:cNvPr id="4" name="Date Placeholder 3"/>
          <p:cNvSpPr>
            <a:spLocks noGrp="1"/>
          </p:cNvSpPr>
          <p:nvPr>
            <p:ph type="dt" sz="half" idx="10"/>
          </p:nvPr>
        </p:nvSpPr>
        <p:spPr/>
        <p:txBody>
          <a:bodyPr/>
          <a:lstStyle/>
          <a:p>
            <a:fld id="{A72D322D-1DC5-C340-A81E-BD398BAE3E62}"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37</a:t>
            </a:fld>
            <a:endParaRPr lang="en-US"/>
          </a:p>
        </p:txBody>
      </p:sp>
      <p:sp>
        <p:nvSpPr>
          <p:cNvPr id="7" name="Rounded Rectangle 6"/>
          <p:cNvSpPr/>
          <p:nvPr/>
        </p:nvSpPr>
        <p:spPr>
          <a:xfrm>
            <a:off x="1524000" y="5029200"/>
            <a:ext cx="7010400" cy="609600"/>
          </a:xfrm>
          <a:prstGeom prst="roundRect">
            <a:avLst/>
          </a:prstGeom>
          <a:noFill/>
          <a:ln w="5715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920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C</a:t>
            </a:r>
            <a:r>
              <a:rPr lang="en-US" dirty="0" smtClean="0"/>
              <a:t>ustomized News Event </a:t>
            </a:r>
            <a:r>
              <a:rPr lang="en-US" altLang="zh-CN" dirty="0" smtClean="0"/>
              <a:t>Profiling</a:t>
            </a:r>
            <a:endParaRPr lang="en-US" dirty="0"/>
          </a:p>
        </p:txBody>
      </p:sp>
      <p:sp>
        <p:nvSpPr>
          <p:cNvPr id="3" name="Content Placeholder 2"/>
          <p:cNvSpPr>
            <a:spLocks noGrp="1"/>
          </p:cNvSpPr>
          <p:nvPr>
            <p:ph idx="1"/>
          </p:nvPr>
        </p:nvSpPr>
        <p:spPr/>
        <p:txBody>
          <a:bodyPr/>
          <a:lstStyle/>
          <a:p>
            <a:r>
              <a:rPr lang="en-US" altLang="zh-CN" dirty="0" smtClean="0"/>
              <a:t>R</a:t>
            </a:r>
            <a:r>
              <a:rPr lang="en-US" dirty="0" smtClean="0"/>
              <a:t>ank news sentences </a:t>
            </a:r>
            <a:r>
              <a:rPr lang="en-US" dirty="0"/>
              <a:t>in a listener-centric way with both </a:t>
            </a:r>
            <a:r>
              <a:rPr lang="en-US" dirty="0" smtClean="0">
                <a:solidFill>
                  <a:srgbClr val="FF0000"/>
                </a:solidFill>
              </a:rPr>
              <a:t>relevance</a:t>
            </a:r>
            <a:r>
              <a:rPr lang="en-US" dirty="0" smtClean="0"/>
              <a:t> </a:t>
            </a:r>
            <a:r>
              <a:rPr lang="en-US" dirty="0"/>
              <a:t>and </a:t>
            </a:r>
            <a:r>
              <a:rPr lang="en-US" dirty="0" smtClean="0">
                <a:solidFill>
                  <a:srgbClr val="FF0000"/>
                </a:solidFill>
              </a:rPr>
              <a:t>interestingness</a:t>
            </a:r>
            <a:endParaRPr lang="en-US" dirty="0"/>
          </a:p>
        </p:txBody>
      </p:sp>
      <p:sp>
        <p:nvSpPr>
          <p:cNvPr id="4" name="Date Placeholder 3"/>
          <p:cNvSpPr>
            <a:spLocks noGrp="1"/>
          </p:cNvSpPr>
          <p:nvPr>
            <p:ph type="dt" sz="half" idx="10"/>
          </p:nvPr>
        </p:nvSpPr>
        <p:spPr/>
        <p:txBody>
          <a:bodyPr/>
          <a:lstStyle/>
          <a:p>
            <a:fld id="{77CB4219-CF90-FC4D-878B-CD6FBA73C1D7}"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38</a:t>
            </a:fld>
            <a:endParaRPr lang="en-US"/>
          </a:p>
        </p:txBody>
      </p:sp>
    </p:spTree>
    <p:extLst>
      <p:ext uri="{BB962C8B-B14F-4D97-AF65-F5344CB8AC3E}">
        <p14:creationId xmlns:p14="http://schemas.microsoft.com/office/powerpoint/2010/main" val="34463444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Novel Angle</a:t>
            </a:r>
            <a:endParaRPr lang="en-US" dirty="0"/>
          </a:p>
        </p:txBody>
      </p:sp>
      <p:sp>
        <p:nvSpPr>
          <p:cNvPr id="3" name="Content Placeholder 2"/>
          <p:cNvSpPr>
            <a:spLocks noGrp="1"/>
          </p:cNvSpPr>
          <p:nvPr>
            <p:ph idx="1"/>
          </p:nvPr>
        </p:nvSpPr>
        <p:spPr/>
        <p:txBody>
          <a:bodyPr>
            <a:normAutofit/>
          </a:bodyPr>
          <a:lstStyle/>
          <a:p>
            <a:r>
              <a:rPr lang="en-US" dirty="0"/>
              <a:t>Incorporating </a:t>
            </a:r>
            <a:r>
              <a:rPr lang="en-US" dirty="0" smtClean="0"/>
              <a:t>interestingness </a:t>
            </a:r>
            <a:r>
              <a:rPr lang="en-US" dirty="0"/>
              <a:t>into the </a:t>
            </a:r>
            <a:r>
              <a:rPr lang="en-US" dirty="0" smtClean="0"/>
              <a:t>news data </a:t>
            </a:r>
            <a:r>
              <a:rPr lang="en-US" dirty="0"/>
              <a:t>is </a:t>
            </a:r>
            <a:r>
              <a:rPr lang="en-US" dirty="0" smtClean="0"/>
              <a:t>nontrivial</a:t>
            </a:r>
          </a:p>
          <a:p>
            <a:pPr lvl="1"/>
            <a:r>
              <a:rPr lang="en-US" dirty="0" smtClean="0"/>
              <a:t>It </a:t>
            </a:r>
            <a:r>
              <a:rPr lang="en-US" dirty="0"/>
              <a:t>is impossible to collect </a:t>
            </a:r>
            <a:r>
              <a:rPr lang="en-US" dirty="0" smtClean="0"/>
              <a:t>the reflection </a:t>
            </a:r>
            <a:r>
              <a:rPr lang="en-US" dirty="0"/>
              <a:t>from the crowd before the event </a:t>
            </a:r>
            <a:r>
              <a:rPr lang="en-US" dirty="0" smtClean="0"/>
              <a:t>profile comes out</a:t>
            </a:r>
          </a:p>
          <a:p>
            <a:pPr lvl="1"/>
            <a:endParaRPr lang="en-US" dirty="0" smtClean="0"/>
          </a:p>
          <a:p>
            <a:pPr marL="0" indent="0" algn="ctr">
              <a:buNone/>
            </a:pPr>
            <a:r>
              <a:rPr lang="en-US" b="1" dirty="0" smtClean="0">
                <a:solidFill>
                  <a:srgbClr val="660066"/>
                </a:solidFill>
              </a:rPr>
              <a:t>The first work leveraging </a:t>
            </a:r>
            <a:r>
              <a:rPr lang="en-US" b="1" dirty="0">
                <a:solidFill>
                  <a:srgbClr val="660066"/>
                </a:solidFill>
              </a:rPr>
              <a:t>social </a:t>
            </a:r>
            <a:r>
              <a:rPr lang="en-US" b="1" dirty="0" smtClean="0">
                <a:solidFill>
                  <a:srgbClr val="660066"/>
                </a:solidFill>
              </a:rPr>
              <a:t>media information to </a:t>
            </a:r>
            <a:r>
              <a:rPr lang="en-US" altLang="zh-CN" b="1" dirty="0" smtClean="0">
                <a:solidFill>
                  <a:srgbClr val="660066"/>
                </a:solidFill>
              </a:rPr>
              <a:t>infuse</a:t>
            </a:r>
            <a:r>
              <a:rPr lang="zh-CN" altLang="en-US" b="1" dirty="0" smtClean="0">
                <a:solidFill>
                  <a:srgbClr val="660066"/>
                </a:solidFill>
              </a:rPr>
              <a:t> </a:t>
            </a:r>
            <a:r>
              <a:rPr lang="en-US" b="1" dirty="0" smtClean="0">
                <a:solidFill>
                  <a:srgbClr val="660066"/>
                </a:solidFill>
              </a:rPr>
              <a:t>plain texts with listeners</a:t>
            </a:r>
            <a:r>
              <a:rPr lang="en-US" b="1" dirty="0">
                <a:solidFill>
                  <a:srgbClr val="660066"/>
                </a:solidFill>
              </a:rPr>
              <a:t>’ </a:t>
            </a:r>
            <a:r>
              <a:rPr lang="en-US" b="1" dirty="0" smtClean="0">
                <a:solidFill>
                  <a:srgbClr val="660066"/>
                </a:solidFill>
              </a:rPr>
              <a:t>interests</a:t>
            </a:r>
          </a:p>
          <a:p>
            <a:endParaRPr lang="en-US" dirty="0"/>
          </a:p>
        </p:txBody>
      </p:sp>
      <p:sp>
        <p:nvSpPr>
          <p:cNvPr id="4" name="Date Placeholder 3"/>
          <p:cNvSpPr>
            <a:spLocks noGrp="1"/>
          </p:cNvSpPr>
          <p:nvPr>
            <p:ph type="dt" sz="half" idx="10"/>
          </p:nvPr>
        </p:nvSpPr>
        <p:spPr/>
        <p:txBody>
          <a:bodyPr/>
          <a:lstStyle/>
          <a:p>
            <a:fld id="{C409CE5F-14A3-F84A-BB78-9024860DC45B}"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39</a:t>
            </a:fld>
            <a:endParaRPr lang="en-US"/>
          </a:p>
        </p:txBody>
      </p:sp>
    </p:spTree>
    <p:extLst>
      <p:ext uri="{BB962C8B-B14F-4D97-AF65-F5344CB8AC3E}">
        <p14:creationId xmlns:p14="http://schemas.microsoft.com/office/powerpoint/2010/main" val="137125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a:t>
            </a:r>
            <a:r>
              <a:rPr lang="zh-CN" altLang="en-US" dirty="0" smtClean="0"/>
              <a:t> </a:t>
            </a:r>
            <a:r>
              <a:rPr lang="en-US" altLang="zh-CN" dirty="0" smtClean="0"/>
              <a:t>in</a:t>
            </a:r>
            <a:r>
              <a:rPr lang="zh-CN" altLang="en-US" dirty="0" smtClean="0"/>
              <a:t> </a:t>
            </a:r>
            <a:r>
              <a:rPr lang="en-US" altLang="zh-CN" dirty="0" smtClean="0"/>
              <a:t>Social</a:t>
            </a:r>
            <a:r>
              <a:rPr lang="zh-CN" altLang="en-US" dirty="0" smtClean="0"/>
              <a:t> </a:t>
            </a:r>
            <a:r>
              <a:rPr lang="en-US" altLang="zh-CN" dirty="0" smtClean="0"/>
              <a:t>Media</a:t>
            </a:r>
            <a:r>
              <a:rPr lang="zh-CN" altLang="en-US" dirty="0" smtClean="0"/>
              <a:t> </a:t>
            </a:r>
            <a:r>
              <a:rPr lang="en-US" altLang="zh-CN" dirty="0" smtClean="0"/>
              <a:t>Data</a:t>
            </a:r>
            <a:r>
              <a:rPr lang="zh-CN" altLang="en-US" dirty="0" smtClean="0"/>
              <a:t> </a:t>
            </a:r>
            <a:r>
              <a:rPr lang="en-US" altLang="zh-CN" dirty="0" smtClean="0"/>
              <a:t>Mining</a:t>
            </a:r>
            <a:endParaRPr lang="en-US" dirty="0"/>
          </a:p>
        </p:txBody>
      </p:sp>
      <p:sp>
        <p:nvSpPr>
          <p:cNvPr id="3" name="Content Placeholder 2"/>
          <p:cNvSpPr>
            <a:spLocks noGrp="1"/>
          </p:cNvSpPr>
          <p:nvPr>
            <p:ph idx="1"/>
          </p:nvPr>
        </p:nvSpPr>
        <p:spPr/>
        <p:txBody>
          <a:bodyPr>
            <a:normAutofit/>
          </a:bodyPr>
          <a:lstStyle/>
          <a:p>
            <a:r>
              <a:rPr lang="en-US" dirty="0" smtClean="0">
                <a:solidFill>
                  <a:schemeClr val="accent3">
                    <a:lumMod val="50000"/>
                  </a:schemeClr>
                </a:solidFill>
              </a:rPr>
              <a:t>Data</a:t>
            </a:r>
            <a:r>
              <a:rPr lang="zh-CN" altLang="en-US" dirty="0" smtClean="0">
                <a:solidFill>
                  <a:schemeClr val="accent3">
                    <a:lumMod val="50000"/>
                  </a:schemeClr>
                </a:solidFill>
              </a:rPr>
              <a:t> </a:t>
            </a:r>
            <a:r>
              <a:rPr lang="en-US" altLang="zh-CN" dirty="0" smtClean="0">
                <a:solidFill>
                  <a:schemeClr val="accent3">
                    <a:lumMod val="50000"/>
                  </a:schemeClr>
                </a:solidFill>
              </a:rPr>
              <a:t>Complexity</a:t>
            </a:r>
          </a:p>
          <a:p>
            <a:pPr lvl="1"/>
            <a:r>
              <a:rPr lang="en-US" dirty="0" smtClean="0">
                <a:solidFill>
                  <a:srgbClr val="000000"/>
                </a:solidFill>
              </a:rPr>
              <a:t>Heterogeneous</a:t>
            </a:r>
            <a:r>
              <a:rPr lang="zh-CN" altLang="en-US" dirty="0" smtClean="0">
                <a:solidFill>
                  <a:srgbClr val="000000"/>
                </a:solidFill>
              </a:rPr>
              <a:t> </a:t>
            </a:r>
            <a:r>
              <a:rPr lang="en-US" altLang="zh-CN" dirty="0" smtClean="0"/>
              <a:t>data</a:t>
            </a:r>
            <a:r>
              <a:rPr lang="zh-CN" altLang="en-US" dirty="0" smtClean="0"/>
              <a:t> </a:t>
            </a:r>
            <a:r>
              <a:rPr lang="en-US" altLang="zh-CN" dirty="0" smtClean="0"/>
              <a:t>dimensions</a:t>
            </a:r>
            <a:endParaRPr lang="en-US" altLang="zh-CN" dirty="0"/>
          </a:p>
          <a:p>
            <a:pPr lvl="2"/>
            <a:r>
              <a:rPr lang="en-US" altLang="zh-CN" dirty="0"/>
              <a:t>G</a:t>
            </a:r>
            <a:r>
              <a:rPr lang="en-US" altLang="zh-CN" dirty="0" smtClean="0"/>
              <a:t>eographic</a:t>
            </a:r>
            <a:r>
              <a:rPr lang="zh-CN" altLang="en-US" dirty="0" smtClean="0"/>
              <a:t> </a:t>
            </a:r>
            <a:r>
              <a:rPr lang="en-US" altLang="zh-CN" dirty="0" smtClean="0"/>
              <a:t>coordinates,</a:t>
            </a:r>
            <a:r>
              <a:rPr lang="zh-CN" altLang="en-US" dirty="0" smtClean="0"/>
              <a:t> </a:t>
            </a:r>
            <a:r>
              <a:rPr lang="en-US" altLang="zh-CN" dirty="0" smtClean="0"/>
              <a:t>entities,</a:t>
            </a:r>
            <a:r>
              <a:rPr lang="zh-CN" altLang="en-US" dirty="0" smtClean="0"/>
              <a:t> </a:t>
            </a:r>
            <a:r>
              <a:rPr lang="en-US" altLang="zh-CN" dirty="0" smtClean="0"/>
              <a:t>time,</a:t>
            </a:r>
            <a:r>
              <a:rPr lang="zh-CN" altLang="en-US" dirty="0" smtClean="0"/>
              <a:t> </a:t>
            </a:r>
            <a:r>
              <a:rPr lang="en-US" altLang="zh-CN" dirty="0" smtClean="0"/>
              <a:t>words,</a:t>
            </a:r>
            <a:r>
              <a:rPr lang="zh-CN" altLang="en-US" dirty="0" smtClean="0"/>
              <a:t> </a:t>
            </a:r>
            <a:r>
              <a:rPr lang="en-US" altLang="zh-CN" dirty="0" smtClean="0"/>
              <a:t>topics,</a:t>
            </a:r>
            <a:r>
              <a:rPr lang="zh-CN" altLang="en-US" dirty="0" smtClean="0"/>
              <a:t> </a:t>
            </a:r>
            <a:r>
              <a:rPr lang="en-US" altLang="zh-CN" dirty="0" smtClean="0"/>
              <a:t>regions</a:t>
            </a:r>
          </a:p>
          <a:p>
            <a:pPr lvl="1"/>
            <a:r>
              <a:rPr lang="en-US" dirty="0" smtClean="0"/>
              <a:t>Some</a:t>
            </a:r>
            <a:r>
              <a:rPr lang="zh-CN" altLang="en-US" dirty="0" smtClean="0"/>
              <a:t> </a:t>
            </a:r>
            <a:r>
              <a:rPr lang="en-US" altLang="zh-CN" dirty="0" smtClean="0"/>
              <a:t>are</a:t>
            </a:r>
            <a:r>
              <a:rPr lang="zh-CN" altLang="en-US" dirty="0" smtClean="0"/>
              <a:t> </a:t>
            </a:r>
            <a:r>
              <a:rPr lang="en-US" altLang="zh-CN" dirty="0" smtClean="0"/>
              <a:t>explicitly</a:t>
            </a:r>
            <a:r>
              <a:rPr lang="zh-CN" altLang="en-US" dirty="0" smtClean="0"/>
              <a:t> </a:t>
            </a:r>
            <a:r>
              <a:rPr lang="en-US" altLang="zh-CN" dirty="0" smtClean="0"/>
              <a:t>given;</a:t>
            </a:r>
            <a:r>
              <a:rPr lang="zh-CN" altLang="en-US" dirty="0" smtClean="0"/>
              <a:t> </a:t>
            </a:r>
            <a:r>
              <a:rPr lang="en-US" altLang="zh-CN" dirty="0" smtClean="0"/>
              <a:t>others need</a:t>
            </a:r>
            <a:r>
              <a:rPr lang="zh-CN" altLang="en-US" dirty="0" smtClean="0"/>
              <a:t> </a:t>
            </a:r>
            <a:r>
              <a:rPr lang="en-US" altLang="zh-CN" dirty="0" smtClean="0"/>
              <a:t>to</a:t>
            </a:r>
            <a:r>
              <a:rPr lang="zh-CN" altLang="en-US" dirty="0" smtClean="0"/>
              <a:t> </a:t>
            </a:r>
            <a:r>
              <a:rPr lang="en-US" altLang="zh-CN" dirty="0" smtClean="0"/>
              <a:t>be</a:t>
            </a:r>
            <a:r>
              <a:rPr lang="zh-CN" altLang="en-US" dirty="0" smtClean="0"/>
              <a:t> </a:t>
            </a:r>
            <a:r>
              <a:rPr lang="en-US" altLang="zh-CN" dirty="0" smtClean="0">
                <a:solidFill>
                  <a:srgbClr val="000000"/>
                </a:solidFill>
              </a:rPr>
              <a:t>inferred</a:t>
            </a:r>
            <a:endParaRPr lang="en-US" altLang="zh-CN" dirty="0">
              <a:solidFill>
                <a:srgbClr val="FFFFFF"/>
              </a:solidFill>
            </a:endParaRPr>
          </a:p>
        </p:txBody>
      </p:sp>
      <p:sp>
        <p:nvSpPr>
          <p:cNvPr id="4" name="Date Placeholder 3"/>
          <p:cNvSpPr>
            <a:spLocks noGrp="1"/>
          </p:cNvSpPr>
          <p:nvPr>
            <p:ph type="dt" sz="half" idx="10"/>
          </p:nvPr>
        </p:nvSpPr>
        <p:spPr/>
        <p:txBody>
          <a:bodyPr/>
          <a:lstStyle/>
          <a:p>
            <a:fld id="{39128328-5398-564C-91A5-E2FED841B732}"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4</a:t>
            </a:fld>
            <a:endParaRPr lang="en-US"/>
          </a:p>
        </p:txBody>
      </p:sp>
    </p:spTree>
    <p:extLst>
      <p:ext uri="{BB962C8B-B14F-4D97-AF65-F5344CB8AC3E}">
        <p14:creationId xmlns:p14="http://schemas.microsoft.com/office/powerpoint/2010/main" val="1987892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a:bodyPr>
          <a:lstStyle/>
          <a:p>
            <a:r>
              <a:rPr lang="en-US" altLang="zh-CN" dirty="0" smtClean="0"/>
              <a:t>Fine grained connection between n</a:t>
            </a:r>
            <a:r>
              <a:rPr lang="en-US" dirty="0" smtClean="0"/>
              <a:t>ews sentences and tweets is harder to get</a:t>
            </a:r>
          </a:p>
          <a:p>
            <a:pPr lvl="1"/>
            <a:r>
              <a:rPr lang="en-US" dirty="0" smtClean="0"/>
              <a:t>Little </a:t>
            </a:r>
            <a:r>
              <a:rPr lang="en-US" dirty="0"/>
              <a:t>overlapping </a:t>
            </a:r>
            <a:r>
              <a:rPr lang="en-US" dirty="0" smtClean="0"/>
              <a:t>part between </a:t>
            </a:r>
            <a:r>
              <a:rPr lang="en-US" dirty="0"/>
              <a:t>the news proxies and </a:t>
            </a:r>
            <a:r>
              <a:rPr lang="en-US" dirty="0" smtClean="0"/>
              <a:t>users’ Twitter accounts</a:t>
            </a:r>
          </a:p>
          <a:p>
            <a:pPr lvl="1"/>
            <a:r>
              <a:rPr lang="en-US" dirty="0" smtClean="0"/>
              <a:t>Vocabulary gap: formal language style of news vs. versatile tweets</a:t>
            </a:r>
            <a:endParaRPr lang="en-US" dirty="0"/>
          </a:p>
          <a:p>
            <a:pPr lvl="1"/>
            <a:r>
              <a:rPr lang="en-US" dirty="0" smtClean="0"/>
              <a:t>Manual annotation is infeasible</a:t>
            </a:r>
          </a:p>
        </p:txBody>
      </p:sp>
      <p:sp>
        <p:nvSpPr>
          <p:cNvPr id="4" name="Date Placeholder 3"/>
          <p:cNvSpPr>
            <a:spLocks noGrp="1"/>
          </p:cNvSpPr>
          <p:nvPr>
            <p:ph type="dt" sz="half" idx="10"/>
          </p:nvPr>
        </p:nvSpPr>
        <p:spPr/>
        <p:txBody>
          <a:bodyPr/>
          <a:lstStyle/>
          <a:p>
            <a:fld id="{FA0A51C9-EDA4-744C-9854-F1F28B1EC85A}"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40</a:t>
            </a:fld>
            <a:endParaRPr lang="en-US"/>
          </a:p>
        </p:txBody>
      </p:sp>
    </p:spTree>
    <p:extLst>
      <p:ext uri="{BB962C8B-B14F-4D97-AF65-F5344CB8AC3E}">
        <p14:creationId xmlns:p14="http://schemas.microsoft.com/office/powerpoint/2010/main" val="9470915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Insight: Use </a:t>
            </a:r>
            <a:r>
              <a:rPr lang="en-US" dirty="0" smtClean="0">
                <a:solidFill>
                  <a:srgbClr val="FF0000"/>
                </a:solidFill>
              </a:rPr>
              <a:t>Content Units</a:t>
            </a:r>
            <a:endParaRPr lang="en-US" dirty="0">
              <a:solidFill>
                <a:srgbClr val="FF0000"/>
              </a:solidFill>
            </a:endParaRPr>
          </a:p>
        </p:txBody>
      </p:sp>
      <p:sp>
        <p:nvSpPr>
          <p:cNvPr id="4" name="Date Placeholder 3"/>
          <p:cNvSpPr>
            <a:spLocks noGrp="1"/>
          </p:cNvSpPr>
          <p:nvPr>
            <p:ph type="dt" sz="half" idx="10"/>
          </p:nvPr>
        </p:nvSpPr>
        <p:spPr/>
        <p:txBody>
          <a:bodyPr/>
          <a:lstStyle/>
          <a:p>
            <a:fld id="{AB44E3C1-8F6F-474D-BE59-2270957801C9}"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41</a:t>
            </a:fld>
            <a:endParaRPr lang="en-US"/>
          </a:p>
        </p:txBody>
      </p:sp>
      <p:sp>
        <p:nvSpPr>
          <p:cNvPr id="55" name="Rectangle 54"/>
          <p:cNvSpPr/>
          <p:nvPr/>
        </p:nvSpPr>
        <p:spPr>
          <a:xfrm>
            <a:off x="4876800" y="1295400"/>
            <a:ext cx="41910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lvl="1"/>
            <a:r>
              <a:rPr lang="en-US" sz="2000" dirty="0" smtClean="0"/>
              <a:t>Key concepts that are </a:t>
            </a:r>
            <a:r>
              <a:rPr lang="en-US" sz="2000" dirty="0"/>
              <a:t>natural and meaningful semantic units </a:t>
            </a:r>
            <a:r>
              <a:rPr lang="en-US" sz="2000" dirty="0" smtClean="0"/>
              <a:t>appearing </a:t>
            </a:r>
            <a:r>
              <a:rPr lang="en-US" sz="2000" dirty="0"/>
              <a:t>in news articles and </a:t>
            </a:r>
            <a:r>
              <a:rPr lang="en-US" sz="2000" dirty="0" smtClean="0"/>
              <a:t>tweets</a:t>
            </a:r>
            <a:endParaRPr lang="en-US" dirty="0"/>
          </a:p>
        </p:txBody>
      </p:sp>
      <p:grpSp>
        <p:nvGrpSpPr>
          <p:cNvPr id="7" name="Group 6"/>
          <p:cNvGrpSpPr/>
          <p:nvPr/>
        </p:nvGrpSpPr>
        <p:grpSpPr>
          <a:xfrm>
            <a:off x="1828800" y="2438400"/>
            <a:ext cx="5257800" cy="4038600"/>
            <a:chOff x="2477424" y="1905000"/>
            <a:chExt cx="4075776" cy="3352800"/>
          </a:xfrm>
        </p:grpSpPr>
        <p:grpSp>
          <p:nvGrpSpPr>
            <p:cNvPr id="8" name="Group 7"/>
            <p:cNvGrpSpPr/>
            <p:nvPr/>
          </p:nvGrpSpPr>
          <p:grpSpPr>
            <a:xfrm>
              <a:off x="2895600" y="2514600"/>
              <a:ext cx="152400" cy="2438400"/>
              <a:chOff x="2895600" y="2514600"/>
              <a:chExt cx="152400" cy="2438400"/>
            </a:xfrm>
          </p:grpSpPr>
          <p:sp>
            <p:nvSpPr>
              <p:cNvPr id="45" name="Oval 44"/>
              <p:cNvSpPr/>
              <p:nvPr/>
            </p:nvSpPr>
            <p:spPr>
              <a:xfrm>
                <a:off x="2895600" y="25146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p>
            </p:txBody>
          </p:sp>
          <p:sp>
            <p:nvSpPr>
              <p:cNvPr id="46" name="Oval 45"/>
              <p:cNvSpPr/>
              <p:nvPr/>
            </p:nvSpPr>
            <p:spPr>
              <a:xfrm>
                <a:off x="2895600" y="3039534"/>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p>
            </p:txBody>
          </p:sp>
          <p:sp>
            <p:nvSpPr>
              <p:cNvPr id="47" name="Oval 46"/>
              <p:cNvSpPr/>
              <p:nvPr/>
            </p:nvSpPr>
            <p:spPr>
              <a:xfrm>
                <a:off x="2895600" y="3589867"/>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p>
            </p:txBody>
          </p:sp>
          <p:sp>
            <p:nvSpPr>
              <p:cNvPr id="48" name="Oval 47"/>
              <p:cNvSpPr/>
              <p:nvPr/>
            </p:nvSpPr>
            <p:spPr>
              <a:xfrm>
                <a:off x="2895600" y="41910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p>
            </p:txBody>
          </p:sp>
          <p:sp>
            <p:nvSpPr>
              <p:cNvPr id="49" name="Oval 48"/>
              <p:cNvSpPr/>
              <p:nvPr/>
            </p:nvSpPr>
            <p:spPr>
              <a:xfrm>
                <a:off x="2895600" y="48006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p>
            </p:txBody>
          </p:sp>
        </p:grpSp>
        <p:grpSp>
          <p:nvGrpSpPr>
            <p:cNvPr id="9" name="Group 8"/>
            <p:cNvGrpSpPr/>
            <p:nvPr/>
          </p:nvGrpSpPr>
          <p:grpSpPr>
            <a:xfrm>
              <a:off x="6096000" y="2362200"/>
              <a:ext cx="190500" cy="2895600"/>
              <a:chOff x="5905500" y="1981200"/>
              <a:chExt cx="190500" cy="2895600"/>
            </a:xfrm>
          </p:grpSpPr>
          <p:sp>
            <p:nvSpPr>
              <p:cNvPr id="39" name="Isosceles Triangle 38"/>
              <p:cNvSpPr/>
              <p:nvPr/>
            </p:nvSpPr>
            <p:spPr>
              <a:xfrm>
                <a:off x="5905500" y="24955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40" name="Isosceles Triangle 39"/>
              <p:cNvSpPr/>
              <p:nvPr/>
            </p:nvSpPr>
            <p:spPr>
              <a:xfrm>
                <a:off x="5905500" y="3020484"/>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41" name="Isosceles Triangle 40"/>
              <p:cNvSpPr/>
              <p:nvPr/>
            </p:nvSpPr>
            <p:spPr>
              <a:xfrm>
                <a:off x="5905500" y="3596217"/>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42" name="Isosceles Triangle 41"/>
              <p:cNvSpPr/>
              <p:nvPr/>
            </p:nvSpPr>
            <p:spPr>
              <a:xfrm>
                <a:off x="5905500" y="41719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43" name="Isosceles Triangle 42"/>
              <p:cNvSpPr/>
              <p:nvPr/>
            </p:nvSpPr>
            <p:spPr>
              <a:xfrm>
                <a:off x="5905500" y="47053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44" name="Isosceles Triangle 43"/>
              <p:cNvSpPr/>
              <p:nvPr/>
            </p:nvSpPr>
            <p:spPr>
              <a:xfrm>
                <a:off x="5905500" y="198120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grpSp>
        <p:sp>
          <p:nvSpPr>
            <p:cNvPr id="10" name="Rounded Rectangle 9"/>
            <p:cNvSpPr/>
            <p:nvPr/>
          </p:nvSpPr>
          <p:spPr>
            <a:xfrm>
              <a:off x="3962400" y="3242998"/>
              <a:ext cx="1295400" cy="2190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gun control</a:t>
              </a:r>
              <a:endParaRPr lang="en-US" sz="1600" dirty="0"/>
            </a:p>
          </p:txBody>
        </p:sp>
        <p:sp>
          <p:nvSpPr>
            <p:cNvPr id="11" name="Rounded Rectangle 10"/>
            <p:cNvSpPr/>
            <p:nvPr/>
          </p:nvSpPr>
          <p:spPr>
            <a:xfrm>
              <a:off x="3962400" y="3853657"/>
              <a:ext cx="1295400" cy="2190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income tax</a:t>
              </a:r>
              <a:endParaRPr lang="en-US" sz="1600" dirty="0"/>
            </a:p>
          </p:txBody>
        </p:sp>
        <p:sp>
          <p:nvSpPr>
            <p:cNvPr id="12" name="Rounded Rectangle 11"/>
            <p:cNvSpPr/>
            <p:nvPr/>
          </p:nvSpPr>
          <p:spPr>
            <a:xfrm>
              <a:off x="3962400" y="4505060"/>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minimum wage</a:t>
              </a:r>
              <a:endParaRPr lang="en-US" sz="1600" dirty="0"/>
            </a:p>
          </p:txBody>
        </p:sp>
        <p:sp>
          <p:nvSpPr>
            <p:cNvPr id="13" name="Rounded Rectangle 12"/>
            <p:cNvSpPr/>
            <p:nvPr/>
          </p:nvSpPr>
          <p:spPr>
            <a:xfrm>
              <a:off x="3962400" y="2693194"/>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smtClean="0"/>
                <a:t>Hillary Clinton</a:t>
              </a:r>
              <a:endParaRPr lang="en-US" sz="1600" dirty="0"/>
            </a:p>
          </p:txBody>
        </p:sp>
        <p:cxnSp>
          <p:nvCxnSpPr>
            <p:cNvPr id="14" name="Straight Connector 13"/>
            <p:cNvCxnSpPr>
              <a:stCxn id="45" idx="6"/>
              <a:endCxn id="13" idx="1"/>
            </p:cNvCxnSpPr>
            <p:nvPr/>
          </p:nvCxnSpPr>
          <p:spPr>
            <a:xfrm>
              <a:off x="3048000" y="2590800"/>
              <a:ext cx="914400" cy="19526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6" idx="6"/>
              <a:endCxn id="13" idx="1"/>
            </p:cNvCxnSpPr>
            <p:nvPr/>
          </p:nvCxnSpPr>
          <p:spPr>
            <a:xfrm flipV="1">
              <a:off x="3048000" y="2786063"/>
              <a:ext cx="914400" cy="3296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7" idx="6"/>
              <a:endCxn id="13" idx="1"/>
            </p:cNvCxnSpPr>
            <p:nvPr/>
          </p:nvCxnSpPr>
          <p:spPr>
            <a:xfrm flipV="1">
              <a:off x="3048000" y="2786063"/>
              <a:ext cx="914400" cy="88000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8" idx="6"/>
              <a:endCxn id="13" idx="1"/>
            </p:cNvCxnSpPr>
            <p:nvPr/>
          </p:nvCxnSpPr>
          <p:spPr>
            <a:xfrm flipV="1">
              <a:off x="3048000" y="2786063"/>
              <a:ext cx="914400" cy="148113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9" idx="6"/>
              <a:endCxn id="13" idx="1"/>
            </p:cNvCxnSpPr>
            <p:nvPr/>
          </p:nvCxnSpPr>
          <p:spPr>
            <a:xfrm flipV="1">
              <a:off x="3048000" y="2786063"/>
              <a:ext cx="914400" cy="209073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5" idx="6"/>
              <a:endCxn id="10" idx="1"/>
            </p:cNvCxnSpPr>
            <p:nvPr/>
          </p:nvCxnSpPr>
          <p:spPr>
            <a:xfrm>
              <a:off x="3048000" y="2590800"/>
              <a:ext cx="914400" cy="76173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8" idx="6"/>
              <a:endCxn id="12" idx="1"/>
            </p:cNvCxnSpPr>
            <p:nvPr/>
          </p:nvCxnSpPr>
          <p:spPr>
            <a:xfrm>
              <a:off x="3048000" y="4267200"/>
              <a:ext cx="914400" cy="33072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7" idx="6"/>
              <a:endCxn id="11" idx="1"/>
            </p:cNvCxnSpPr>
            <p:nvPr/>
          </p:nvCxnSpPr>
          <p:spPr>
            <a:xfrm>
              <a:off x="3048000" y="3666067"/>
              <a:ext cx="914400" cy="29712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4" idx="1"/>
              <a:endCxn id="13" idx="3"/>
            </p:cNvCxnSpPr>
            <p:nvPr/>
          </p:nvCxnSpPr>
          <p:spPr>
            <a:xfrm flipH="1">
              <a:off x="5257800" y="2447925"/>
              <a:ext cx="885825" cy="33813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4" idx="1"/>
              <a:endCxn id="10" idx="3"/>
            </p:cNvCxnSpPr>
            <p:nvPr/>
          </p:nvCxnSpPr>
          <p:spPr>
            <a:xfrm flipH="1">
              <a:off x="5257800" y="2447925"/>
              <a:ext cx="885825" cy="90461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9" idx="1"/>
              <a:endCxn id="11" idx="3"/>
            </p:cNvCxnSpPr>
            <p:nvPr/>
          </p:nvCxnSpPr>
          <p:spPr>
            <a:xfrm flipH="1">
              <a:off x="5257800" y="2962275"/>
              <a:ext cx="885825" cy="100092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9" idx="1"/>
              <a:endCxn id="13" idx="3"/>
            </p:cNvCxnSpPr>
            <p:nvPr/>
          </p:nvCxnSpPr>
          <p:spPr>
            <a:xfrm flipH="1" flipV="1">
              <a:off x="5257800" y="2786063"/>
              <a:ext cx="885825" cy="17621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40" idx="1"/>
              <a:endCxn id="11" idx="3"/>
            </p:cNvCxnSpPr>
            <p:nvPr/>
          </p:nvCxnSpPr>
          <p:spPr>
            <a:xfrm flipH="1">
              <a:off x="5257800" y="3487209"/>
              <a:ext cx="885825" cy="47598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41" idx="1"/>
              <a:endCxn id="13" idx="3"/>
            </p:cNvCxnSpPr>
            <p:nvPr/>
          </p:nvCxnSpPr>
          <p:spPr>
            <a:xfrm flipH="1" flipV="1">
              <a:off x="5257800" y="2786063"/>
              <a:ext cx="885825" cy="12768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1" idx="1"/>
              <a:endCxn id="10" idx="3"/>
            </p:cNvCxnSpPr>
            <p:nvPr/>
          </p:nvCxnSpPr>
          <p:spPr>
            <a:xfrm flipH="1" flipV="1">
              <a:off x="5257800" y="3352536"/>
              <a:ext cx="885825" cy="71040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42" idx="1"/>
              <a:endCxn id="11" idx="3"/>
            </p:cNvCxnSpPr>
            <p:nvPr/>
          </p:nvCxnSpPr>
          <p:spPr>
            <a:xfrm flipH="1" flipV="1">
              <a:off x="5257800" y="3963195"/>
              <a:ext cx="885825" cy="67548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42" idx="1"/>
              <a:endCxn id="12" idx="3"/>
            </p:cNvCxnSpPr>
            <p:nvPr/>
          </p:nvCxnSpPr>
          <p:spPr>
            <a:xfrm flipH="1" flipV="1">
              <a:off x="5257800" y="4597929"/>
              <a:ext cx="885825" cy="4074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3" idx="1"/>
              <a:endCxn id="12" idx="3"/>
            </p:cNvCxnSpPr>
            <p:nvPr/>
          </p:nvCxnSpPr>
          <p:spPr>
            <a:xfrm flipH="1" flipV="1">
              <a:off x="5257800" y="4597929"/>
              <a:ext cx="885825" cy="57414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43" idx="1"/>
              <a:endCxn id="11" idx="3"/>
            </p:cNvCxnSpPr>
            <p:nvPr/>
          </p:nvCxnSpPr>
          <p:spPr>
            <a:xfrm flipH="1" flipV="1">
              <a:off x="5257800" y="3963195"/>
              <a:ext cx="885825" cy="120888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0" idx="1"/>
              <a:endCxn id="12" idx="3"/>
            </p:cNvCxnSpPr>
            <p:nvPr/>
          </p:nvCxnSpPr>
          <p:spPr>
            <a:xfrm flipH="1">
              <a:off x="5257800" y="3487209"/>
              <a:ext cx="885825" cy="111072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 Box 21"/>
            <p:cNvSpPr txBox="1">
              <a:spLocks noChangeArrowheads="1"/>
            </p:cNvSpPr>
            <p:nvPr/>
          </p:nvSpPr>
          <p:spPr bwMode="auto">
            <a:xfrm>
              <a:off x="2477424" y="1905000"/>
              <a:ext cx="1358592" cy="28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600" dirty="0" smtClean="0">
                  <a:ea typeface="宋体" pitchFamily="2" charset="-122"/>
                </a:rPr>
                <a:t>News Sentences</a:t>
              </a:r>
              <a:endParaRPr lang="en-US" altLang="zh-CN" sz="1600" dirty="0">
                <a:ea typeface="宋体" pitchFamily="2" charset="-122"/>
              </a:endParaRPr>
            </a:p>
          </p:txBody>
        </p:sp>
        <p:sp>
          <p:nvSpPr>
            <p:cNvPr id="35" name="Text Box 21"/>
            <p:cNvSpPr txBox="1">
              <a:spLocks noChangeArrowheads="1"/>
            </p:cNvSpPr>
            <p:nvPr/>
          </p:nvSpPr>
          <p:spPr bwMode="auto">
            <a:xfrm>
              <a:off x="3962400" y="1905000"/>
              <a:ext cx="1143000" cy="28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600" dirty="0" smtClean="0">
                  <a:ea typeface="宋体" pitchFamily="2" charset="-122"/>
                </a:rPr>
                <a:t>Content units</a:t>
              </a:r>
              <a:endParaRPr lang="en-US" altLang="zh-CN" sz="1600" dirty="0">
                <a:ea typeface="宋体" pitchFamily="2" charset="-122"/>
              </a:endParaRPr>
            </a:p>
          </p:txBody>
        </p:sp>
        <p:sp>
          <p:nvSpPr>
            <p:cNvPr id="36" name="Text Box 21"/>
            <p:cNvSpPr txBox="1">
              <a:spLocks noChangeArrowheads="1"/>
            </p:cNvSpPr>
            <p:nvPr/>
          </p:nvSpPr>
          <p:spPr bwMode="auto">
            <a:xfrm>
              <a:off x="5841206" y="1905000"/>
              <a:ext cx="711994" cy="28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600" dirty="0" smtClean="0">
                  <a:ea typeface="宋体" pitchFamily="2" charset="-122"/>
                </a:rPr>
                <a:t>tweets</a:t>
              </a:r>
              <a:endParaRPr lang="en-US" altLang="zh-CN" sz="1600" dirty="0">
                <a:ea typeface="宋体" pitchFamily="2" charset="-122"/>
              </a:endParaRPr>
            </a:p>
          </p:txBody>
        </p:sp>
        <p:cxnSp>
          <p:nvCxnSpPr>
            <p:cNvPr id="37" name="Straight Connector 36"/>
            <p:cNvCxnSpPr>
              <a:stCxn id="46" idx="6"/>
              <a:endCxn id="10" idx="1"/>
            </p:cNvCxnSpPr>
            <p:nvPr/>
          </p:nvCxnSpPr>
          <p:spPr>
            <a:xfrm>
              <a:off x="3048000" y="3115734"/>
              <a:ext cx="914400" cy="23680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9" idx="6"/>
              <a:endCxn id="12" idx="1"/>
            </p:cNvCxnSpPr>
            <p:nvPr/>
          </p:nvCxnSpPr>
          <p:spPr>
            <a:xfrm flipV="1">
              <a:off x="3048000" y="4597929"/>
              <a:ext cx="914400" cy="2788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76200" y="1570672"/>
            <a:ext cx="4572000" cy="3306128"/>
            <a:chOff x="152400" y="1371600"/>
            <a:chExt cx="4572000" cy="3306128"/>
          </a:xfrm>
        </p:grpSpPr>
        <p:sp>
          <p:nvSpPr>
            <p:cNvPr id="52" name="Rectangle 51"/>
            <p:cNvSpPr/>
            <p:nvPr/>
          </p:nvSpPr>
          <p:spPr>
            <a:xfrm>
              <a:off x="152400" y="3200400"/>
              <a:ext cx="4572000" cy="147732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US" dirty="0" smtClean="0"/>
                <a:t>Democratic presidential candidate Bernie Sanders' campaign is accusing rival Hillary Clinton of not being "sincere" in her public support for New York's move to raise the </a:t>
              </a:r>
              <a:r>
                <a:rPr lang="en-US" dirty="0" smtClean="0">
                  <a:solidFill>
                    <a:srgbClr val="FF0000"/>
                  </a:solidFill>
                </a:rPr>
                <a:t>minimum wage </a:t>
              </a:r>
              <a:r>
                <a:rPr lang="en-US" dirty="0" smtClean="0"/>
                <a:t>to $15 an hour</a:t>
              </a:r>
              <a:endParaRPr lang="en-US" dirty="0"/>
            </a:p>
          </p:txBody>
        </p:sp>
        <p:sp>
          <p:nvSpPr>
            <p:cNvPr id="54" name="Rectangle 53"/>
            <p:cNvSpPr/>
            <p:nvPr/>
          </p:nvSpPr>
          <p:spPr>
            <a:xfrm>
              <a:off x="152400" y="1905000"/>
              <a:ext cx="4572000" cy="923330"/>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US" dirty="0"/>
                <a:t>Hillary Clinton spoke at an event in New York City to celebrate a new law that will gradually raise the state’s </a:t>
              </a:r>
              <a:r>
                <a:rPr lang="en-US" dirty="0">
                  <a:solidFill>
                    <a:srgbClr val="FF0000"/>
                  </a:solidFill>
                </a:rPr>
                <a:t>minimum wage</a:t>
              </a:r>
            </a:p>
          </p:txBody>
        </p:sp>
        <p:sp>
          <p:nvSpPr>
            <p:cNvPr id="56" name="Text Box 21"/>
            <p:cNvSpPr txBox="1">
              <a:spLocks noChangeArrowheads="1"/>
            </p:cNvSpPr>
            <p:nvPr/>
          </p:nvSpPr>
          <p:spPr bwMode="auto">
            <a:xfrm>
              <a:off x="762000" y="1371600"/>
              <a:ext cx="1752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600" dirty="0" smtClean="0">
                  <a:ea typeface="宋体" pitchFamily="2" charset="-122"/>
                </a:rPr>
                <a:t>News sentences</a:t>
              </a:r>
              <a:endParaRPr lang="en-US" altLang="zh-CN" sz="1600" dirty="0">
                <a:ea typeface="宋体" pitchFamily="2" charset="-122"/>
              </a:endParaRPr>
            </a:p>
          </p:txBody>
        </p:sp>
      </p:grpSp>
      <p:grpSp>
        <p:nvGrpSpPr>
          <p:cNvPr id="59" name="Group 58"/>
          <p:cNvGrpSpPr/>
          <p:nvPr/>
        </p:nvGrpSpPr>
        <p:grpSpPr>
          <a:xfrm>
            <a:off x="4800602" y="2938047"/>
            <a:ext cx="4230511" cy="3367682"/>
            <a:chOff x="4800600" y="2938046"/>
            <a:chExt cx="4230511" cy="3367683"/>
          </a:xfrm>
        </p:grpSpPr>
        <p:sp>
          <p:nvSpPr>
            <p:cNvPr id="50" name="Rectangle 49"/>
            <p:cNvSpPr/>
            <p:nvPr/>
          </p:nvSpPr>
          <p:spPr>
            <a:xfrm>
              <a:off x="4876800" y="3733799"/>
              <a:ext cx="4154311"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smtClean="0"/>
                <a:t>Shut Up! Shut Up! Shut Up, Already! The </a:t>
              </a:r>
              <a:r>
                <a:rPr lang="en-US" dirty="0" smtClean="0">
                  <a:solidFill>
                    <a:srgbClr val="FF0000"/>
                  </a:solidFill>
                </a:rPr>
                <a:t>Minimum Wage </a:t>
              </a:r>
              <a:r>
                <a:rPr lang="en-US" dirty="0" smtClean="0"/>
                <a:t>Does NOT Kill Jobs! </a:t>
              </a:r>
              <a:endParaRPr lang="en-US" dirty="0"/>
            </a:p>
          </p:txBody>
        </p:sp>
        <p:sp>
          <p:nvSpPr>
            <p:cNvPr id="51" name="Rectangle 50"/>
            <p:cNvSpPr/>
            <p:nvPr/>
          </p:nvSpPr>
          <p:spPr>
            <a:xfrm>
              <a:off x="4800600" y="5105400"/>
              <a:ext cx="4191000"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Excellent from @</a:t>
              </a:r>
              <a:r>
                <a:rPr lang="en-US" dirty="0" err="1"/>
                <a:t>Noahpinion</a:t>
              </a:r>
              <a:r>
                <a:rPr lang="en-US" dirty="0"/>
                <a:t> Don't trust anyone who says (re </a:t>
              </a:r>
              <a:r>
                <a:rPr lang="en-US" dirty="0" err="1"/>
                <a:t>eg</a:t>
              </a:r>
              <a:r>
                <a:rPr lang="en-US" dirty="0"/>
                <a:t> migration or </a:t>
              </a:r>
              <a:r>
                <a:rPr lang="en-US" dirty="0">
                  <a:solidFill>
                    <a:srgbClr val="FF0000"/>
                  </a:solidFill>
                </a:rPr>
                <a:t>minimum wage</a:t>
              </a:r>
              <a:r>
                <a:rPr lang="en-US" dirty="0"/>
                <a:t>) "it's just supply &amp; demand" </a:t>
              </a:r>
            </a:p>
          </p:txBody>
        </p:sp>
        <p:sp>
          <p:nvSpPr>
            <p:cNvPr id="57" name="Text Box 21"/>
            <p:cNvSpPr txBox="1">
              <a:spLocks noChangeArrowheads="1"/>
            </p:cNvSpPr>
            <p:nvPr/>
          </p:nvSpPr>
          <p:spPr bwMode="auto">
            <a:xfrm>
              <a:off x="7010400" y="2938046"/>
              <a:ext cx="9184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600" dirty="0" smtClean="0">
                  <a:ea typeface="宋体" pitchFamily="2" charset="-122"/>
                </a:rPr>
                <a:t>tweets</a:t>
              </a:r>
              <a:endParaRPr lang="en-US" altLang="zh-CN" sz="1600" dirty="0">
                <a:ea typeface="宋体" pitchFamily="2" charset="-122"/>
              </a:endParaRPr>
            </a:p>
          </p:txBody>
        </p:sp>
      </p:grpSp>
    </p:spTree>
    <p:extLst>
      <p:ext uri="{BB962C8B-B14F-4D97-AF65-F5344CB8AC3E}">
        <p14:creationId xmlns:p14="http://schemas.microsoft.com/office/powerpoint/2010/main" val="187548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Content Units as Bridges</a:t>
            </a:r>
            <a:endParaRPr lang="en-US" dirty="0"/>
          </a:p>
        </p:txBody>
      </p:sp>
      <p:sp>
        <p:nvSpPr>
          <p:cNvPr id="3" name="Content Placeholder 2"/>
          <p:cNvSpPr>
            <a:spLocks noGrp="1"/>
          </p:cNvSpPr>
          <p:nvPr>
            <p:ph idx="1"/>
          </p:nvPr>
        </p:nvSpPr>
        <p:spPr>
          <a:xfrm>
            <a:off x="457200" y="1295400"/>
            <a:ext cx="8229600" cy="5105399"/>
          </a:xfrm>
        </p:spPr>
        <p:txBody>
          <a:bodyPr>
            <a:normAutofit/>
          </a:bodyPr>
          <a:lstStyle/>
          <a:p>
            <a:r>
              <a:rPr lang="en-US" dirty="0"/>
              <a:t>N</a:t>
            </a:r>
            <a:r>
              <a:rPr lang="en-US" dirty="0" smtClean="0"/>
              <a:t>ews </a:t>
            </a:r>
            <a:r>
              <a:rPr lang="en-US" dirty="0"/>
              <a:t>sentences and tweets are naturally </a:t>
            </a:r>
            <a:r>
              <a:rPr lang="en-US" dirty="0" smtClean="0"/>
              <a:t>connected via </a:t>
            </a:r>
            <a:r>
              <a:rPr lang="en-US" b="1" i="1" dirty="0"/>
              <a:t>content </a:t>
            </a:r>
            <a:r>
              <a:rPr lang="en-US" b="1" i="1" dirty="0" smtClean="0"/>
              <a:t>units</a:t>
            </a:r>
          </a:p>
          <a:p>
            <a:endParaRPr lang="en-US" dirty="0"/>
          </a:p>
          <a:p>
            <a:pPr marL="0" indent="0">
              <a:buNone/>
            </a:pPr>
            <a:endParaRPr lang="en-US" dirty="0"/>
          </a:p>
          <a:p>
            <a:r>
              <a:rPr lang="en-US" dirty="0" smtClean="0"/>
              <a:t>Extracting content units</a:t>
            </a:r>
          </a:p>
          <a:p>
            <a:pPr lvl="1"/>
            <a:r>
              <a:rPr lang="en-US" dirty="0" smtClean="0"/>
              <a:t>Wikipedia concepts</a:t>
            </a:r>
            <a:r>
              <a:rPr lang="zh-CN" altLang="en-US" dirty="0" smtClean="0"/>
              <a:t> </a:t>
            </a:r>
            <a:endParaRPr lang="en-US" altLang="zh-CN" dirty="0" smtClean="0"/>
          </a:p>
          <a:p>
            <a:pPr lvl="2"/>
            <a:r>
              <a:rPr lang="en-US" dirty="0"/>
              <a:t>B</a:t>
            </a:r>
            <a:r>
              <a:rPr lang="en-US" dirty="0" smtClean="0"/>
              <a:t>road </a:t>
            </a:r>
            <a:r>
              <a:rPr lang="en-US" dirty="0"/>
              <a:t>coverage, </a:t>
            </a:r>
            <a:r>
              <a:rPr lang="en-US" dirty="0" smtClean="0"/>
              <a:t>high</a:t>
            </a:r>
            <a:r>
              <a:rPr lang="zh-CN" altLang="en-US" dirty="0" smtClean="0"/>
              <a:t> </a:t>
            </a:r>
            <a:r>
              <a:rPr lang="en-US" dirty="0" smtClean="0"/>
              <a:t>quality</a:t>
            </a:r>
            <a:r>
              <a:rPr lang="en-US" dirty="0"/>
              <a:t>, </a:t>
            </a:r>
            <a:r>
              <a:rPr lang="en-US" dirty="0" smtClean="0"/>
              <a:t>timeliness</a:t>
            </a:r>
          </a:p>
          <a:p>
            <a:pPr lvl="2"/>
            <a:r>
              <a:rPr lang="en-US" dirty="0"/>
              <a:t>D</a:t>
            </a:r>
            <a:r>
              <a:rPr lang="en-US" dirty="0" smtClean="0"/>
              <a:t>emonstrated</a:t>
            </a:r>
            <a:r>
              <a:rPr lang="zh-CN" altLang="en-US" dirty="0" smtClean="0"/>
              <a:t> </a:t>
            </a:r>
            <a:r>
              <a:rPr lang="en-US" dirty="0" smtClean="0"/>
              <a:t>robustness </a:t>
            </a:r>
            <a:r>
              <a:rPr lang="en-US" dirty="0"/>
              <a:t>as semantic representations of text </a:t>
            </a:r>
            <a:r>
              <a:rPr lang="en-US" dirty="0" smtClean="0"/>
              <a:t>in</a:t>
            </a:r>
            <a:r>
              <a:rPr lang="zh-CN" altLang="en-US" dirty="0" smtClean="0"/>
              <a:t> </a:t>
            </a:r>
            <a:r>
              <a:rPr lang="en-US" dirty="0" smtClean="0"/>
              <a:t>the </a:t>
            </a:r>
            <a:r>
              <a:rPr lang="en-US" dirty="0"/>
              <a:t>literature (</a:t>
            </a:r>
            <a:r>
              <a:rPr lang="en-US" dirty="0" err="1"/>
              <a:t>Gabrilovich</a:t>
            </a:r>
            <a:r>
              <a:rPr lang="en-US" dirty="0"/>
              <a:t> and </a:t>
            </a:r>
            <a:r>
              <a:rPr lang="en-US" dirty="0" err="1"/>
              <a:t>Markovitch</a:t>
            </a:r>
            <a:r>
              <a:rPr lang="en-US" dirty="0"/>
              <a:t>, 2007</a:t>
            </a:r>
            <a:r>
              <a:rPr lang="en-US" dirty="0" smtClean="0"/>
              <a:t>;</a:t>
            </a:r>
            <a:r>
              <a:rPr lang="zh-CN" altLang="en-US" dirty="0" smtClean="0"/>
              <a:t> </a:t>
            </a:r>
            <a:r>
              <a:rPr lang="pt-BR" dirty="0" smtClean="0"/>
              <a:t>Maio </a:t>
            </a:r>
            <a:r>
              <a:rPr lang="pt-BR" dirty="0"/>
              <a:t>et al., 2015</a:t>
            </a:r>
            <a:r>
              <a:rPr lang="pt-BR" dirty="0" smtClean="0"/>
              <a:t>)</a:t>
            </a:r>
            <a:endParaRPr lang="en-US" dirty="0" smtClean="0"/>
          </a:p>
        </p:txBody>
      </p:sp>
      <p:sp>
        <p:nvSpPr>
          <p:cNvPr id="4" name="Date Placeholder 3"/>
          <p:cNvSpPr>
            <a:spLocks noGrp="1"/>
          </p:cNvSpPr>
          <p:nvPr>
            <p:ph type="dt" sz="half" idx="10"/>
          </p:nvPr>
        </p:nvSpPr>
        <p:spPr/>
        <p:txBody>
          <a:bodyPr/>
          <a:lstStyle/>
          <a:p>
            <a:fld id="{8F05628A-EC60-8343-9036-3A001B984245}"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42</a:t>
            </a:fld>
            <a:endParaRPr lang="en-US"/>
          </a:p>
        </p:txBody>
      </p:sp>
      <p:sp>
        <p:nvSpPr>
          <p:cNvPr id="50" name="Line Callout 2 (Border and Accent Bar) 49"/>
          <p:cNvSpPr/>
          <p:nvPr/>
        </p:nvSpPr>
        <p:spPr>
          <a:xfrm>
            <a:off x="4038600" y="2590800"/>
            <a:ext cx="5105400" cy="1066800"/>
          </a:xfrm>
          <a:prstGeom prst="accentBorderCallout2">
            <a:avLst>
              <a:gd name="adj1" fmla="val 18750"/>
              <a:gd name="adj2" fmla="val -8333"/>
              <a:gd name="adj3" fmla="val 18750"/>
              <a:gd name="adj4" fmla="val -16667"/>
              <a:gd name="adj5" fmla="val -17640"/>
              <a:gd name="adj6" fmla="val -7073"/>
            </a:avLst>
          </a:prstGeom>
        </p:spPr>
        <p:style>
          <a:lnRef idx="1">
            <a:schemeClr val="accent1"/>
          </a:lnRef>
          <a:fillRef idx="3">
            <a:schemeClr val="accent1"/>
          </a:fillRef>
          <a:effectRef idx="2">
            <a:schemeClr val="accent1"/>
          </a:effectRef>
          <a:fontRef idx="minor">
            <a:schemeClr val="lt1"/>
          </a:fontRef>
        </p:style>
        <p:txBody>
          <a:bodyPr rtlCol="0" anchor="ctr"/>
          <a:lstStyle/>
          <a:p>
            <a:pPr marL="0" lvl="1"/>
            <a:r>
              <a:rPr lang="en-US" sz="2000" dirty="0"/>
              <a:t>Key concepts that are natural and meaningful semantic units appearing in news articles and tweets. They are good content indicators</a:t>
            </a:r>
          </a:p>
        </p:txBody>
      </p:sp>
      <p:sp>
        <p:nvSpPr>
          <p:cNvPr id="52" name="Rectangle 51"/>
          <p:cNvSpPr/>
          <p:nvPr/>
        </p:nvSpPr>
        <p:spPr>
          <a:xfrm>
            <a:off x="3352800" y="1828800"/>
            <a:ext cx="2209800" cy="533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8688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Profile</a:t>
            </a:r>
            <a:endParaRPr lang="en-US" dirty="0"/>
          </a:p>
        </p:txBody>
      </p:sp>
      <p:sp>
        <p:nvSpPr>
          <p:cNvPr id="3" name="Content Placeholder 2"/>
          <p:cNvSpPr>
            <a:spLocks noGrp="1"/>
          </p:cNvSpPr>
          <p:nvPr>
            <p:ph idx="1"/>
          </p:nvPr>
        </p:nvSpPr>
        <p:spPr>
          <a:xfrm>
            <a:off x="304800" y="1295400"/>
            <a:ext cx="8458200" cy="5029200"/>
          </a:xfrm>
        </p:spPr>
        <p:txBody>
          <a:bodyPr>
            <a:normAutofit lnSpcReduction="10000"/>
          </a:bodyPr>
          <a:lstStyle/>
          <a:p>
            <a:r>
              <a:rPr lang="en-US" dirty="0" smtClean="0"/>
              <a:t>Co-Rank news sentences and tweets</a:t>
            </a:r>
          </a:p>
          <a:p>
            <a:pPr lvl="1"/>
            <a:r>
              <a:rPr lang="en-US" dirty="0" smtClean="0"/>
              <a:t>News </a:t>
            </a:r>
            <a:r>
              <a:rPr lang="en-US" dirty="0"/>
              <a:t>sentences {</a:t>
            </a:r>
            <a:r>
              <a:rPr lang="en-US" dirty="0" smtClean="0"/>
              <a:t>n} </a:t>
            </a:r>
            <a:r>
              <a:rPr lang="en-US" dirty="0"/>
              <a:t>with </a:t>
            </a:r>
            <a:r>
              <a:rPr lang="en-US" dirty="0" smtClean="0"/>
              <a:t>scores {s</a:t>
            </a:r>
            <a:r>
              <a:rPr lang="en-US" dirty="0"/>
              <a:t>(n</a:t>
            </a:r>
            <a:r>
              <a:rPr lang="en-US" dirty="0" smtClean="0"/>
              <a:t>)}</a:t>
            </a:r>
          </a:p>
          <a:p>
            <a:pPr lvl="1"/>
            <a:r>
              <a:rPr lang="en-US" dirty="0" smtClean="0"/>
              <a:t>Tweets </a:t>
            </a:r>
            <a:r>
              <a:rPr lang="en-US" dirty="0"/>
              <a:t>{</a:t>
            </a:r>
            <a:r>
              <a:rPr lang="en-US" dirty="0" smtClean="0"/>
              <a:t>t} </a:t>
            </a:r>
            <a:r>
              <a:rPr lang="en-US" dirty="0"/>
              <a:t>with scores {</a:t>
            </a:r>
            <a:r>
              <a:rPr lang="en-US" dirty="0" smtClean="0"/>
              <a:t>s</a:t>
            </a:r>
            <a:r>
              <a:rPr lang="en-US" dirty="0"/>
              <a:t>(t</a:t>
            </a:r>
            <a:r>
              <a:rPr lang="en-US" dirty="0" smtClean="0"/>
              <a:t>)}</a:t>
            </a:r>
          </a:p>
          <a:p>
            <a:pPr>
              <a:spcBef>
                <a:spcPts val="1824"/>
              </a:spcBef>
            </a:pPr>
            <a:r>
              <a:rPr lang="en-US" dirty="0" smtClean="0"/>
              <a:t>Desired properties:</a:t>
            </a:r>
          </a:p>
          <a:p>
            <a:pPr lvl="1"/>
            <a:r>
              <a:rPr lang="en-US" dirty="0" smtClean="0"/>
              <a:t>Reflect </a:t>
            </a:r>
            <a:r>
              <a:rPr lang="en-US" dirty="0"/>
              <a:t>the </a:t>
            </a:r>
            <a:r>
              <a:rPr lang="en-US" dirty="0" smtClean="0"/>
              <a:t>social impact </a:t>
            </a:r>
          </a:p>
          <a:p>
            <a:pPr lvl="2"/>
            <a:r>
              <a:rPr lang="en-US" dirty="0" smtClean="0"/>
              <a:t>News</a:t>
            </a:r>
            <a:r>
              <a:rPr lang="zh-CN" altLang="en-US" dirty="0" smtClean="0"/>
              <a:t> </a:t>
            </a:r>
            <a:r>
              <a:rPr lang="en-US" altLang="zh-CN" dirty="0" smtClean="0"/>
              <a:t>scores</a:t>
            </a:r>
            <a:r>
              <a:rPr lang="zh-CN" altLang="en-US" dirty="0" smtClean="0"/>
              <a:t> </a:t>
            </a:r>
            <a:r>
              <a:rPr lang="en-US" dirty="0" smtClean="0"/>
              <a:t>are affected by how </a:t>
            </a:r>
            <a:r>
              <a:rPr lang="en-US" dirty="0" smtClean="0">
                <a:solidFill>
                  <a:srgbClr val="FF0000"/>
                </a:solidFill>
              </a:rPr>
              <a:t>interesting</a:t>
            </a:r>
            <a:r>
              <a:rPr lang="en-US" dirty="0" smtClean="0"/>
              <a:t> they are, measured by tweets</a:t>
            </a:r>
          </a:p>
          <a:p>
            <a:pPr lvl="1"/>
            <a:r>
              <a:rPr lang="en-US" dirty="0" smtClean="0"/>
              <a:t>Respect </a:t>
            </a:r>
            <a:r>
              <a:rPr lang="en-US" dirty="0" smtClean="0">
                <a:solidFill>
                  <a:srgbClr val="FF0000"/>
                </a:solidFill>
              </a:rPr>
              <a:t>relevance</a:t>
            </a:r>
          </a:p>
          <a:p>
            <a:pPr lvl="2"/>
            <a:r>
              <a:rPr lang="en-US" dirty="0" smtClean="0"/>
              <a:t>Consistence </a:t>
            </a:r>
            <a:r>
              <a:rPr lang="en-US" dirty="0"/>
              <a:t>with the global context of the event</a:t>
            </a:r>
          </a:p>
          <a:p>
            <a:pPr lvl="2"/>
            <a:r>
              <a:rPr lang="en-US" dirty="0" smtClean="0"/>
              <a:t>Coherence</a:t>
            </a:r>
            <a:r>
              <a:rPr lang="zh-CN" altLang="en-US" dirty="0" smtClean="0"/>
              <a:t> </a:t>
            </a:r>
            <a:r>
              <a:rPr lang="en-US" altLang="zh-CN" dirty="0" smtClean="0"/>
              <a:t>between</a:t>
            </a:r>
            <a:r>
              <a:rPr lang="zh-CN" altLang="en-US" dirty="0" smtClean="0"/>
              <a:t> </a:t>
            </a:r>
            <a:r>
              <a:rPr lang="en-US" altLang="zh-CN" dirty="0" smtClean="0"/>
              <a:t>news</a:t>
            </a:r>
            <a:r>
              <a:rPr lang="zh-CN" altLang="en-US" dirty="0" smtClean="0"/>
              <a:t> </a:t>
            </a:r>
            <a:r>
              <a:rPr lang="en-US" altLang="zh-CN" dirty="0" smtClean="0"/>
              <a:t>sentences</a:t>
            </a:r>
            <a:r>
              <a:rPr lang="zh-CN" altLang="en-US" dirty="0" smtClean="0"/>
              <a:t> </a:t>
            </a:r>
            <a:r>
              <a:rPr lang="en-US" altLang="zh-CN" dirty="0" smtClean="0"/>
              <a:t>and</a:t>
            </a:r>
            <a:r>
              <a:rPr lang="zh-CN" altLang="en-US" dirty="0" smtClean="0"/>
              <a:t> </a:t>
            </a:r>
            <a:r>
              <a:rPr lang="en-US" altLang="zh-CN" dirty="0" smtClean="0"/>
              <a:t>tweets</a:t>
            </a:r>
            <a:endParaRPr lang="en-US" dirty="0"/>
          </a:p>
          <a:p>
            <a:endParaRPr lang="en-US" dirty="0" smtClean="0"/>
          </a:p>
        </p:txBody>
      </p:sp>
      <p:sp>
        <p:nvSpPr>
          <p:cNvPr id="4" name="Date Placeholder 3"/>
          <p:cNvSpPr>
            <a:spLocks noGrp="1"/>
          </p:cNvSpPr>
          <p:nvPr>
            <p:ph type="dt" sz="half" idx="10"/>
          </p:nvPr>
        </p:nvSpPr>
        <p:spPr/>
        <p:txBody>
          <a:bodyPr/>
          <a:lstStyle/>
          <a:p>
            <a:fld id="{AFB713C7-20D9-8947-A63F-B5552A287C88}"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43</a:t>
            </a:fld>
            <a:endParaRPr lang="en-US"/>
          </a:p>
        </p:txBody>
      </p:sp>
      <p:grpSp>
        <p:nvGrpSpPr>
          <p:cNvPr id="6" name="Group 5"/>
          <p:cNvGrpSpPr/>
          <p:nvPr/>
        </p:nvGrpSpPr>
        <p:grpSpPr>
          <a:xfrm>
            <a:off x="6324600" y="2286000"/>
            <a:ext cx="2362200" cy="1828800"/>
            <a:chOff x="2895600" y="2362200"/>
            <a:chExt cx="3390900" cy="2895600"/>
          </a:xfrm>
        </p:grpSpPr>
        <p:grpSp>
          <p:nvGrpSpPr>
            <p:cNvPr id="7" name="Group 6"/>
            <p:cNvGrpSpPr/>
            <p:nvPr/>
          </p:nvGrpSpPr>
          <p:grpSpPr>
            <a:xfrm>
              <a:off x="2895600" y="2514600"/>
              <a:ext cx="152400" cy="2438400"/>
              <a:chOff x="2895600" y="2514600"/>
              <a:chExt cx="152400" cy="2438400"/>
            </a:xfrm>
          </p:grpSpPr>
          <p:sp>
            <p:nvSpPr>
              <p:cNvPr id="41" name="Oval 40"/>
              <p:cNvSpPr/>
              <p:nvPr/>
            </p:nvSpPr>
            <p:spPr>
              <a:xfrm>
                <a:off x="2895600" y="25146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42" name="Oval 41"/>
              <p:cNvSpPr/>
              <p:nvPr/>
            </p:nvSpPr>
            <p:spPr>
              <a:xfrm>
                <a:off x="2895600" y="3039534"/>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43" name="Oval 42"/>
              <p:cNvSpPr/>
              <p:nvPr/>
            </p:nvSpPr>
            <p:spPr>
              <a:xfrm>
                <a:off x="2895600" y="3589867"/>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44" name="Oval 43"/>
              <p:cNvSpPr/>
              <p:nvPr/>
            </p:nvSpPr>
            <p:spPr>
              <a:xfrm>
                <a:off x="2895600" y="41910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45" name="Oval 44"/>
              <p:cNvSpPr/>
              <p:nvPr/>
            </p:nvSpPr>
            <p:spPr>
              <a:xfrm>
                <a:off x="2895600" y="48006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grpSp>
        <p:grpSp>
          <p:nvGrpSpPr>
            <p:cNvPr id="8" name="Group 7"/>
            <p:cNvGrpSpPr/>
            <p:nvPr/>
          </p:nvGrpSpPr>
          <p:grpSpPr>
            <a:xfrm>
              <a:off x="6096000" y="2362200"/>
              <a:ext cx="190500" cy="2895600"/>
              <a:chOff x="5905500" y="1981200"/>
              <a:chExt cx="190500" cy="2895600"/>
            </a:xfrm>
          </p:grpSpPr>
          <p:sp>
            <p:nvSpPr>
              <p:cNvPr id="35" name="Isosceles Triangle 34"/>
              <p:cNvSpPr/>
              <p:nvPr/>
            </p:nvSpPr>
            <p:spPr>
              <a:xfrm>
                <a:off x="5905500" y="24955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36" name="Isosceles Triangle 35"/>
              <p:cNvSpPr/>
              <p:nvPr/>
            </p:nvSpPr>
            <p:spPr>
              <a:xfrm>
                <a:off x="5905500" y="3020484"/>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37" name="Isosceles Triangle 36"/>
              <p:cNvSpPr/>
              <p:nvPr/>
            </p:nvSpPr>
            <p:spPr>
              <a:xfrm>
                <a:off x="5905500" y="3596217"/>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38" name="Isosceles Triangle 37"/>
              <p:cNvSpPr/>
              <p:nvPr/>
            </p:nvSpPr>
            <p:spPr>
              <a:xfrm>
                <a:off x="5905500" y="41719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39" name="Isosceles Triangle 38"/>
              <p:cNvSpPr/>
              <p:nvPr/>
            </p:nvSpPr>
            <p:spPr>
              <a:xfrm>
                <a:off x="5905500" y="47053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40" name="Isosceles Triangle 39"/>
              <p:cNvSpPr/>
              <p:nvPr/>
            </p:nvSpPr>
            <p:spPr>
              <a:xfrm>
                <a:off x="5905500" y="198120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grpSp>
        <p:sp>
          <p:nvSpPr>
            <p:cNvPr id="9" name="Rounded Rectangle 8"/>
            <p:cNvSpPr/>
            <p:nvPr/>
          </p:nvSpPr>
          <p:spPr>
            <a:xfrm>
              <a:off x="3962400" y="3242998"/>
              <a:ext cx="1295400" cy="2190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10" name="Rounded Rectangle 9"/>
            <p:cNvSpPr/>
            <p:nvPr/>
          </p:nvSpPr>
          <p:spPr>
            <a:xfrm>
              <a:off x="3962400" y="3853657"/>
              <a:ext cx="1295400" cy="2190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11" name="Rounded Rectangle 10"/>
            <p:cNvSpPr/>
            <p:nvPr/>
          </p:nvSpPr>
          <p:spPr>
            <a:xfrm>
              <a:off x="3962400" y="4505060"/>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12" name="Rounded Rectangle 11"/>
            <p:cNvSpPr/>
            <p:nvPr/>
          </p:nvSpPr>
          <p:spPr>
            <a:xfrm>
              <a:off x="3962400" y="2693194"/>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cxnSp>
          <p:nvCxnSpPr>
            <p:cNvPr id="13" name="Straight Connector 12"/>
            <p:cNvCxnSpPr>
              <a:stCxn id="41" idx="6"/>
              <a:endCxn id="12" idx="1"/>
            </p:cNvCxnSpPr>
            <p:nvPr/>
          </p:nvCxnSpPr>
          <p:spPr>
            <a:xfrm>
              <a:off x="3048000" y="2590800"/>
              <a:ext cx="914400" cy="19526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2" idx="6"/>
              <a:endCxn id="12" idx="1"/>
            </p:cNvCxnSpPr>
            <p:nvPr/>
          </p:nvCxnSpPr>
          <p:spPr>
            <a:xfrm flipV="1">
              <a:off x="3048000" y="2786063"/>
              <a:ext cx="914400" cy="3296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3" idx="6"/>
              <a:endCxn id="12" idx="1"/>
            </p:cNvCxnSpPr>
            <p:nvPr/>
          </p:nvCxnSpPr>
          <p:spPr>
            <a:xfrm flipV="1">
              <a:off x="3048000" y="2786063"/>
              <a:ext cx="914400" cy="88000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4" idx="6"/>
              <a:endCxn id="12" idx="1"/>
            </p:cNvCxnSpPr>
            <p:nvPr/>
          </p:nvCxnSpPr>
          <p:spPr>
            <a:xfrm flipV="1">
              <a:off x="3048000" y="2786063"/>
              <a:ext cx="914400" cy="148113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5" idx="6"/>
              <a:endCxn id="12" idx="1"/>
            </p:cNvCxnSpPr>
            <p:nvPr/>
          </p:nvCxnSpPr>
          <p:spPr>
            <a:xfrm flipV="1">
              <a:off x="3048000" y="2786063"/>
              <a:ext cx="914400" cy="209073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1" idx="6"/>
              <a:endCxn id="9" idx="1"/>
            </p:cNvCxnSpPr>
            <p:nvPr/>
          </p:nvCxnSpPr>
          <p:spPr>
            <a:xfrm>
              <a:off x="3048000" y="2590800"/>
              <a:ext cx="914400" cy="76173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4" idx="6"/>
              <a:endCxn id="11" idx="1"/>
            </p:cNvCxnSpPr>
            <p:nvPr/>
          </p:nvCxnSpPr>
          <p:spPr>
            <a:xfrm>
              <a:off x="3048000" y="4267200"/>
              <a:ext cx="914400" cy="33072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3" idx="6"/>
              <a:endCxn id="10" idx="1"/>
            </p:cNvCxnSpPr>
            <p:nvPr/>
          </p:nvCxnSpPr>
          <p:spPr>
            <a:xfrm>
              <a:off x="3048000" y="3666067"/>
              <a:ext cx="914400" cy="29712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0" idx="1"/>
              <a:endCxn id="12" idx="3"/>
            </p:cNvCxnSpPr>
            <p:nvPr/>
          </p:nvCxnSpPr>
          <p:spPr>
            <a:xfrm flipH="1">
              <a:off x="5257800" y="2447925"/>
              <a:ext cx="885825" cy="33813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40" idx="1"/>
              <a:endCxn id="9" idx="3"/>
            </p:cNvCxnSpPr>
            <p:nvPr/>
          </p:nvCxnSpPr>
          <p:spPr>
            <a:xfrm flipH="1">
              <a:off x="5257800" y="2447925"/>
              <a:ext cx="885825" cy="90461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35" idx="1"/>
              <a:endCxn id="10" idx="3"/>
            </p:cNvCxnSpPr>
            <p:nvPr/>
          </p:nvCxnSpPr>
          <p:spPr>
            <a:xfrm flipH="1">
              <a:off x="5257800" y="2962275"/>
              <a:ext cx="885825" cy="100092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5" idx="1"/>
              <a:endCxn id="12" idx="3"/>
            </p:cNvCxnSpPr>
            <p:nvPr/>
          </p:nvCxnSpPr>
          <p:spPr>
            <a:xfrm flipH="1" flipV="1">
              <a:off x="5257800" y="2786063"/>
              <a:ext cx="885825" cy="17621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6" idx="1"/>
              <a:endCxn id="10" idx="3"/>
            </p:cNvCxnSpPr>
            <p:nvPr/>
          </p:nvCxnSpPr>
          <p:spPr>
            <a:xfrm flipH="1">
              <a:off x="5257800" y="3487209"/>
              <a:ext cx="885825" cy="47598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7" idx="1"/>
              <a:endCxn id="12" idx="3"/>
            </p:cNvCxnSpPr>
            <p:nvPr/>
          </p:nvCxnSpPr>
          <p:spPr>
            <a:xfrm flipH="1" flipV="1">
              <a:off x="5257800" y="2786063"/>
              <a:ext cx="885825" cy="12768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7" idx="1"/>
              <a:endCxn id="9" idx="3"/>
            </p:cNvCxnSpPr>
            <p:nvPr/>
          </p:nvCxnSpPr>
          <p:spPr>
            <a:xfrm flipH="1" flipV="1">
              <a:off x="5257800" y="3352536"/>
              <a:ext cx="885825" cy="71040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8" idx="1"/>
              <a:endCxn id="10" idx="3"/>
            </p:cNvCxnSpPr>
            <p:nvPr/>
          </p:nvCxnSpPr>
          <p:spPr>
            <a:xfrm flipH="1" flipV="1">
              <a:off x="5257800" y="3963195"/>
              <a:ext cx="885825" cy="67548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8" idx="1"/>
              <a:endCxn id="11" idx="3"/>
            </p:cNvCxnSpPr>
            <p:nvPr/>
          </p:nvCxnSpPr>
          <p:spPr>
            <a:xfrm flipH="1" flipV="1">
              <a:off x="5257800" y="4597929"/>
              <a:ext cx="885825" cy="4074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1"/>
              <a:endCxn id="11" idx="3"/>
            </p:cNvCxnSpPr>
            <p:nvPr/>
          </p:nvCxnSpPr>
          <p:spPr>
            <a:xfrm flipH="1" flipV="1">
              <a:off x="5257800" y="4597929"/>
              <a:ext cx="885825" cy="57414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9" idx="1"/>
              <a:endCxn id="10" idx="3"/>
            </p:cNvCxnSpPr>
            <p:nvPr/>
          </p:nvCxnSpPr>
          <p:spPr>
            <a:xfrm flipH="1" flipV="1">
              <a:off x="5257800" y="3963195"/>
              <a:ext cx="885825" cy="120888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6" idx="1"/>
              <a:endCxn id="11" idx="3"/>
            </p:cNvCxnSpPr>
            <p:nvPr/>
          </p:nvCxnSpPr>
          <p:spPr>
            <a:xfrm flipH="1">
              <a:off x="5257800" y="3487209"/>
              <a:ext cx="885825" cy="111072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2" idx="6"/>
              <a:endCxn id="9" idx="1"/>
            </p:cNvCxnSpPr>
            <p:nvPr/>
          </p:nvCxnSpPr>
          <p:spPr>
            <a:xfrm>
              <a:off x="3048000" y="3115734"/>
              <a:ext cx="914400" cy="23680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5" idx="6"/>
              <a:endCxn id="11" idx="1"/>
            </p:cNvCxnSpPr>
            <p:nvPr/>
          </p:nvCxnSpPr>
          <p:spPr>
            <a:xfrm flipV="1">
              <a:off x="3048000" y="4597929"/>
              <a:ext cx="914400" cy="2788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74907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 Construction</a:t>
            </a:r>
            <a:endParaRPr lang="en-US" dirty="0"/>
          </a:p>
        </p:txBody>
      </p:sp>
      <p:sp>
        <p:nvSpPr>
          <p:cNvPr id="3" name="Content Placeholder 2"/>
          <p:cNvSpPr>
            <a:spLocks noGrp="1"/>
          </p:cNvSpPr>
          <p:nvPr>
            <p:ph idx="1"/>
          </p:nvPr>
        </p:nvSpPr>
        <p:spPr/>
        <p:txBody>
          <a:bodyPr>
            <a:normAutofit/>
          </a:bodyPr>
          <a:lstStyle/>
          <a:p>
            <a:r>
              <a:rPr lang="en-US" altLang="zh-CN" dirty="0" smtClean="0"/>
              <a:t>Content</a:t>
            </a:r>
            <a:r>
              <a:rPr lang="zh-CN" altLang="en-US" dirty="0" smtClean="0"/>
              <a:t> </a:t>
            </a:r>
            <a:r>
              <a:rPr lang="en-US" altLang="zh-CN" dirty="0" smtClean="0"/>
              <a:t>unit: </a:t>
            </a:r>
            <a:r>
              <a:rPr lang="en-US" altLang="zh-CN" dirty="0"/>
              <a:t>r</a:t>
            </a:r>
            <a:r>
              <a:rPr lang="en-US" dirty="0" smtClean="0"/>
              <a:t>epresent</a:t>
            </a:r>
            <a:r>
              <a:rPr lang="zh-CN" altLang="en-US" dirty="0" smtClean="0"/>
              <a:t> </a:t>
            </a:r>
            <a:r>
              <a:rPr lang="en-US" altLang="zh-CN" dirty="0" smtClean="0"/>
              <a:t>by</a:t>
            </a:r>
            <a:r>
              <a:rPr lang="zh-CN" altLang="en-US" dirty="0" smtClean="0"/>
              <a:t> </a:t>
            </a:r>
            <a:r>
              <a:rPr lang="en-US" altLang="zh-CN" dirty="0" smtClean="0"/>
              <a:t>its</a:t>
            </a:r>
            <a:r>
              <a:rPr lang="zh-CN" altLang="en-US" dirty="0" smtClean="0"/>
              <a:t> </a:t>
            </a:r>
            <a:r>
              <a:rPr lang="en-US" altLang="zh-CN" dirty="0" smtClean="0"/>
              <a:t>context</a:t>
            </a:r>
          </a:p>
          <a:p>
            <a:r>
              <a:rPr lang="en-US" dirty="0"/>
              <a:t>E</a:t>
            </a:r>
            <a:r>
              <a:rPr lang="en-US" dirty="0" smtClean="0"/>
              <a:t>dge weights</a:t>
            </a:r>
          </a:p>
          <a:p>
            <a:pPr lvl="1"/>
            <a:r>
              <a:rPr lang="en-US" dirty="0"/>
              <a:t>S</a:t>
            </a:r>
            <a:r>
              <a:rPr lang="en-US" dirty="0" smtClean="0"/>
              <a:t>imilarity </a:t>
            </a:r>
            <a:r>
              <a:rPr lang="en-US" dirty="0"/>
              <a:t>between the semantic representation of a content unit and a news sentence / a </a:t>
            </a:r>
            <a:r>
              <a:rPr lang="en-US" dirty="0" smtClean="0"/>
              <a:t>tweet</a:t>
            </a:r>
            <a:endParaRPr lang="en-US" dirty="0"/>
          </a:p>
          <a:p>
            <a:r>
              <a:rPr lang="en-US" dirty="0"/>
              <a:t>Impose Social Impact </a:t>
            </a:r>
          </a:p>
          <a:p>
            <a:pPr lvl="1"/>
            <a:r>
              <a:rPr lang="en-US" dirty="0"/>
              <a:t>The edge weights going out of a tweet is boosted by a multiplier of the popularity of </a:t>
            </a:r>
            <a:r>
              <a:rPr lang="en-US" dirty="0" smtClean="0"/>
              <a:t>this tweet</a:t>
            </a:r>
            <a:endParaRPr lang="en-US" dirty="0"/>
          </a:p>
        </p:txBody>
      </p:sp>
      <p:sp>
        <p:nvSpPr>
          <p:cNvPr id="4" name="Date Placeholder 3"/>
          <p:cNvSpPr>
            <a:spLocks noGrp="1"/>
          </p:cNvSpPr>
          <p:nvPr>
            <p:ph type="dt" sz="half" idx="10"/>
          </p:nvPr>
        </p:nvSpPr>
        <p:spPr/>
        <p:txBody>
          <a:bodyPr/>
          <a:lstStyle/>
          <a:p>
            <a:fld id="{08DAFAB0-E322-DF47-B26B-3979BA30B7D3}"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44</a:t>
            </a:fld>
            <a:endParaRPr lang="en-US"/>
          </a:p>
        </p:txBody>
      </p:sp>
    </p:spTree>
    <p:extLst>
      <p:ext uri="{BB962C8B-B14F-4D97-AF65-F5344CB8AC3E}">
        <p14:creationId xmlns:p14="http://schemas.microsoft.com/office/powerpoint/2010/main" val="9487225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2000" y="228601"/>
            <a:ext cx="7467600" cy="6318571"/>
            <a:chOff x="762000" y="228600"/>
            <a:chExt cx="7467600" cy="6318571"/>
          </a:xfrm>
        </p:grpSpPr>
        <p:grpSp>
          <p:nvGrpSpPr>
            <p:cNvPr id="422" name="Group 421"/>
            <p:cNvGrpSpPr/>
            <p:nvPr/>
          </p:nvGrpSpPr>
          <p:grpSpPr>
            <a:xfrm>
              <a:off x="762000" y="228600"/>
              <a:ext cx="7467600" cy="6318571"/>
              <a:chOff x="228600" y="-230795"/>
              <a:chExt cx="7467600" cy="6318571"/>
            </a:xfrm>
          </p:grpSpPr>
          <p:sp>
            <p:nvSpPr>
              <p:cNvPr id="265" name="Oval 264"/>
              <p:cNvSpPr/>
              <p:nvPr/>
            </p:nvSpPr>
            <p:spPr>
              <a:xfrm>
                <a:off x="4343399" y="1323409"/>
                <a:ext cx="545785" cy="55244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Calibri"/>
                    <a:cs typeface="Calibri"/>
                  </a:rPr>
                  <a:t>w</a:t>
                </a:r>
                <a:endParaRPr lang="en-US" sz="2400" dirty="0">
                  <a:solidFill>
                    <a:schemeClr val="tx1"/>
                  </a:solidFill>
                  <a:latin typeface="Calibri"/>
                  <a:cs typeface="Calibri"/>
                </a:endParaRPr>
              </a:p>
            </p:txBody>
          </p:sp>
          <p:sp>
            <p:nvSpPr>
              <p:cNvPr id="266" name="Oval 265"/>
              <p:cNvSpPr/>
              <p:nvPr/>
            </p:nvSpPr>
            <p:spPr>
              <a:xfrm>
                <a:off x="3403599" y="1316298"/>
                <a:ext cx="635001" cy="586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z</a:t>
                </a:r>
                <a:r>
                  <a:rPr lang="en-US" sz="2400" baseline="30000" dirty="0" err="1" smtClean="0">
                    <a:solidFill>
                      <a:schemeClr val="tx1"/>
                    </a:solidFill>
                    <a:latin typeface="Calibri"/>
                    <a:cs typeface="Calibri"/>
                  </a:rPr>
                  <a:t>w</a:t>
                </a:r>
                <a:endParaRPr lang="en-US" sz="2400" dirty="0">
                  <a:solidFill>
                    <a:schemeClr val="tx1"/>
                  </a:solidFill>
                  <a:latin typeface="Calibri"/>
                  <a:cs typeface="Calibri"/>
                </a:endParaRPr>
              </a:p>
            </p:txBody>
          </p:sp>
          <p:cxnSp>
            <p:nvCxnSpPr>
              <p:cNvPr id="267" name="Straight Arrow Connector 266"/>
              <p:cNvCxnSpPr>
                <a:stCxn id="266" idx="6"/>
                <a:endCxn id="265" idx="2"/>
              </p:cNvCxnSpPr>
              <p:nvPr/>
            </p:nvCxnSpPr>
            <p:spPr>
              <a:xfrm flipV="1">
                <a:off x="4038600" y="1599632"/>
                <a:ext cx="304799" cy="99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39" idx="6"/>
                <a:endCxn id="266" idx="2"/>
              </p:cNvCxnSpPr>
              <p:nvPr/>
            </p:nvCxnSpPr>
            <p:spPr>
              <a:xfrm>
                <a:off x="2514599" y="1590677"/>
                <a:ext cx="889000" cy="1894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8" name="Rectangle 247"/>
              <p:cNvSpPr/>
              <p:nvPr/>
            </p:nvSpPr>
            <p:spPr>
              <a:xfrm>
                <a:off x="1143000" y="757888"/>
                <a:ext cx="5693250" cy="411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249" name="Text Box 2"/>
              <p:cNvSpPr txBox="1">
                <a:spLocks noChangeArrowheads="1"/>
              </p:cNvSpPr>
              <p:nvPr/>
            </p:nvSpPr>
            <p:spPr bwMode="auto">
              <a:xfrm>
                <a:off x="6477000" y="4419600"/>
                <a:ext cx="313055" cy="313024"/>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2400" dirty="0">
                    <a:effectLst/>
                    <a:latin typeface="Calibri"/>
                    <a:ea typeface="SimSun"/>
                    <a:cs typeface="Calibri"/>
                  </a:rPr>
                  <a:t>D</a:t>
                </a:r>
              </a:p>
            </p:txBody>
          </p:sp>
          <p:grpSp>
            <p:nvGrpSpPr>
              <p:cNvPr id="351" name="Group 350"/>
              <p:cNvGrpSpPr/>
              <p:nvPr/>
            </p:nvGrpSpPr>
            <p:grpSpPr>
              <a:xfrm>
                <a:off x="3251200" y="986488"/>
                <a:ext cx="2997200" cy="1223312"/>
                <a:chOff x="3251200" y="986488"/>
                <a:chExt cx="2997200" cy="1223312"/>
              </a:xfrm>
            </p:grpSpPr>
            <p:sp>
              <p:nvSpPr>
                <p:cNvPr id="250" name="Text Box 2"/>
                <p:cNvSpPr txBox="1">
                  <a:spLocks noChangeArrowheads="1"/>
                </p:cNvSpPr>
                <p:nvPr/>
              </p:nvSpPr>
              <p:spPr bwMode="auto">
                <a:xfrm>
                  <a:off x="5718786" y="1828800"/>
                  <a:ext cx="529614" cy="381000"/>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2400" dirty="0" err="1" smtClean="0">
                      <a:effectLst/>
                      <a:latin typeface="Calibri"/>
                      <a:ea typeface="SimSun"/>
                      <a:cs typeface="Calibri"/>
                    </a:rPr>
                    <a:t>N</a:t>
                  </a:r>
                  <a:r>
                    <a:rPr lang="en-US" sz="2400" baseline="30000" dirty="0" err="1" smtClean="0">
                      <a:effectLst/>
                      <a:latin typeface="Calibri"/>
                      <a:ea typeface="SimSun"/>
                      <a:cs typeface="Calibri"/>
                    </a:rPr>
                    <a:t>w</a:t>
                  </a:r>
                  <a:endParaRPr lang="en-US" sz="2400" dirty="0">
                    <a:effectLst/>
                    <a:latin typeface="Calibri"/>
                    <a:ea typeface="SimSun"/>
                    <a:cs typeface="Calibri"/>
                  </a:endParaRPr>
                </a:p>
              </p:txBody>
            </p:sp>
            <p:sp>
              <p:nvSpPr>
                <p:cNvPr id="251" name="Rectangle 250"/>
                <p:cNvSpPr/>
                <p:nvPr/>
              </p:nvSpPr>
              <p:spPr>
                <a:xfrm>
                  <a:off x="3251200" y="986488"/>
                  <a:ext cx="2921000" cy="1223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grpSp>
          <p:cxnSp>
            <p:nvCxnSpPr>
              <p:cNvPr id="254" name="Straight Arrow Connector 253"/>
              <p:cNvCxnSpPr>
                <a:stCxn id="260" idx="4"/>
                <a:endCxn id="265" idx="0"/>
              </p:cNvCxnSpPr>
              <p:nvPr/>
            </p:nvCxnSpPr>
            <p:spPr>
              <a:xfrm flipH="1">
                <a:off x="4616292" y="489402"/>
                <a:ext cx="7566" cy="83400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37" idx="0"/>
                <a:endCxn id="244" idx="6"/>
              </p:cNvCxnSpPr>
              <p:nvPr/>
            </p:nvCxnSpPr>
            <p:spPr>
              <a:xfrm flipH="1" flipV="1">
                <a:off x="5943600" y="1596078"/>
                <a:ext cx="1485900" cy="61372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7" name="Oval 256"/>
              <p:cNvSpPr/>
              <p:nvPr/>
            </p:nvSpPr>
            <p:spPr>
              <a:xfrm>
                <a:off x="5341572" y="0"/>
                <a:ext cx="754428" cy="6095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φ</a:t>
                </a:r>
                <a:r>
                  <a:rPr lang="en-US" sz="2400" baseline="30000" dirty="0" err="1" smtClean="0">
                    <a:solidFill>
                      <a:schemeClr val="tx1"/>
                    </a:solidFill>
                    <a:latin typeface="Calibri"/>
                    <a:cs typeface="Calibri"/>
                  </a:rPr>
                  <a:t>w</a:t>
                </a:r>
                <a:endParaRPr lang="en-US" sz="2400" dirty="0">
                  <a:solidFill>
                    <a:schemeClr val="tx1"/>
                  </a:solidFill>
                  <a:latin typeface="Calibri"/>
                  <a:cs typeface="Calibri"/>
                </a:endParaRPr>
              </a:p>
            </p:txBody>
          </p:sp>
          <p:sp>
            <p:nvSpPr>
              <p:cNvPr id="244" name="Oval 243"/>
              <p:cNvSpPr/>
              <p:nvPr/>
            </p:nvSpPr>
            <p:spPr>
              <a:xfrm>
                <a:off x="5292118" y="1316300"/>
                <a:ext cx="651482" cy="5595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a:solidFill>
                      <a:schemeClr val="tx1"/>
                    </a:solidFill>
                    <a:latin typeface="Calibri"/>
                    <a:cs typeface="Calibri"/>
                  </a:rPr>
                  <a:t>s</a:t>
                </a:r>
                <a:r>
                  <a:rPr lang="en-US" sz="2400" baseline="30000" dirty="0" err="1" smtClean="0">
                    <a:solidFill>
                      <a:schemeClr val="tx1"/>
                    </a:solidFill>
                    <a:latin typeface="Calibri"/>
                    <a:cs typeface="Calibri"/>
                  </a:rPr>
                  <a:t>w</a:t>
                </a:r>
                <a:endParaRPr lang="en-US" sz="2400" dirty="0">
                  <a:solidFill>
                    <a:schemeClr val="tx1"/>
                  </a:solidFill>
                  <a:latin typeface="Calibri"/>
                  <a:cs typeface="Calibri"/>
                </a:endParaRPr>
              </a:p>
            </p:txBody>
          </p:sp>
          <p:cxnSp>
            <p:nvCxnSpPr>
              <p:cNvPr id="245" name="Straight Arrow Connector 244"/>
              <p:cNvCxnSpPr>
                <a:stCxn id="244" idx="2"/>
                <a:endCxn id="265" idx="6"/>
              </p:cNvCxnSpPr>
              <p:nvPr/>
            </p:nvCxnSpPr>
            <p:spPr>
              <a:xfrm flipH="1">
                <a:off x="4889184" y="1596078"/>
                <a:ext cx="402934" cy="35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a:stCxn id="257" idx="3"/>
                <a:endCxn id="265" idx="7"/>
              </p:cNvCxnSpPr>
              <p:nvPr/>
            </p:nvCxnSpPr>
            <p:spPr>
              <a:xfrm flipH="1">
                <a:off x="4809256" y="520325"/>
                <a:ext cx="642799" cy="8839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9" name="Oval 238"/>
              <p:cNvSpPr/>
              <p:nvPr/>
            </p:nvSpPr>
            <p:spPr>
              <a:xfrm>
                <a:off x="1964848" y="1295400"/>
                <a:ext cx="549751" cy="5905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Calibri"/>
                    <a:cs typeface="Calibri"/>
                  </a:rPr>
                  <a:t>θ</a:t>
                </a:r>
                <a:endParaRPr lang="en-US" sz="2400" dirty="0">
                  <a:solidFill>
                    <a:schemeClr val="tx1"/>
                  </a:solidFill>
                  <a:latin typeface="Calibri"/>
                  <a:cs typeface="Calibri"/>
                </a:endParaRPr>
              </a:p>
            </p:txBody>
          </p:sp>
          <p:sp>
            <p:nvSpPr>
              <p:cNvPr id="237" name="Rounded Rectangle 236"/>
              <p:cNvSpPr/>
              <p:nvPr/>
            </p:nvSpPr>
            <p:spPr>
              <a:xfrm>
                <a:off x="7162800" y="2209800"/>
                <a:ext cx="533400" cy="5292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1"/>
                    </a:solidFill>
                    <a:latin typeface="Calibri"/>
                    <a:cs typeface="Calibri"/>
                  </a:rPr>
                  <a:t>λ</a:t>
                </a:r>
                <a:r>
                  <a:rPr lang="en-US" sz="2400" baseline="-25000" dirty="0" err="1" smtClean="0">
                    <a:solidFill>
                      <a:schemeClr val="tx1"/>
                    </a:solidFill>
                    <a:latin typeface="Calibri"/>
                    <a:cs typeface="Calibri"/>
                  </a:rPr>
                  <a:t>B</a:t>
                </a:r>
                <a:endParaRPr lang="en-US" sz="2400" dirty="0" smtClean="0">
                  <a:solidFill>
                    <a:schemeClr val="tx1"/>
                  </a:solidFill>
                  <a:latin typeface="Calibri"/>
                  <a:cs typeface="Calibri"/>
                </a:endParaRPr>
              </a:p>
            </p:txBody>
          </p:sp>
          <p:grpSp>
            <p:nvGrpSpPr>
              <p:cNvPr id="307" name="Group 306"/>
              <p:cNvGrpSpPr/>
              <p:nvPr/>
            </p:nvGrpSpPr>
            <p:grpSpPr>
              <a:xfrm>
                <a:off x="1143000" y="5101288"/>
                <a:ext cx="936080" cy="685800"/>
                <a:chOff x="685800" y="5101288"/>
                <a:chExt cx="936080" cy="685800"/>
              </a:xfrm>
            </p:grpSpPr>
            <p:sp>
              <p:nvSpPr>
                <p:cNvPr id="259" name="Rectangle 258"/>
                <p:cNvSpPr/>
                <p:nvPr/>
              </p:nvSpPr>
              <p:spPr>
                <a:xfrm>
                  <a:off x="685800" y="5101288"/>
                  <a:ext cx="863599"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228" name="Text Box 2"/>
                <p:cNvSpPr txBox="1">
                  <a:spLocks noChangeArrowheads="1"/>
                </p:cNvSpPr>
                <p:nvPr/>
              </p:nvSpPr>
              <p:spPr bwMode="auto">
                <a:xfrm>
                  <a:off x="1317080" y="5410200"/>
                  <a:ext cx="304800" cy="313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2400" dirty="0" smtClean="0">
                      <a:latin typeface="Calibri"/>
                      <a:ea typeface="SimSun"/>
                      <a:cs typeface="Calibri"/>
                    </a:rPr>
                    <a:t>K </a:t>
                  </a:r>
                  <a:endParaRPr lang="en-US" sz="2400" dirty="0">
                    <a:effectLst/>
                    <a:latin typeface="Calibri"/>
                    <a:ea typeface="SimSun"/>
                    <a:cs typeface="Calibri"/>
                  </a:endParaRPr>
                </a:p>
              </p:txBody>
            </p:sp>
          </p:grpSp>
          <p:sp>
            <p:nvSpPr>
              <p:cNvPr id="260" name="Oval 259"/>
              <p:cNvSpPr/>
              <p:nvPr/>
            </p:nvSpPr>
            <p:spPr>
              <a:xfrm>
                <a:off x="4236831" y="-162676"/>
                <a:ext cx="774053" cy="6520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φ</a:t>
                </a:r>
                <a:r>
                  <a:rPr lang="en-US" sz="2400" baseline="30000" dirty="0" err="1" smtClean="0">
                    <a:solidFill>
                      <a:schemeClr val="tx1"/>
                    </a:solidFill>
                    <a:latin typeface="Calibri"/>
                    <a:cs typeface="Calibri"/>
                  </a:rPr>
                  <a:t>w</a:t>
                </a:r>
                <a:endParaRPr lang="en-US" sz="2400" dirty="0">
                  <a:solidFill>
                    <a:schemeClr val="tx1"/>
                  </a:solidFill>
                  <a:latin typeface="Calibri"/>
                  <a:cs typeface="Calibri"/>
                </a:endParaRPr>
              </a:p>
            </p:txBody>
          </p:sp>
          <p:grpSp>
            <p:nvGrpSpPr>
              <p:cNvPr id="116" name="Group 115"/>
              <p:cNvGrpSpPr/>
              <p:nvPr/>
            </p:nvGrpSpPr>
            <p:grpSpPr>
              <a:xfrm>
                <a:off x="4190997" y="-230795"/>
                <a:ext cx="914405" cy="840394"/>
                <a:chOff x="4113766" y="-308911"/>
                <a:chExt cx="1034152" cy="926514"/>
              </a:xfrm>
            </p:grpSpPr>
            <p:sp>
              <p:nvSpPr>
                <p:cNvPr id="261" name="Rectangle 260"/>
                <p:cNvSpPr/>
                <p:nvPr/>
              </p:nvSpPr>
              <p:spPr>
                <a:xfrm>
                  <a:off x="4113766" y="-308911"/>
                  <a:ext cx="1034150" cy="926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229" name="Text Box 2"/>
                <p:cNvSpPr txBox="1">
                  <a:spLocks noChangeArrowheads="1"/>
                </p:cNvSpPr>
                <p:nvPr/>
              </p:nvSpPr>
              <p:spPr bwMode="auto">
                <a:xfrm>
                  <a:off x="4883526" y="197561"/>
                  <a:ext cx="264392" cy="371535"/>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2400" dirty="0" smtClean="0">
                      <a:latin typeface="Calibri"/>
                      <a:ea typeface="SimSun"/>
                      <a:cs typeface="Calibri"/>
                    </a:rPr>
                    <a:t>K </a:t>
                  </a:r>
                  <a:endParaRPr lang="en-US" sz="2400" dirty="0">
                    <a:effectLst/>
                    <a:latin typeface="Calibri"/>
                    <a:ea typeface="SimSun"/>
                    <a:cs typeface="Calibri"/>
                  </a:endParaRPr>
                </a:p>
              </p:txBody>
            </p:sp>
          </p:grpSp>
          <p:sp>
            <p:nvSpPr>
              <p:cNvPr id="46" name="Oval 45"/>
              <p:cNvSpPr/>
              <p:nvPr/>
            </p:nvSpPr>
            <p:spPr>
              <a:xfrm>
                <a:off x="1574800" y="3505200"/>
                <a:ext cx="558800" cy="564562"/>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Calibri"/>
                    <a:cs typeface="Calibri"/>
                  </a:rPr>
                  <a:t>t</a:t>
                </a:r>
                <a:endParaRPr lang="en-US" sz="2400" dirty="0">
                  <a:solidFill>
                    <a:schemeClr val="tx1"/>
                  </a:solidFill>
                  <a:latin typeface="Calibri"/>
                  <a:cs typeface="Calibri"/>
                </a:endParaRPr>
              </a:p>
            </p:txBody>
          </p:sp>
          <p:cxnSp>
            <p:nvCxnSpPr>
              <p:cNvPr id="58" name="Straight Arrow Connector 57"/>
              <p:cNvCxnSpPr>
                <a:stCxn id="239" idx="3"/>
                <a:endCxn id="61" idx="0"/>
              </p:cNvCxnSpPr>
              <p:nvPr/>
            </p:nvCxnSpPr>
            <p:spPr>
              <a:xfrm flipH="1">
                <a:off x="1550441" y="1799469"/>
                <a:ext cx="494916" cy="4103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1273720" y="2209800"/>
                <a:ext cx="553441" cy="605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z</a:t>
                </a:r>
                <a:r>
                  <a:rPr lang="en-US" sz="2400" baseline="30000" dirty="0" err="1" smtClean="0">
                    <a:solidFill>
                      <a:schemeClr val="tx1"/>
                    </a:solidFill>
                    <a:latin typeface="Calibri"/>
                    <a:cs typeface="Calibri"/>
                  </a:rPr>
                  <a:t>t</a:t>
                </a:r>
                <a:endParaRPr lang="en-US" sz="2400" dirty="0">
                  <a:solidFill>
                    <a:schemeClr val="tx1"/>
                  </a:solidFill>
                  <a:latin typeface="Calibri"/>
                  <a:cs typeface="Calibri"/>
                </a:endParaRPr>
              </a:p>
            </p:txBody>
          </p:sp>
          <p:cxnSp>
            <p:nvCxnSpPr>
              <p:cNvPr id="65" name="Straight Arrow Connector 64"/>
              <p:cNvCxnSpPr>
                <a:stCxn id="61" idx="4"/>
                <a:endCxn id="46" idx="0"/>
              </p:cNvCxnSpPr>
              <p:nvPr/>
            </p:nvCxnSpPr>
            <p:spPr>
              <a:xfrm>
                <a:off x="1550441" y="2815288"/>
                <a:ext cx="303759" cy="6899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269999" y="51816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Calibri"/>
                    <a:cs typeface="Calibri"/>
                  </a:rPr>
                  <a:t>μ</a:t>
                </a:r>
              </a:p>
            </p:txBody>
          </p:sp>
          <p:grpSp>
            <p:nvGrpSpPr>
              <p:cNvPr id="299" name="Group 298"/>
              <p:cNvGrpSpPr/>
              <p:nvPr/>
            </p:nvGrpSpPr>
            <p:grpSpPr>
              <a:xfrm>
                <a:off x="2272926" y="5105400"/>
                <a:ext cx="851274" cy="685800"/>
                <a:chOff x="1946446" y="5105400"/>
                <a:chExt cx="851274" cy="685800"/>
              </a:xfrm>
            </p:grpSpPr>
            <p:sp>
              <p:nvSpPr>
                <p:cNvPr id="73" name="Rectangle 72"/>
                <p:cNvSpPr/>
                <p:nvPr/>
              </p:nvSpPr>
              <p:spPr>
                <a:xfrm>
                  <a:off x="1946446" y="5105400"/>
                  <a:ext cx="843903"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74" name="Text Box 2"/>
                <p:cNvSpPr txBox="1">
                  <a:spLocks noChangeArrowheads="1"/>
                </p:cNvSpPr>
                <p:nvPr/>
              </p:nvSpPr>
              <p:spPr bwMode="auto">
                <a:xfrm>
                  <a:off x="2492920" y="5410200"/>
                  <a:ext cx="304800" cy="313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2400" dirty="0" smtClean="0">
                      <a:latin typeface="Calibri"/>
                      <a:ea typeface="SimSun"/>
                      <a:cs typeface="Calibri"/>
                    </a:rPr>
                    <a:t>K </a:t>
                  </a:r>
                  <a:endParaRPr lang="en-US" sz="2400" dirty="0">
                    <a:effectLst/>
                    <a:latin typeface="Calibri"/>
                    <a:ea typeface="SimSun"/>
                    <a:cs typeface="Calibri"/>
                  </a:endParaRPr>
                </a:p>
              </p:txBody>
            </p:sp>
          </p:grpSp>
          <p:sp>
            <p:nvSpPr>
              <p:cNvPr id="75" name="Oval 74"/>
              <p:cNvSpPr/>
              <p:nvPr/>
            </p:nvSpPr>
            <p:spPr>
              <a:xfrm>
                <a:off x="2380229" y="51816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Calibri"/>
                    <a:cs typeface="Calibri"/>
                  </a:rPr>
                  <a:t>σ</a:t>
                </a:r>
                <a:endParaRPr lang="en-US" sz="2400" dirty="0">
                  <a:solidFill>
                    <a:schemeClr val="tx1"/>
                  </a:solidFill>
                  <a:latin typeface="Calibri"/>
                  <a:cs typeface="Calibri"/>
                </a:endParaRPr>
              </a:p>
            </p:txBody>
          </p:sp>
          <p:cxnSp>
            <p:nvCxnSpPr>
              <p:cNvPr id="76" name="Straight Arrow Connector 75"/>
              <p:cNvCxnSpPr>
                <a:stCxn id="71" idx="0"/>
                <a:endCxn id="46" idx="4"/>
              </p:cNvCxnSpPr>
              <p:nvPr/>
            </p:nvCxnSpPr>
            <p:spPr>
              <a:xfrm flipV="1">
                <a:off x="1536699" y="4069762"/>
                <a:ext cx="317501" cy="11118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5" idx="0"/>
                <a:endCxn id="46" idx="5"/>
              </p:cNvCxnSpPr>
              <p:nvPr/>
            </p:nvCxnSpPr>
            <p:spPr>
              <a:xfrm flipH="1" flipV="1">
                <a:off x="2051766" y="3987084"/>
                <a:ext cx="595163" cy="11945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4" idx="6"/>
                <a:endCxn id="83" idx="2"/>
              </p:cNvCxnSpPr>
              <p:nvPr/>
            </p:nvCxnSpPr>
            <p:spPr>
              <a:xfrm flipV="1">
                <a:off x="4038600" y="3619590"/>
                <a:ext cx="304800" cy="19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39" idx="5"/>
                <a:endCxn id="84" idx="2"/>
              </p:cNvCxnSpPr>
              <p:nvPr/>
            </p:nvCxnSpPr>
            <p:spPr>
              <a:xfrm>
                <a:off x="2434090" y="1799469"/>
                <a:ext cx="994910" cy="18221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237" idx="2"/>
                <a:endCxn id="90" idx="6"/>
              </p:cNvCxnSpPr>
              <p:nvPr/>
            </p:nvCxnSpPr>
            <p:spPr>
              <a:xfrm flipH="1">
                <a:off x="6019800" y="2739088"/>
                <a:ext cx="1409700" cy="8824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90" idx="2"/>
                <a:endCxn id="83" idx="6"/>
              </p:cNvCxnSpPr>
              <p:nvPr/>
            </p:nvCxnSpPr>
            <p:spPr>
              <a:xfrm flipH="1" flipV="1">
                <a:off x="4876800" y="3619590"/>
                <a:ext cx="510725" cy="19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Oval 124"/>
              <p:cNvSpPr/>
              <p:nvPr/>
            </p:nvSpPr>
            <p:spPr>
              <a:xfrm>
                <a:off x="4236831" y="5410200"/>
                <a:ext cx="666164" cy="543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φ</a:t>
                </a:r>
                <a:r>
                  <a:rPr lang="en-US" sz="2400" baseline="30000" dirty="0" err="1">
                    <a:solidFill>
                      <a:schemeClr val="tx1"/>
                    </a:solidFill>
                    <a:latin typeface="Calibri"/>
                    <a:cs typeface="Calibri"/>
                  </a:rPr>
                  <a:t>c</a:t>
                </a:r>
                <a:endParaRPr lang="en-US" sz="2400" dirty="0">
                  <a:solidFill>
                    <a:schemeClr val="tx1"/>
                  </a:solidFill>
                  <a:latin typeface="Calibri"/>
                  <a:cs typeface="Calibri"/>
                </a:endParaRPr>
              </a:p>
            </p:txBody>
          </p:sp>
          <p:sp>
            <p:nvSpPr>
              <p:cNvPr id="126" name="Rectangle 125"/>
              <p:cNvSpPr/>
              <p:nvPr/>
            </p:nvSpPr>
            <p:spPr>
              <a:xfrm>
                <a:off x="4177505" y="5321664"/>
                <a:ext cx="851695" cy="766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cxnSp>
            <p:nvCxnSpPr>
              <p:cNvPr id="127" name="Straight Arrow Connector 126"/>
              <p:cNvCxnSpPr>
                <a:stCxn id="125" idx="0"/>
                <a:endCxn id="83" idx="4"/>
              </p:cNvCxnSpPr>
              <p:nvPr/>
            </p:nvCxnSpPr>
            <p:spPr>
              <a:xfrm flipV="1">
                <a:off x="4569913" y="3890362"/>
                <a:ext cx="40187" cy="15198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Text Box 2"/>
              <p:cNvSpPr txBox="1">
                <a:spLocks noChangeArrowheads="1"/>
              </p:cNvSpPr>
              <p:nvPr/>
            </p:nvSpPr>
            <p:spPr bwMode="auto">
              <a:xfrm>
                <a:off x="4800600" y="5715000"/>
                <a:ext cx="304800" cy="313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2400" dirty="0" smtClean="0">
                    <a:latin typeface="Calibri"/>
                    <a:ea typeface="SimSun"/>
                    <a:cs typeface="Calibri"/>
                  </a:rPr>
                  <a:t>K </a:t>
                </a:r>
                <a:endParaRPr lang="en-US" sz="2400" dirty="0">
                  <a:effectLst/>
                  <a:latin typeface="Calibri"/>
                  <a:ea typeface="SimSun"/>
                  <a:cs typeface="Calibri"/>
                </a:endParaRPr>
              </a:p>
            </p:txBody>
          </p:sp>
          <p:sp>
            <p:nvSpPr>
              <p:cNvPr id="83" name="Oval 82"/>
              <p:cNvSpPr/>
              <p:nvPr/>
            </p:nvSpPr>
            <p:spPr>
              <a:xfrm>
                <a:off x="4343400" y="3348817"/>
                <a:ext cx="533400" cy="54154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Calibri"/>
                    <a:cs typeface="Calibri"/>
                  </a:rPr>
                  <a:t>e</a:t>
                </a:r>
              </a:p>
            </p:txBody>
          </p:sp>
          <p:sp>
            <p:nvSpPr>
              <p:cNvPr id="84" name="Oval 83"/>
              <p:cNvSpPr/>
              <p:nvPr/>
            </p:nvSpPr>
            <p:spPr>
              <a:xfrm>
                <a:off x="3429000" y="3352800"/>
                <a:ext cx="609600" cy="5375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z</a:t>
                </a:r>
                <a:r>
                  <a:rPr lang="en-US" sz="2400" baseline="30000" dirty="0" err="1" smtClean="0">
                    <a:solidFill>
                      <a:schemeClr val="tx1"/>
                    </a:solidFill>
                    <a:latin typeface="Calibri"/>
                    <a:cs typeface="Calibri"/>
                  </a:rPr>
                  <a:t>e</a:t>
                </a:r>
                <a:endParaRPr lang="en-US" sz="2400" dirty="0">
                  <a:solidFill>
                    <a:schemeClr val="tx1"/>
                  </a:solidFill>
                  <a:latin typeface="Calibri"/>
                  <a:cs typeface="Calibri"/>
                </a:endParaRPr>
              </a:p>
            </p:txBody>
          </p:sp>
          <p:sp>
            <p:nvSpPr>
              <p:cNvPr id="90" name="Oval 89"/>
              <p:cNvSpPr/>
              <p:nvPr/>
            </p:nvSpPr>
            <p:spPr>
              <a:xfrm>
                <a:off x="5387525" y="3352800"/>
                <a:ext cx="632275" cy="5375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Calibri"/>
                    <a:cs typeface="Calibri"/>
                  </a:rPr>
                  <a:t>s</a:t>
                </a:r>
                <a:r>
                  <a:rPr lang="en-US" sz="2400" baseline="30000" dirty="0" smtClean="0">
                    <a:solidFill>
                      <a:schemeClr val="tx1"/>
                    </a:solidFill>
                    <a:latin typeface="Calibri"/>
                    <a:cs typeface="Calibri"/>
                  </a:rPr>
                  <a:t>e</a:t>
                </a:r>
                <a:endParaRPr lang="en-US" sz="2400" dirty="0">
                  <a:solidFill>
                    <a:schemeClr val="tx1"/>
                  </a:solidFill>
                  <a:latin typeface="Calibri"/>
                  <a:cs typeface="Calibri"/>
                </a:endParaRPr>
              </a:p>
            </p:txBody>
          </p:sp>
          <p:grpSp>
            <p:nvGrpSpPr>
              <p:cNvPr id="352" name="Group 351"/>
              <p:cNvGrpSpPr/>
              <p:nvPr/>
            </p:nvGrpSpPr>
            <p:grpSpPr>
              <a:xfrm>
                <a:off x="3251200" y="2966795"/>
                <a:ext cx="3011245" cy="1300405"/>
                <a:chOff x="3251200" y="2769357"/>
                <a:chExt cx="3011245" cy="1421643"/>
              </a:xfrm>
            </p:grpSpPr>
            <p:sp>
              <p:nvSpPr>
                <p:cNvPr id="87" name="Rectangle 86"/>
                <p:cNvSpPr/>
                <p:nvPr/>
              </p:nvSpPr>
              <p:spPr>
                <a:xfrm>
                  <a:off x="3251200" y="2769357"/>
                  <a:ext cx="2921000" cy="1421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3" name="Text Box 2"/>
                <p:cNvSpPr txBox="1">
                  <a:spLocks noChangeArrowheads="1"/>
                </p:cNvSpPr>
                <p:nvPr/>
              </p:nvSpPr>
              <p:spPr bwMode="auto">
                <a:xfrm>
                  <a:off x="5732517" y="3774479"/>
                  <a:ext cx="529928" cy="338989"/>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2400" dirty="0" smtClean="0">
                      <a:effectLst/>
                      <a:latin typeface="Calibri"/>
                      <a:ea typeface="SimSun"/>
                      <a:cs typeface="Calibri"/>
                    </a:rPr>
                    <a:t>N</a:t>
                  </a:r>
                  <a:r>
                    <a:rPr lang="en-US" sz="2400" baseline="30000" dirty="0" smtClean="0">
                      <a:effectLst/>
                      <a:latin typeface="Calibri"/>
                      <a:ea typeface="SimSun"/>
                      <a:cs typeface="Calibri"/>
                    </a:rPr>
                    <a:t>e</a:t>
                  </a:r>
                  <a:endParaRPr lang="en-US" sz="2400" dirty="0">
                    <a:effectLst/>
                    <a:latin typeface="Calibri"/>
                    <a:ea typeface="SimSun"/>
                    <a:cs typeface="Calibri"/>
                  </a:endParaRPr>
                </a:p>
              </p:txBody>
            </p:sp>
          </p:grpSp>
          <p:sp>
            <p:nvSpPr>
              <p:cNvPr id="221" name="Oval 220"/>
              <p:cNvSpPr/>
              <p:nvPr/>
            </p:nvSpPr>
            <p:spPr>
              <a:xfrm>
                <a:off x="5617858" y="5321664"/>
                <a:ext cx="782941" cy="6322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φ</a:t>
                </a:r>
                <a:r>
                  <a:rPr lang="en-US" sz="2400" baseline="30000" dirty="0" err="1" smtClean="0">
                    <a:solidFill>
                      <a:schemeClr val="tx1"/>
                    </a:solidFill>
                    <a:latin typeface="Calibri"/>
                    <a:cs typeface="Calibri"/>
                  </a:rPr>
                  <a:t>c</a:t>
                </a:r>
                <a:endParaRPr lang="en-US" sz="2400" dirty="0">
                  <a:solidFill>
                    <a:schemeClr val="tx1"/>
                  </a:solidFill>
                  <a:latin typeface="Calibri"/>
                  <a:cs typeface="Calibri"/>
                </a:endParaRPr>
              </a:p>
            </p:txBody>
          </p:sp>
          <p:cxnSp>
            <p:nvCxnSpPr>
              <p:cNvPr id="230" name="Straight Arrow Connector 229"/>
              <p:cNvCxnSpPr>
                <a:stCxn id="221" idx="1"/>
                <a:endCxn id="83" idx="5"/>
              </p:cNvCxnSpPr>
              <p:nvPr/>
            </p:nvCxnSpPr>
            <p:spPr>
              <a:xfrm flipH="1" flipV="1">
                <a:off x="4798685" y="3811055"/>
                <a:ext cx="933832" cy="1603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0" name="Oval 269"/>
              <p:cNvSpPr/>
              <p:nvPr/>
            </p:nvSpPr>
            <p:spPr>
              <a:xfrm>
                <a:off x="1964850" y="2133600"/>
                <a:ext cx="549750" cy="5543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s</a:t>
                </a:r>
                <a:r>
                  <a:rPr lang="en-US" sz="2400" baseline="30000" dirty="0" err="1" smtClean="0">
                    <a:solidFill>
                      <a:schemeClr val="tx1"/>
                    </a:solidFill>
                    <a:latin typeface="Calibri"/>
                    <a:cs typeface="Calibri"/>
                  </a:rPr>
                  <a:t>t</a:t>
                </a:r>
                <a:endParaRPr lang="en-US" sz="2400" dirty="0">
                  <a:solidFill>
                    <a:schemeClr val="tx1"/>
                  </a:solidFill>
                  <a:latin typeface="Calibri"/>
                  <a:cs typeface="Calibri"/>
                </a:endParaRPr>
              </a:p>
            </p:txBody>
          </p:sp>
          <p:cxnSp>
            <p:nvCxnSpPr>
              <p:cNvPr id="284" name="Straight Arrow Connector 283"/>
              <p:cNvCxnSpPr>
                <a:stCxn id="270" idx="4"/>
                <a:endCxn id="46" idx="7"/>
              </p:cNvCxnSpPr>
              <p:nvPr/>
            </p:nvCxnSpPr>
            <p:spPr>
              <a:xfrm flipH="1">
                <a:off x="2051766" y="2687910"/>
                <a:ext cx="187959" cy="8999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7" name="Oval 286"/>
              <p:cNvSpPr/>
              <p:nvPr/>
            </p:nvSpPr>
            <p:spPr>
              <a:xfrm>
                <a:off x="228600" y="35052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μ</a:t>
                </a:r>
                <a:r>
                  <a:rPr lang="en-US" sz="2400" baseline="-25000" dirty="0" err="1" smtClean="0">
                    <a:solidFill>
                      <a:schemeClr val="tx1"/>
                    </a:solidFill>
                    <a:latin typeface="Calibri"/>
                    <a:cs typeface="Calibri"/>
                  </a:rPr>
                  <a:t>B</a:t>
                </a:r>
                <a:endParaRPr lang="en-US" sz="2400" dirty="0">
                  <a:solidFill>
                    <a:schemeClr val="tx1"/>
                  </a:solidFill>
                  <a:latin typeface="Calibri"/>
                  <a:cs typeface="Calibri"/>
                </a:endParaRPr>
              </a:p>
            </p:txBody>
          </p:sp>
          <p:sp>
            <p:nvSpPr>
              <p:cNvPr id="288" name="Oval 287"/>
              <p:cNvSpPr/>
              <p:nvPr/>
            </p:nvSpPr>
            <p:spPr>
              <a:xfrm>
                <a:off x="228600" y="4267200"/>
                <a:ext cx="685800" cy="605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σ</a:t>
                </a:r>
                <a:r>
                  <a:rPr lang="en-US" sz="2400" baseline="-25000" dirty="0" err="1">
                    <a:solidFill>
                      <a:schemeClr val="tx1"/>
                    </a:solidFill>
                    <a:latin typeface="Calibri"/>
                    <a:cs typeface="Calibri"/>
                  </a:rPr>
                  <a:t>B</a:t>
                </a:r>
                <a:endParaRPr lang="en-US" sz="2400" dirty="0">
                  <a:solidFill>
                    <a:schemeClr val="tx1"/>
                  </a:solidFill>
                  <a:latin typeface="Calibri"/>
                  <a:cs typeface="Calibri"/>
                </a:endParaRPr>
              </a:p>
            </p:txBody>
          </p:sp>
          <p:cxnSp>
            <p:nvCxnSpPr>
              <p:cNvPr id="290" name="Straight Arrow Connector 289"/>
              <p:cNvCxnSpPr>
                <a:stCxn id="287" idx="6"/>
                <a:endCxn id="46" idx="2"/>
              </p:cNvCxnSpPr>
              <p:nvPr/>
            </p:nvCxnSpPr>
            <p:spPr>
              <a:xfrm>
                <a:off x="914400" y="3771900"/>
                <a:ext cx="660400" cy="1558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88" idx="6"/>
                <a:endCxn id="46" idx="3"/>
              </p:cNvCxnSpPr>
              <p:nvPr/>
            </p:nvCxnSpPr>
            <p:spPr>
              <a:xfrm flipV="1">
                <a:off x="914400" y="3987084"/>
                <a:ext cx="742234" cy="5828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8" name="Elbow Connector 337"/>
              <p:cNvCxnSpPr/>
              <p:nvPr/>
            </p:nvCxnSpPr>
            <p:spPr>
              <a:xfrm rot="10800000">
                <a:off x="2483785" y="2431370"/>
                <a:ext cx="4648200" cy="38100"/>
              </a:xfrm>
              <a:prstGeom prst="bentConnector3">
                <a:avLst>
                  <a:gd name="adj1" fmla="val 91748"/>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7" name="Rectangle 66"/>
            <p:cNvSpPr/>
            <p:nvPr/>
          </p:nvSpPr>
          <p:spPr>
            <a:xfrm>
              <a:off x="3501671" y="3048000"/>
              <a:ext cx="3510501" cy="19983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68" name="Text Box 2"/>
            <p:cNvSpPr txBox="1">
              <a:spLocks noChangeArrowheads="1"/>
            </p:cNvSpPr>
            <p:nvPr/>
          </p:nvSpPr>
          <p:spPr bwMode="auto">
            <a:xfrm>
              <a:off x="6638571" y="4572000"/>
              <a:ext cx="448029" cy="524462"/>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2400" dirty="0" smtClean="0">
                  <a:effectLst/>
                  <a:latin typeface="Calibri"/>
                  <a:ea typeface="SimSun"/>
                  <a:cs typeface="Calibri"/>
                </a:rPr>
                <a:t>E</a:t>
              </a:r>
              <a:endParaRPr lang="en-US" sz="2400" dirty="0">
                <a:effectLst/>
                <a:latin typeface="Calibri"/>
                <a:ea typeface="SimSun"/>
                <a:cs typeface="Calibri"/>
              </a:endParaRPr>
            </a:p>
          </p:txBody>
        </p:sp>
      </p:grpSp>
      <p:sp>
        <p:nvSpPr>
          <p:cNvPr id="72" name="Title 1"/>
          <p:cNvSpPr>
            <a:spLocks noGrp="1"/>
          </p:cNvSpPr>
          <p:nvPr>
            <p:ph type="title"/>
          </p:nvPr>
        </p:nvSpPr>
        <p:spPr>
          <a:xfrm>
            <a:off x="457200" y="274637"/>
            <a:ext cx="3657600" cy="944563"/>
          </a:xfrm>
        </p:spPr>
        <p:txBody>
          <a:bodyPr>
            <a:normAutofit fontScale="90000"/>
          </a:bodyPr>
          <a:lstStyle/>
          <a:p>
            <a:r>
              <a:rPr lang="en-US" dirty="0" smtClean="0"/>
              <a:t>Global Context</a:t>
            </a:r>
            <a:endParaRPr lang="en-US" dirty="0"/>
          </a:p>
        </p:txBody>
      </p:sp>
      <p:sp>
        <p:nvSpPr>
          <p:cNvPr id="2" name="Date Placeholder 1"/>
          <p:cNvSpPr>
            <a:spLocks noGrp="1"/>
          </p:cNvSpPr>
          <p:nvPr>
            <p:ph type="dt" sz="half" idx="10"/>
          </p:nvPr>
        </p:nvSpPr>
        <p:spPr/>
        <p:txBody>
          <a:bodyPr/>
          <a:lstStyle/>
          <a:p>
            <a:fld id="{A2B84B0B-3DD2-FD4B-BFF1-577FE4FA4FC2}" type="datetime1">
              <a:rPr lang="en-US" smtClean="0"/>
              <a:t>6/28/16</a:t>
            </a:fld>
            <a:endParaRPr lang="en-US"/>
          </a:p>
        </p:txBody>
      </p:sp>
      <p:sp>
        <p:nvSpPr>
          <p:cNvPr id="3" name="Slide Number Placeholder 2"/>
          <p:cNvSpPr>
            <a:spLocks noGrp="1"/>
          </p:cNvSpPr>
          <p:nvPr>
            <p:ph type="sldNum" sz="quarter" idx="12"/>
          </p:nvPr>
        </p:nvSpPr>
        <p:spPr/>
        <p:txBody>
          <a:bodyPr/>
          <a:lstStyle/>
          <a:p>
            <a:fld id="{82D3AB69-B85A-4173-B386-1237E2F9F008}" type="slidenum">
              <a:rPr lang="en-US" smtClean="0"/>
              <a:t>45</a:t>
            </a:fld>
            <a:endParaRPr lang="en-US"/>
          </a:p>
        </p:txBody>
      </p:sp>
    </p:spTree>
    <p:extLst>
      <p:ext uri="{BB962C8B-B14F-4D97-AF65-F5344CB8AC3E}">
        <p14:creationId xmlns:p14="http://schemas.microsoft.com/office/powerpoint/2010/main" val="24614434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2" name="Group 421"/>
          <p:cNvGrpSpPr/>
          <p:nvPr/>
        </p:nvGrpSpPr>
        <p:grpSpPr>
          <a:xfrm>
            <a:off x="762000" y="228601"/>
            <a:ext cx="7467600" cy="6318571"/>
            <a:chOff x="228600" y="-230795"/>
            <a:chExt cx="7467600" cy="6318571"/>
          </a:xfrm>
        </p:grpSpPr>
        <p:sp>
          <p:nvSpPr>
            <p:cNvPr id="265" name="Oval 264"/>
            <p:cNvSpPr/>
            <p:nvPr/>
          </p:nvSpPr>
          <p:spPr>
            <a:xfrm>
              <a:off x="4343399" y="1323409"/>
              <a:ext cx="545785" cy="55244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Calibri"/>
                  <a:cs typeface="Calibri"/>
                </a:rPr>
                <a:t>w</a:t>
              </a:r>
              <a:endParaRPr lang="en-US" sz="2400" dirty="0">
                <a:solidFill>
                  <a:schemeClr val="tx1"/>
                </a:solidFill>
                <a:latin typeface="Calibri"/>
                <a:cs typeface="Calibri"/>
              </a:endParaRPr>
            </a:p>
          </p:txBody>
        </p:sp>
        <p:sp>
          <p:nvSpPr>
            <p:cNvPr id="266" name="Oval 265"/>
            <p:cNvSpPr/>
            <p:nvPr/>
          </p:nvSpPr>
          <p:spPr>
            <a:xfrm>
              <a:off x="3403599" y="1316298"/>
              <a:ext cx="635001" cy="5866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z</a:t>
              </a:r>
              <a:r>
                <a:rPr lang="en-US" sz="2400" baseline="30000" dirty="0" err="1" smtClean="0">
                  <a:solidFill>
                    <a:schemeClr val="tx1"/>
                  </a:solidFill>
                  <a:latin typeface="Calibri"/>
                  <a:cs typeface="Calibri"/>
                </a:rPr>
                <a:t>w</a:t>
              </a:r>
              <a:endParaRPr lang="en-US" sz="2400" dirty="0">
                <a:solidFill>
                  <a:schemeClr val="tx1"/>
                </a:solidFill>
                <a:latin typeface="Calibri"/>
                <a:cs typeface="Calibri"/>
              </a:endParaRPr>
            </a:p>
          </p:txBody>
        </p:sp>
        <p:cxnSp>
          <p:nvCxnSpPr>
            <p:cNvPr id="267" name="Straight Arrow Connector 266"/>
            <p:cNvCxnSpPr>
              <a:stCxn id="266" idx="6"/>
              <a:endCxn id="265" idx="2"/>
            </p:cNvCxnSpPr>
            <p:nvPr/>
          </p:nvCxnSpPr>
          <p:spPr>
            <a:xfrm flipV="1">
              <a:off x="4038600" y="1599632"/>
              <a:ext cx="304799" cy="99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39" idx="6"/>
              <a:endCxn id="266" idx="2"/>
            </p:cNvCxnSpPr>
            <p:nvPr/>
          </p:nvCxnSpPr>
          <p:spPr>
            <a:xfrm>
              <a:off x="2514599" y="1590677"/>
              <a:ext cx="889000" cy="1894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8" name="Rectangle 247"/>
            <p:cNvSpPr/>
            <p:nvPr/>
          </p:nvSpPr>
          <p:spPr>
            <a:xfrm>
              <a:off x="1143000" y="757888"/>
              <a:ext cx="5693250" cy="411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249" name="Text Box 2"/>
            <p:cNvSpPr txBox="1">
              <a:spLocks noChangeArrowheads="1"/>
            </p:cNvSpPr>
            <p:nvPr/>
          </p:nvSpPr>
          <p:spPr bwMode="auto">
            <a:xfrm>
              <a:off x="6477000" y="4419600"/>
              <a:ext cx="313055" cy="313024"/>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2400" dirty="0">
                  <a:effectLst/>
                  <a:latin typeface="Calibri"/>
                  <a:ea typeface="SimSun"/>
                  <a:cs typeface="Calibri"/>
                </a:rPr>
                <a:t>D</a:t>
              </a:r>
            </a:p>
          </p:txBody>
        </p:sp>
        <p:grpSp>
          <p:nvGrpSpPr>
            <p:cNvPr id="351" name="Group 350"/>
            <p:cNvGrpSpPr/>
            <p:nvPr/>
          </p:nvGrpSpPr>
          <p:grpSpPr>
            <a:xfrm>
              <a:off x="3251200" y="986488"/>
              <a:ext cx="2997200" cy="1223312"/>
              <a:chOff x="3251200" y="986488"/>
              <a:chExt cx="2997200" cy="1223312"/>
            </a:xfrm>
          </p:grpSpPr>
          <p:sp>
            <p:nvSpPr>
              <p:cNvPr id="250" name="Text Box 2"/>
              <p:cNvSpPr txBox="1">
                <a:spLocks noChangeArrowheads="1"/>
              </p:cNvSpPr>
              <p:nvPr/>
            </p:nvSpPr>
            <p:spPr bwMode="auto">
              <a:xfrm>
                <a:off x="5718786" y="1828800"/>
                <a:ext cx="529614" cy="381000"/>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2400" dirty="0" err="1" smtClean="0">
                    <a:effectLst/>
                    <a:latin typeface="Calibri"/>
                    <a:ea typeface="SimSun"/>
                    <a:cs typeface="Calibri"/>
                  </a:rPr>
                  <a:t>N</a:t>
                </a:r>
                <a:r>
                  <a:rPr lang="en-US" sz="2400" baseline="30000" dirty="0" err="1" smtClean="0">
                    <a:effectLst/>
                    <a:latin typeface="Calibri"/>
                    <a:ea typeface="SimSun"/>
                    <a:cs typeface="Calibri"/>
                  </a:rPr>
                  <a:t>w</a:t>
                </a:r>
                <a:endParaRPr lang="en-US" sz="2400" dirty="0">
                  <a:effectLst/>
                  <a:latin typeface="Calibri"/>
                  <a:ea typeface="SimSun"/>
                  <a:cs typeface="Calibri"/>
                </a:endParaRPr>
              </a:p>
            </p:txBody>
          </p:sp>
          <p:sp>
            <p:nvSpPr>
              <p:cNvPr id="251" name="Rectangle 250"/>
              <p:cNvSpPr/>
              <p:nvPr/>
            </p:nvSpPr>
            <p:spPr>
              <a:xfrm>
                <a:off x="3251200" y="986488"/>
                <a:ext cx="2921000" cy="1223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grpSp>
        <p:cxnSp>
          <p:nvCxnSpPr>
            <p:cNvPr id="254" name="Straight Arrow Connector 253"/>
            <p:cNvCxnSpPr>
              <a:stCxn id="260" idx="4"/>
              <a:endCxn id="265" idx="0"/>
            </p:cNvCxnSpPr>
            <p:nvPr/>
          </p:nvCxnSpPr>
          <p:spPr>
            <a:xfrm flipH="1">
              <a:off x="4616292" y="489402"/>
              <a:ext cx="7566" cy="83400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37" idx="0"/>
              <a:endCxn id="244" idx="6"/>
            </p:cNvCxnSpPr>
            <p:nvPr/>
          </p:nvCxnSpPr>
          <p:spPr>
            <a:xfrm flipH="1" flipV="1">
              <a:off x="5943600" y="1596078"/>
              <a:ext cx="1485900" cy="61372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7" name="Oval 256"/>
            <p:cNvSpPr/>
            <p:nvPr/>
          </p:nvSpPr>
          <p:spPr>
            <a:xfrm>
              <a:off x="5341572" y="0"/>
              <a:ext cx="754428" cy="6095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φ</a:t>
              </a:r>
              <a:r>
                <a:rPr lang="en-US" sz="2400" baseline="30000" dirty="0" err="1" smtClean="0">
                  <a:solidFill>
                    <a:schemeClr val="tx1"/>
                  </a:solidFill>
                  <a:latin typeface="Calibri"/>
                  <a:cs typeface="Calibri"/>
                </a:rPr>
                <a:t>w</a:t>
              </a:r>
              <a:endParaRPr lang="en-US" sz="2400" dirty="0">
                <a:solidFill>
                  <a:schemeClr val="tx1"/>
                </a:solidFill>
                <a:latin typeface="Calibri"/>
                <a:cs typeface="Calibri"/>
              </a:endParaRPr>
            </a:p>
          </p:txBody>
        </p:sp>
        <p:sp>
          <p:nvSpPr>
            <p:cNvPr id="244" name="Oval 243"/>
            <p:cNvSpPr/>
            <p:nvPr/>
          </p:nvSpPr>
          <p:spPr>
            <a:xfrm>
              <a:off x="5292118" y="1316300"/>
              <a:ext cx="651482" cy="5595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a:solidFill>
                    <a:schemeClr val="tx1"/>
                  </a:solidFill>
                  <a:latin typeface="Calibri"/>
                  <a:cs typeface="Calibri"/>
                </a:rPr>
                <a:t>s</a:t>
              </a:r>
              <a:r>
                <a:rPr lang="en-US" sz="2400" baseline="30000" dirty="0" err="1" smtClean="0">
                  <a:solidFill>
                    <a:schemeClr val="tx1"/>
                  </a:solidFill>
                  <a:latin typeface="Calibri"/>
                  <a:cs typeface="Calibri"/>
                </a:rPr>
                <a:t>w</a:t>
              </a:r>
              <a:endParaRPr lang="en-US" sz="2400" dirty="0">
                <a:solidFill>
                  <a:schemeClr val="tx1"/>
                </a:solidFill>
                <a:latin typeface="Calibri"/>
                <a:cs typeface="Calibri"/>
              </a:endParaRPr>
            </a:p>
          </p:txBody>
        </p:sp>
        <p:cxnSp>
          <p:nvCxnSpPr>
            <p:cNvPr id="245" name="Straight Arrow Connector 244"/>
            <p:cNvCxnSpPr>
              <a:stCxn id="244" idx="2"/>
              <a:endCxn id="265" idx="6"/>
            </p:cNvCxnSpPr>
            <p:nvPr/>
          </p:nvCxnSpPr>
          <p:spPr>
            <a:xfrm flipH="1">
              <a:off x="4889184" y="1596078"/>
              <a:ext cx="402934" cy="35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a:stCxn id="257" idx="3"/>
              <a:endCxn id="265" idx="7"/>
            </p:cNvCxnSpPr>
            <p:nvPr/>
          </p:nvCxnSpPr>
          <p:spPr>
            <a:xfrm flipH="1">
              <a:off x="4809256" y="520325"/>
              <a:ext cx="642799" cy="8839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9" name="Oval 238"/>
            <p:cNvSpPr/>
            <p:nvPr/>
          </p:nvSpPr>
          <p:spPr>
            <a:xfrm>
              <a:off x="1964848" y="1295400"/>
              <a:ext cx="549751" cy="5905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Calibri"/>
                  <a:cs typeface="Calibri"/>
                </a:rPr>
                <a:t>θ</a:t>
              </a:r>
              <a:endParaRPr lang="en-US" sz="2400" dirty="0">
                <a:solidFill>
                  <a:schemeClr val="tx1"/>
                </a:solidFill>
                <a:latin typeface="Calibri"/>
                <a:cs typeface="Calibri"/>
              </a:endParaRPr>
            </a:p>
          </p:txBody>
        </p:sp>
        <p:sp>
          <p:nvSpPr>
            <p:cNvPr id="237" name="Rounded Rectangle 236"/>
            <p:cNvSpPr/>
            <p:nvPr/>
          </p:nvSpPr>
          <p:spPr>
            <a:xfrm>
              <a:off x="7162800" y="2209800"/>
              <a:ext cx="533400" cy="5292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1"/>
                  </a:solidFill>
                  <a:latin typeface="Calibri"/>
                  <a:cs typeface="Calibri"/>
                </a:rPr>
                <a:t>λ</a:t>
              </a:r>
              <a:r>
                <a:rPr lang="en-US" sz="2400" baseline="-25000" dirty="0" err="1" smtClean="0">
                  <a:solidFill>
                    <a:schemeClr val="tx1"/>
                  </a:solidFill>
                  <a:latin typeface="Calibri"/>
                  <a:cs typeface="Calibri"/>
                </a:rPr>
                <a:t>B</a:t>
              </a:r>
              <a:endParaRPr lang="en-US" sz="2400" dirty="0" smtClean="0">
                <a:solidFill>
                  <a:schemeClr val="tx1"/>
                </a:solidFill>
                <a:latin typeface="Calibri"/>
                <a:cs typeface="Calibri"/>
              </a:endParaRPr>
            </a:p>
          </p:txBody>
        </p:sp>
        <p:grpSp>
          <p:nvGrpSpPr>
            <p:cNvPr id="307" name="Group 306"/>
            <p:cNvGrpSpPr/>
            <p:nvPr/>
          </p:nvGrpSpPr>
          <p:grpSpPr>
            <a:xfrm>
              <a:off x="1143000" y="5101288"/>
              <a:ext cx="936080" cy="685800"/>
              <a:chOff x="685800" y="5101288"/>
              <a:chExt cx="936080" cy="685800"/>
            </a:xfrm>
          </p:grpSpPr>
          <p:sp>
            <p:nvSpPr>
              <p:cNvPr id="259" name="Rectangle 258"/>
              <p:cNvSpPr/>
              <p:nvPr/>
            </p:nvSpPr>
            <p:spPr>
              <a:xfrm>
                <a:off x="685800" y="5101288"/>
                <a:ext cx="863599"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228" name="Text Box 2"/>
              <p:cNvSpPr txBox="1">
                <a:spLocks noChangeArrowheads="1"/>
              </p:cNvSpPr>
              <p:nvPr/>
            </p:nvSpPr>
            <p:spPr bwMode="auto">
              <a:xfrm>
                <a:off x="1317080" y="5410200"/>
                <a:ext cx="304800" cy="313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2400" dirty="0" smtClean="0">
                    <a:latin typeface="Calibri"/>
                    <a:ea typeface="SimSun"/>
                    <a:cs typeface="Calibri"/>
                  </a:rPr>
                  <a:t>K </a:t>
                </a:r>
                <a:endParaRPr lang="en-US" sz="2400" dirty="0">
                  <a:effectLst/>
                  <a:latin typeface="Calibri"/>
                  <a:ea typeface="SimSun"/>
                  <a:cs typeface="Calibri"/>
                </a:endParaRPr>
              </a:p>
            </p:txBody>
          </p:sp>
        </p:grpSp>
        <p:sp>
          <p:nvSpPr>
            <p:cNvPr id="260" name="Oval 259"/>
            <p:cNvSpPr/>
            <p:nvPr/>
          </p:nvSpPr>
          <p:spPr>
            <a:xfrm>
              <a:off x="4236831" y="-162676"/>
              <a:ext cx="774053" cy="6520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φ</a:t>
              </a:r>
              <a:r>
                <a:rPr lang="en-US" sz="2400" baseline="30000" dirty="0" err="1" smtClean="0">
                  <a:solidFill>
                    <a:schemeClr val="tx1"/>
                  </a:solidFill>
                  <a:latin typeface="Calibri"/>
                  <a:cs typeface="Calibri"/>
                </a:rPr>
                <a:t>w</a:t>
              </a:r>
              <a:endParaRPr lang="en-US" sz="2400" dirty="0">
                <a:solidFill>
                  <a:schemeClr val="tx1"/>
                </a:solidFill>
                <a:latin typeface="Calibri"/>
                <a:cs typeface="Calibri"/>
              </a:endParaRPr>
            </a:p>
          </p:txBody>
        </p:sp>
        <p:grpSp>
          <p:nvGrpSpPr>
            <p:cNvPr id="116" name="Group 115"/>
            <p:cNvGrpSpPr/>
            <p:nvPr/>
          </p:nvGrpSpPr>
          <p:grpSpPr>
            <a:xfrm>
              <a:off x="4190997" y="-230795"/>
              <a:ext cx="914405" cy="840394"/>
              <a:chOff x="4113766" y="-308911"/>
              <a:chExt cx="1034152" cy="926514"/>
            </a:xfrm>
          </p:grpSpPr>
          <p:sp>
            <p:nvSpPr>
              <p:cNvPr id="261" name="Rectangle 260"/>
              <p:cNvSpPr/>
              <p:nvPr/>
            </p:nvSpPr>
            <p:spPr>
              <a:xfrm>
                <a:off x="4113766" y="-308911"/>
                <a:ext cx="1034150" cy="926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229" name="Text Box 2"/>
              <p:cNvSpPr txBox="1">
                <a:spLocks noChangeArrowheads="1"/>
              </p:cNvSpPr>
              <p:nvPr/>
            </p:nvSpPr>
            <p:spPr bwMode="auto">
              <a:xfrm>
                <a:off x="4883526" y="197561"/>
                <a:ext cx="264392" cy="371535"/>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2400" dirty="0" smtClean="0">
                    <a:latin typeface="Calibri"/>
                    <a:ea typeface="SimSun"/>
                    <a:cs typeface="Calibri"/>
                  </a:rPr>
                  <a:t>K </a:t>
                </a:r>
                <a:endParaRPr lang="en-US" sz="2400" dirty="0">
                  <a:effectLst/>
                  <a:latin typeface="Calibri"/>
                  <a:ea typeface="SimSun"/>
                  <a:cs typeface="Calibri"/>
                </a:endParaRPr>
              </a:p>
            </p:txBody>
          </p:sp>
        </p:grpSp>
        <p:sp>
          <p:nvSpPr>
            <p:cNvPr id="46" name="Oval 45"/>
            <p:cNvSpPr/>
            <p:nvPr/>
          </p:nvSpPr>
          <p:spPr>
            <a:xfrm>
              <a:off x="1574800" y="3505200"/>
              <a:ext cx="558800" cy="564562"/>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Calibri"/>
                  <a:cs typeface="Calibri"/>
                </a:rPr>
                <a:t>t</a:t>
              </a:r>
              <a:endParaRPr lang="en-US" sz="2400" dirty="0">
                <a:solidFill>
                  <a:schemeClr val="tx1"/>
                </a:solidFill>
                <a:latin typeface="Calibri"/>
                <a:cs typeface="Calibri"/>
              </a:endParaRPr>
            </a:p>
          </p:txBody>
        </p:sp>
        <p:cxnSp>
          <p:nvCxnSpPr>
            <p:cNvPr id="58" name="Straight Arrow Connector 57"/>
            <p:cNvCxnSpPr>
              <a:stCxn id="239" idx="3"/>
              <a:endCxn id="61" idx="0"/>
            </p:cNvCxnSpPr>
            <p:nvPr/>
          </p:nvCxnSpPr>
          <p:spPr>
            <a:xfrm flipH="1">
              <a:off x="1550441" y="1799469"/>
              <a:ext cx="494916" cy="4103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1273720" y="2209800"/>
              <a:ext cx="553441" cy="605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z</a:t>
              </a:r>
              <a:r>
                <a:rPr lang="en-US" sz="2400" baseline="30000" dirty="0" err="1" smtClean="0">
                  <a:solidFill>
                    <a:schemeClr val="tx1"/>
                  </a:solidFill>
                  <a:latin typeface="Calibri"/>
                  <a:cs typeface="Calibri"/>
                </a:rPr>
                <a:t>t</a:t>
              </a:r>
              <a:endParaRPr lang="en-US" sz="2400" dirty="0">
                <a:solidFill>
                  <a:schemeClr val="tx1"/>
                </a:solidFill>
                <a:latin typeface="Calibri"/>
                <a:cs typeface="Calibri"/>
              </a:endParaRPr>
            </a:p>
          </p:txBody>
        </p:sp>
        <p:cxnSp>
          <p:nvCxnSpPr>
            <p:cNvPr id="65" name="Straight Arrow Connector 64"/>
            <p:cNvCxnSpPr>
              <a:stCxn id="61" idx="4"/>
              <a:endCxn id="46" idx="0"/>
            </p:cNvCxnSpPr>
            <p:nvPr/>
          </p:nvCxnSpPr>
          <p:spPr>
            <a:xfrm>
              <a:off x="1550441" y="2815288"/>
              <a:ext cx="303759" cy="6899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269999" y="51816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Calibri"/>
                  <a:cs typeface="Calibri"/>
                </a:rPr>
                <a:t>μ</a:t>
              </a:r>
            </a:p>
          </p:txBody>
        </p:sp>
        <p:grpSp>
          <p:nvGrpSpPr>
            <p:cNvPr id="299" name="Group 298"/>
            <p:cNvGrpSpPr/>
            <p:nvPr/>
          </p:nvGrpSpPr>
          <p:grpSpPr>
            <a:xfrm>
              <a:off x="2272926" y="5105400"/>
              <a:ext cx="851274" cy="685800"/>
              <a:chOff x="1946446" y="5105400"/>
              <a:chExt cx="851274" cy="685800"/>
            </a:xfrm>
          </p:grpSpPr>
          <p:sp>
            <p:nvSpPr>
              <p:cNvPr id="73" name="Rectangle 72"/>
              <p:cNvSpPr/>
              <p:nvPr/>
            </p:nvSpPr>
            <p:spPr>
              <a:xfrm>
                <a:off x="1946446" y="5105400"/>
                <a:ext cx="843903"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74" name="Text Box 2"/>
              <p:cNvSpPr txBox="1">
                <a:spLocks noChangeArrowheads="1"/>
              </p:cNvSpPr>
              <p:nvPr/>
            </p:nvSpPr>
            <p:spPr bwMode="auto">
              <a:xfrm>
                <a:off x="2492920" y="5410200"/>
                <a:ext cx="304800" cy="313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2400" dirty="0" smtClean="0">
                    <a:latin typeface="Calibri"/>
                    <a:ea typeface="SimSun"/>
                    <a:cs typeface="Calibri"/>
                  </a:rPr>
                  <a:t>K </a:t>
                </a:r>
                <a:endParaRPr lang="en-US" sz="2400" dirty="0">
                  <a:effectLst/>
                  <a:latin typeface="Calibri"/>
                  <a:ea typeface="SimSun"/>
                  <a:cs typeface="Calibri"/>
                </a:endParaRPr>
              </a:p>
            </p:txBody>
          </p:sp>
        </p:grpSp>
        <p:sp>
          <p:nvSpPr>
            <p:cNvPr id="75" name="Oval 74"/>
            <p:cNvSpPr/>
            <p:nvPr/>
          </p:nvSpPr>
          <p:spPr>
            <a:xfrm>
              <a:off x="2380229" y="5181600"/>
              <a:ext cx="5334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Calibri"/>
                  <a:cs typeface="Calibri"/>
                </a:rPr>
                <a:t>σ</a:t>
              </a:r>
              <a:endParaRPr lang="en-US" sz="2400" dirty="0">
                <a:solidFill>
                  <a:schemeClr val="tx1"/>
                </a:solidFill>
                <a:latin typeface="Calibri"/>
                <a:cs typeface="Calibri"/>
              </a:endParaRPr>
            </a:p>
          </p:txBody>
        </p:sp>
        <p:cxnSp>
          <p:nvCxnSpPr>
            <p:cNvPr id="76" name="Straight Arrow Connector 75"/>
            <p:cNvCxnSpPr>
              <a:stCxn id="71" idx="0"/>
              <a:endCxn id="46" idx="4"/>
            </p:cNvCxnSpPr>
            <p:nvPr/>
          </p:nvCxnSpPr>
          <p:spPr>
            <a:xfrm flipV="1">
              <a:off x="1536699" y="4069762"/>
              <a:ext cx="317501" cy="11118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5" idx="0"/>
              <a:endCxn id="46" idx="5"/>
            </p:cNvCxnSpPr>
            <p:nvPr/>
          </p:nvCxnSpPr>
          <p:spPr>
            <a:xfrm flipH="1" flipV="1">
              <a:off x="2051766" y="3987084"/>
              <a:ext cx="595163" cy="11945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4" idx="6"/>
              <a:endCxn id="83" idx="2"/>
            </p:cNvCxnSpPr>
            <p:nvPr/>
          </p:nvCxnSpPr>
          <p:spPr>
            <a:xfrm>
              <a:off x="3987800" y="3615636"/>
              <a:ext cx="355600" cy="39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239" idx="5"/>
              <a:endCxn id="84" idx="2"/>
            </p:cNvCxnSpPr>
            <p:nvPr/>
          </p:nvCxnSpPr>
          <p:spPr>
            <a:xfrm>
              <a:off x="2434090" y="1799469"/>
              <a:ext cx="994910" cy="181616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237" idx="2"/>
              <a:endCxn id="90" idx="6"/>
            </p:cNvCxnSpPr>
            <p:nvPr/>
          </p:nvCxnSpPr>
          <p:spPr>
            <a:xfrm flipH="1">
              <a:off x="5943600" y="2739088"/>
              <a:ext cx="1485900" cy="87654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90" idx="2"/>
              <a:endCxn id="83" idx="6"/>
            </p:cNvCxnSpPr>
            <p:nvPr/>
          </p:nvCxnSpPr>
          <p:spPr>
            <a:xfrm flipH="1">
              <a:off x="4876800" y="3615637"/>
              <a:ext cx="510725" cy="395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Oval 124"/>
            <p:cNvSpPr/>
            <p:nvPr/>
          </p:nvSpPr>
          <p:spPr>
            <a:xfrm>
              <a:off x="4236831" y="5410200"/>
              <a:ext cx="666164" cy="5436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φ</a:t>
              </a:r>
              <a:r>
                <a:rPr lang="en-US" sz="2400" baseline="30000" dirty="0" err="1">
                  <a:solidFill>
                    <a:schemeClr val="tx1"/>
                  </a:solidFill>
                  <a:latin typeface="Calibri"/>
                  <a:cs typeface="Calibri"/>
                </a:rPr>
                <a:t>c</a:t>
              </a:r>
              <a:endParaRPr lang="en-US" sz="2400" dirty="0">
                <a:solidFill>
                  <a:schemeClr val="tx1"/>
                </a:solidFill>
                <a:latin typeface="Calibri"/>
                <a:cs typeface="Calibri"/>
              </a:endParaRPr>
            </a:p>
          </p:txBody>
        </p:sp>
        <p:sp>
          <p:nvSpPr>
            <p:cNvPr id="126" name="Rectangle 125"/>
            <p:cNvSpPr/>
            <p:nvPr/>
          </p:nvSpPr>
          <p:spPr>
            <a:xfrm>
              <a:off x="4177505" y="5321664"/>
              <a:ext cx="851695" cy="766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cxnSp>
          <p:nvCxnSpPr>
            <p:cNvPr id="127" name="Straight Arrow Connector 126"/>
            <p:cNvCxnSpPr>
              <a:stCxn id="125" idx="0"/>
              <a:endCxn id="83" idx="4"/>
            </p:cNvCxnSpPr>
            <p:nvPr/>
          </p:nvCxnSpPr>
          <p:spPr>
            <a:xfrm flipV="1">
              <a:off x="4569913" y="3890362"/>
              <a:ext cx="40187" cy="15198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Text Box 2"/>
            <p:cNvSpPr txBox="1">
              <a:spLocks noChangeArrowheads="1"/>
            </p:cNvSpPr>
            <p:nvPr/>
          </p:nvSpPr>
          <p:spPr bwMode="auto">
            <a:xfrm>
              <a:off x="4800600" y="5715000"/>
              <a:ext cx="304800" cy="313024"/>
            </a:xfrm>
            <a:prstGeom prst="rect">
              <a:avLst/>
            </a:prstGeom>
            <a:noFill/>
            <a:ln w="9525">
              <a:noFill/>
              <a:miter lim="800000"/>
              <a:headEnd/>
              <a:tailEnd/>
            </a:ln>
          </p:spPr>
          <p:txBody>
            <a:bodyPr rot="0" vert="horz" wrap="square" lIns="91440" tIns="45720" rIns="91440" bIns="45720" anchor="t" anchorCtr="0">
              <a:noAutofit/>
            </a:bodyPr>
            <a:lstStyle/>
            <a:p>
              <a:pPr algn="ctr">
                <a:lnSpc>
                  <a:spcPct val="115000"/>
                </a:lnSpc>
                <a:spcAft>
                  <a:spcPts val="1000"/>
                </a:spcAft>
              </a:pPr>
              <a:r>
                <a:rPr lang="en-US" sz="2400" dirty="0" smtClean="0">
                  <a:latin typeface="Calibri"/>
                  <a:ea typeface="SimSun"/>
                  <a:cs typeface="Calibri"/>
                </a:rPr>
                <a:t>K </a:t>
              </a:r>
              <a:endParaRPr lang="en-US" sz="2400" dirty="0">
                <a:effectLst/>
                <a:latin typeface="Calibri"/>
                <a:ea typeface="SimSun"/>
                <a:cs typeface="Calibri"/>
              </a:endParaRPr>
            </a:p>
          </p:txBody>
        </p:sp>
        <p:sp>
          <p:nvSpPr>
            <p:cNvPr id="83" name="Oval 82"/>
            <p:cNvSpPr/>
            <p:nvPr/>
          </p:nvSpPr>
          <p:spPr>
            <a:xfrm>
              <a:off x="4343400" y="3348817"/>
              <a:ext cx="533400" cy="54154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latin typeface="Calibri"/>
                  <a:cs typeface="Calibri"/>
                </a:rPr>
                <a:t>c</a:t>
              </a:r>
            </a:p>
          </p:txBody>
        </p:sp>
        <p:sp>
          <p:nvSpPr>
            <p:cNvPr id="84" name="Oval 83"/>
            <p:cNvSpPr/>
            <p:nvPr/>
          </p:nvSpPr>
          <p:spPr>
            <a:xfrm>
              <a:off x="3429000" y="3340912"/>
              <a:ext cx="558800" cy="5494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z</a:t>
              </a:r>
              <a:r>
                <a:rPr lang="en-US" sz="2400" baseline="30000" dirty="0" err="1">
                  <a:solidFill>
                    <a:schemeClr val="tx1"/>
                  </a:solidFill>
                  <a:latin typeface="Calibri"/>
                  <a:cs typeface="Calibri"/>
                </a:rPr>
                <a:t>c</a:t>
              </a:r>
              <a:endParaRPr lang="en-US" sz="2400" dirty="0">
                <a:solidFill>
                  <a:schemeClr val="tx1"/>
                </a:solidFill>
                <a:latin typeface="Calibri"/>
                <a:cs typeface="Calibri"/>
              </a:endParaRPr>
            </a:p>
          </p:txBody>
        </p:sp>
        <p:sp>
          <p:nvSpPr>
            <p:cNvPr id="90" name="Oval 89"/>
            <p:cNvSpPr/>
            <p:nvPr/>
          </p:nvSpPr>
          <p:spPr>
            <a:xfrm>
              <a:off x="5387525" y="3340913"/>
              <a:ext cx="556075" cy="5494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s</a:t>
              </a:r>
              <a:r>
                <a:rPr lang="en-US" sz="2400" baseline="30000" dirty="0" err="1">
                  <a:solidFill>
                    <a:schemeClr val="tx1"/>
                  </a:solidFill>
                  <a:latin typeface="Calibri"/>
                  <a:cs typeface="Calibri"/>
                </a:rPr>
                <a:t>c</a:t>
              </a:r>
              <a:endParaRPr lang="en-US" sz="2400" dirty="0">
                <a:solidFill>
                  <a:schemeClr val="tx1"/>
                </a:solidFill>
                <a:latin typeface="Calibri"/>
                <a:cs typeface="Calibri"/>
              </a:endParaRPr>
            </a:p>
          </p:txBody>
        </p:sp>
        <p:sp>
          <p:nvSpPr>
            <p:cNvPr id="193" name="Text Box 2"/>
            <p:cNvSpPr txBox="1">
              <a:spLocks noChangeArrowheads="1"/>
            </p:cNvSpPr>
            <p:nvPr/>
          </p:nvSpPr>
          <p:spPr bwMode="auto">
            <a:xfrm>
              <a:off x="6023272" y="4107325"/>
              <a:ext cx="529928" cy="310080"/>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15000"/>
                </a:lnSpc>
                <a:spcBef>
                  <a:spcPts val="0"/>
                </a:spcBef>
                <a:spcAft>
                  <a:spcPts val="1000"/>
                </a:spcAft>
              </a:pPr>
              <a:r>
                <a:rPr lang="en-US" sz="2400" dirty="0" err="1" smtClean="0">
                  <a:effectLst/>
                  <a:latin typeface="Calibri"/>
                  <a:ea typeface="SimSun"/>
                  <a:cs typeface="Calibri"/>
                </a:rPr>
                <a:t>N</a:t>
              </a:r>
              <a:r>
                <a:rPr lang="en-US" sz="2400" baseline="30000" dirty="0" err="1" smtClean="0">
                  <a:effectLst/>
                  <a:latin typeface="Calibri"/>
                  <a:ea typeface="SimSun"/>
                  <a:cs typeface="Calibri"/>
                </a:rPr>
                <a:t>c</a:t>
              </a:r>
              <a:endParaRPr lang="en-US" sz="2400" dirty="0">
                <a:effectLst/>
                <a:latin typeface="Calibri"/>
                <a:ea typeface="SimSun"/>
                <a:cs typeface="Calibri"/>
              </a:endParaRPr>
            </a:p>
          </p:txBody>
        </p:sp>
        <p:sp>
          <p:nvSpPr>
            <p:cNvPr id="221" name="Oval 220"/>
            <p:cNvSpPr/>
            <p:nvPr/>
          </p:nvSpPr>
          <p:spPr>
            <a:xfrm>
              <a:off x="5617858" y="5321664"/>
              <a:ext cx="782941" cy="6322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φ</a:t>
              </a:r>
              <a:r>
                <a:rPr lang="en-US" sz="2400" baseline="30000" dirty="0" err="1" smtClean="0">
                  <a:solidFill>
                    <a:schemeClr val="tx1"/>
                  </a:solidFill>
                  <a:latin typeface="Calibri"/>
                  <a:cs typeface="Calibri"/>
                </a:rPr>
                <a:t>c</a:t>
              </a:r>
              <a:endParaRPr lang="en-US" sz="2400" dirty="0">
                <a:solidFill>
                  <a:schemeClr val="tx1"/>
                </a:solidFill>
                <a:latin typeface="Calibri"/>
                <a:cs typeface="Calibri"/>
              </a:endParaRPr>
            </a:p>
          </p:txBody>
        </p:sp>
        <p:cxnSp>
          <p:nvCxnSpPr>
            <p:cNvPr id="230" name="Straight Arrow Connector 229"/>
            <p:cNvCxnSpPr>
              <a:stCxn id="221" idx="1"/>
              <a:endCxn id="83" idx="5"/>
            </p:cNvCxnSpPr>
            <p:nvPr/>
          </p:nvCxnSpPr>
          <p:spPr>
            <a:xfrm flipH="1" flipV="1">
              <a:off x="4798685" y="3811055"/>
              <a:ext cx="933832" cy="16031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0" name="Oval 269"/>
            <p:cNvSpPr/>
            <p:nvPr/>
          </p:nvSpPr>
          <p:spPr>
            <a:xfrm>
              <a:off x="1964850" y="2133600"/>
              <a:ext cx="549750" cy="5543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s</a:t>
              </a:r>
              <a:r>
                <a:rPr lang="en-US" sz="2400" baseline="30000" dirty="0" err="1" smtClean="0">
                  <a:solidFill>
                    <a:schemeClr val="tx1"/>
                  </a:solidFill>
                  <a:latin typeface="Calibri"/>
                  <a:cs typeface="Calibri"/>
                </a:rPr>
                <a:t>t</a:t>
              </a:r>
              <a:endParaRPr lang="en-US" sz="2400" dirty="0">
                <a:solidFill>
                  <a:schemeClr val="tx1"/>
                </a:solidFill>
                <a:latin typeface="Calibri"/>
                <a:cs typeface="Calibri"/>
              </a:endParaRPr>
            </a:p>
          </p:txBody>
        </p:sp>
        <p:cxnSp>
          <p:nvCxnSpPr>
            <p:cNvPr id="284" name="Straight Arrow Connector 283"/>
            <p:cNvCxnSpPr>
              <a:stCxn id="270" idx="4"/>
              <a:endCxn id="46" idx="7"/>
            </p:cNvCxnSpPr>
            <p:nvPr/>
          </p:nvCxnSpPr>
          <p:spPr>
            <a:xfrm flipH="1">
              <a:off x="2051766" y="2687910"/>
              <a:ext cx="187959" cy="8999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7" name="Oval 286"/>
            <p:cNvSpPr/>
            <p:nvPr/>
          </p:nvSpPr>
          <p:spPr>
            <a:xfrm>
              <a:off x="228600" y="3505200"/>
              <a:ext cx="685800" cy="533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μ</a:t>
              </a:r>
              <a:r>
                <a:rPr lang="en-US" sz="2400" baseline="-25000" dirty="0" err="1" smtClean="0">
                  <a:solidFill>
                    <a:schemeClr val="tx1"/>
                  </a:solidFill>
                  <a:latin typeface="Calibri"/>
                  <a:cs typeface="Calibri"/>
                </a:rPr>
                <a:t>B</a:t>
              </a:r>
              <a:endParaRPr lang="en-US" sz="2400" dirty="0">
                <a:solidFill>
                  <a:schemeClr val="tx1"/>
                </a:solidFill>
                <a:latin typeface="Calibri"/>
                <a:cs typeface="Calibri"/>
              </a:endParaRPr>
            </a:p>
          </p:txBody>
        </p:sp>
        <p:sp>
          <p:nvSpPr>
            <p:cNvPr id="288" name="Oval 287"/>
            <p:cNvSpPr/>
            <p:nvPr/>
          </p:nvSpPr>
          <p:spPr>
            <a:xfrm>
              <a:off x="228600" y="4267200"/>
              <a:ext cx="685800" cy="6054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err="1" smtClean="0">
                  <a:solidFill>
                    <a:schemeClr val="tx1"/>
                  </a:solidFill>
                  <a:latin typeface="Calibri"/>
                  <a:cs typeface="Calibri"/>
                </a:rPr>
                <a:t>σ</a:t>
              </a:r>
              <a:r>
                <a:rPr lang="en-US" sz="2400" baseline="-25000" dirty="0" err="1">
                  <a:solidFill>
                    <a:schemeClr val="tx1"/>
                  </a:solidFill>
                  <a:latin typeface="Calibri"/>
                  <a:cs typeface="Calibri"/>
                </a:rPr>
                <a:t>B</a:t>
              </a:r>
              <a:endParaRPr lang="en-US" sz="2400" dirty="0">
                <a:solidFill>
                  <a:schemeClr val="tx1"/>
                </a:solidFill>
                <a:latin typeface="Calibri"/>
                <a:cs typeface="Calibri"/>
              </a:endParaRPr>
            </a:p>
          </p:txBody>
        </p:sp>
        <p:cxnSp>
          <p:nvCxnSpPr>
            <p:cNvPr id="290" name="Straight Arrow Connector 289"/>
            <p:cNvCxnSpPr>
              <a:stCxn id="287" idx="6"/>
              <a:endCxn id="46" idx="2"/>
            </p:cNvCxnSpPr>
            <p:nvPr/>
          </p:nvCxnSpPr>
          <p:spPr>
            <a:xfrm>
              <a:off x="914400" y="3771900"/>
              <a:ext cx="660400" cy="1558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88" idx="6"/>
              <a:endCxn id="46" idx="3"/>
            </p:cNvCxnSpPr>
            <p:nvPr/>
          </p:nvCxnSpPr>
          <p:spPr>
            <a:xfrm flipV="1">
              <a:off x="914400" y="3987084"/>
              <a:ext cx="742234" cy="5828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8" name="Elbow Connector 337"/>
            <p:cNvCxnSpPr/>
            <p:nvPr/>
          </p:nvCxnSpPr>
          <p:spPr>
            <a:xfrm rot="10800000">
              <a:off x="2483785" y="2431370"/>
              <a:ext cx="4648200" cy="38100"/>
            </a:xfrm>
            <a:prstGeom prst="bentConnector3">
              <a:avLst>
                <a:gd name="adj1" fmla="val 91748"/>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2" name="Rectangle 61"/>
          <p:cNvSpPr/>
          <p:nvPr/>
        </p:nvSpPr>
        <p:spPr>
          <a:xfrm>
            <a:off x="3501671" y="3048000"/>
            <a:ext cx="3510501" cy="1998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2" name="TextBox 1"/>
          <p:cNvSpPr txBox="1"/>
          <p:nvPr/>
        </p:nvSpPr>
        <p:spPr>
          <a:xfrm>
            <a:off x="3429000" y="2533472"/>
            <a:ext cx="3810000" cy="1200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spcBef>
                <a:spcPct val="50000"/>
              </a:spcBef>
              <a:buFont typeface="Wingdings" pitchFamily="2" charset="2"/>
              <a:buNone/>
            </a:pPr>
            <a:r>
              <a:rPr lang="en-US" altLang="zh-CN" sz="2400" dirty="0">
                <a:ea typeface="宋体" pitchFamily="2" charset="-122"/>
              </a:rPr>
              <a:t>Collapse different types of entities into one </a:t>
            </a:r>
            <a:r>
              <a:rPr lang="en-US" altLang="zh-CN" sz="2400" dirty="0" smtClean="0">
                <a:ea typeface="宋体" pitchFamily="2" charset="-122"/>
              </a:rPr>
              <a:t>distribution of content units</a:t>
            </a:r>
            <a:endParaRPr lang="en-US" sz="2400" dirty="0"/>
          </a:p>
        </p:txBody>
      </p:sp>
      <p:sp>
        <p:nvSpPr>
          <p:cNvPr id="64" name="Title 1"/>
          <p:cNvSpPr>
            <a:spLocks noGrp="1"/>
          </p:cNvSpPr>
          <p:nvPr>
            <p:ph type="title"/>
          </p:nvPr>
        </p:nvSpPr>
        <p:spPr>
          <a:xfrm>
            <a:off x="457200" y="274637"/>
            <a:ext cx="3657600" cy="944563"/>
          </a:xfrm>
        </p:spPr>
        <p:txBody>
          <a:bodyPr>
            <a:normAutofit fontScale="90000"/>
          </a:bodyPr>
          <a:lstStyle/>
          <a:p>
            <a:r>
              <a:rPr lang="en-US" dirty="0" smtClean="0"/>
              <a:t>Global Context</a:t>
            </a:r>
            <a:endParaRPr lang="en-US" dirty="0"/>
          </a:p>
        </p:txBody>
      </p:sp>
      <p:sp>
        <p:nvSpPr>
          <p:cNvPr id="3" name="Date Placeholder 2"/>
          <p:cNvSpPr>
            <a:spLocks noGrp="1"/>
          </p:cNvSpPr>
          <p:nvPr>
            <p:ph type="dt" sz="half" idx="10"/>
          </p:nvPr>
        </p:nvSpPr>
        <p:spPr/>
        <p:txBody>
          <a:bodyPr/>
          <a:lstStyle/>
          <a:p>
            <a:fld id="{3EE5AD10-1B3A-9E42-845C-5B4755B7B075}" type="datetime1">
              <a:rPr lang="en-US" smtClean="0"/>
              <a:t>6/28/16</a:t>
            </a:fld>
            <a:endParaRPr lang="en-US"/>
          </a:p>
        </p:txBody>
      </p:sp>
      <p:sp>
        <p:nvSpPr>
          <p:cNvPr id="4" name="Slide Number Placeholder 3"/>
          <p:cNvSpPr>
            <a:spLocks noGrp="1"/>
          </p:cNvSpPr>
          <p:nvPr>
            <p:ph type="sldNum" sz="quarter" idx="12"/>
          </p:nvPr>
        </p:nvSpPr>
        <p:spPr/>
        <p:txBody>
          <a:bodyPr/>
          <a:lstStyle/>
          <a:p>
            <a:fld id="{82D3AB69-B85A-4173-B386-1237E2F9F008}" type="slidenum">
              <a:rPr lang="en-US" smtClean="0"/>
              <a:t>46</a:t>
            </a:fld>
            <a:endParaRPr lang="en-US"/>
          </a:p>
        </p:txBody>
      </p:sp>
    </p:spTree>
    <p:extLst>
      <p:ext uri="{BB962C8B-B14F-4D97-AF65-F5344CB8AC3E}">
        <p14:creationId xmlns:p14="http://schemas.microsoft.com/office/powerpoint/2010/main" val="69284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Propagation Path</a:t>
            </a:r>
            <a:endParaRPr lang="en-US" dirty="0"/>
          </a:p>
        </p:txBody>
      </p:sp>
      <p:sp>
        <p:nvSpPr>
          <p:cNvPr id="4" name="Date Placeholder 3"/>
          <p:cNvSpPr>
            <a:spLocks noGrp="1"/>
          </p:cNvSpPr>
          <p:nvPr>
            <p:ph type="dt" sz="half" idx="10"/>
          </p:nvPr>
        </p:nvSpPr>
        <p:spPr/>
        <p:txBody>
          <a:bodyPr/>
          <a:lstStyle/>
          <a:p>
            <a:fld id="{9CE41E70-8C01-3C43-B5F7-86694FFB54EC}"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47</a:t>
            </a:fld>
            <a:endParaRPr lang="en-US"/>
          </a:p>
        </p:txBody>
      </p:sp>
      <p:grpSp>
        <p:nvGrpSpPr>
          <p:cNvPr id="7" name="Group 6"/>
          <p:cNvGrpSpPr/>
          <p:nvPr/>
        </p:nvGrpSpPr>
        <p:grpSpPr>
          <a:xfrm>
            <a:off x="2286000" y="2209800"/>
            <a:ext cx="4162983" cy="1143000"/>
            <a:chOff x="2743200" y="3679688"/>
            <a:chExt cx="2933700" cy="720064"/>
          </a:xfrm>
        </p:grpSpPr>
        <p:sp>
          <p:nvSpPr>
            <p:cNvPr id="20" name="Oval 19"/>
            <p:cNvSpPr/>
            <p:nvPr/>
          </p:nvSpPr>
          <p:spPr>
            <a:xfrm>
              <a:off x="2743200" y="39624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p>
          </p:txBody>
        </p:sp>
        <p:sp>
          <p:nvSpPr>
            <p:cNvPr id="21" name="Isosceles Triangle 20"/>
            <p:cNvSpPr/>
            <p:nvPr/>
          </p:nvSpPr>
          <p:spPr>
            <a:xfrm>
              <a:off x="5486400" y="39433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2" name="Rounded Rectangle 21"/>
            <p:cNvSpPr/>
            <p:nvPr/>
          </p:nvSpPr>
          <p:spPr>
            <a:xfrm>
              <a:off x="3585633" y="4214014"/>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23" name="Rounded Rectangle 22"/>
            <p:cNvSpPr/>
            <p:nvPr/>
          </p:nvSpPr>
          <p:spPr>
            <a:xfrm>
              <a:off x="3585633" y="3679688"/>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cxnSp>
          <p:nvCxnSpPr>
            <p:cNvPr id="24" name="Straight Arrow Connector 23"/>
            <p:cNvCxnSpPr>
              <a:stCxn id="20" idx="6"/>
              <a:endCxn id="22" idx="1"/>
            </p:cNvCxnSpPr>
            <p:nvPr/>
          </p:nvCxnSpPr>
          <p:spPr>
            <a:xfrm>
              <a:off x="2895600" y="4038600"/>
              <a:ext cx="690033" cy="268283"/>
            </a:xfrm>
            <a:prstGeom prst="straightConnector1">
              <a:avLst/>
            </a:prstGeom>
            <a:ln w="12700">
              <a:tailEnd type="arrow"/>
            </a:ln>
          </p:spPr>
          <p:style>
            <a:lnRef idx="1">
              <a:schemeClr val="accent4"/>
            </a:lnRef>
            <a:fillRef idx="0">
              <a:schemeClr val="accent4"/>
            </a:fillRef>
            <a:effectRef idx="0">
              <a:schemeClr val="accent4"/>
            </a:effectRef>
            <a:fontRef idx="minor">
              <a:schemeClr val="tx1"/>
            </a:fontRef>
          </p:style>
        </p:cxnSp>
        <p:cxnSp>
          <p:nvCxnSpPr>
            <p:cNvPr id="25" name="Straight Arrow Connector 24"/>
            <p:cNvCxnSpPr>
              <a:stCxn id="23" idx="1"/>
              <a:endCxn id="20" idx="6"/>
            </p:cNvCxnSpPr>
            <p:nvPr/>
          </p:nvCxnSpPr>
          <p:spPr>
            <a:xfrm flipH="1">
              <a:off x="2895600" y="3772557"/>
              <a:ext cx="690033" cy="266043"/>
            </a:xfrm>
            <a:prstGeom prst="straightConnector1">
              <a:avLst/>
            </a:prstGeom>
            <a:ln w="12700">
              <a:tailEnd type="arrow"/>
            </a:ln>
          </p:spPr>
          <p:style>
            <a:lnRef idx="1">
              <a:schemeClr val="accent4"/>
            </a:lnRef>
            <a:fillRef idx="0">
              <a:schemeClr val="accent4"/>
            </a:fillRef>
            <a:effectRef idx="0">
              <a:schemeClr val="accent4"/>
            </a:effectRef>
            <a:fontRef idx="minor">
              <a:schemeClr val="tx1"/>
            </a:fontRef>
          </p:style>
        </p:cxnSp>
        <p:cxnSp>
          <p:nvCxnSpPr>
            <p:cNvPr id="26" name="Straight Arrow Connector 25"/>
            <p:cNvCxnSpPr>
              <a:stCxn id="22" idx="3"/>
              <a:endCxn id="21" idx="1"/>
            </p:cNvCxnSpPr>
            <p:nvPr/>
          </p:nvCxnSpPr>
          <p:spPr>
            <a:xfrm flipV="1">
              <a:off x="4881033" y="4029075"/>
              <a:ext cx="652992" cy="277808"/>
            </a:xfrm>
            <a:prstGeom prst="straightConnector1">
              <a:avLst/>
            </a:prstGeom>
            <a:ln w="12700">
              <a:solidFill>
                <a:schemeClr val="accent6"/>
              </a:solidFill>
              <a:tailEnd type="arrow"/>
            </a:ln>
          </p:spPr>
          <p:style>
            <a:lnRef idx="1">
              <a:schemeClr val="accent4"/>
            </a:lnRef>
            <a:fillRef idx="0">
              <a:schemeClr val="accent4"/>
            </a:fillRef>
            <a:effectRef idx="0">
              <a:schemeClr val="accent4"/>
            </a:effectRef>
            <a:fontRef idx="minor">
              <a:schemeClr val="tx1"/>
            </a:fontRef>
          </p:style>
        </p:cxnSp>
        <p:cxnSp>
          <p:nvCxnSpPr>
            <p:cNvPr id="27" name="Straight Arrow Connector 26"/>
            <p:cNvCxnSpPr>
              <a:stCxn id="21" idx="1"/>
              <a:endCxn id="23" idx="3"/>
            </p:cNvCxnSpPr>
            <p:nvPr/>
          </p:nvCxnSpPr>
          <p:spPr>
            <a:xfrm flipH="1" flipV="1">
              <a:off x="4881033" y="3772557"/>
              <a:ext cx="652992" cy="256518"/>
            </a:xfrm>
            <a:prstGeom prst="straightConnector1">
              <a:avLst/>
            </a:prstGeom>
            <a:ln w="12700">
              <a:solidFill>
                <a:schemeClr val="accent6"/>
              </a:solidFill>
              <a:tailEnd type="arrow"/>
            </a:ln>
          </p:spPr>
          <p:style>
            <a:lnRef idx="1">
              <a:schemeClr val="accent4"/>
            </a:lnRef>
            <a:fillRef idx="0">
              <a:schemeClr val="accent4"/>
            </a:fillRef>
            <a:effectRef idx="0">
              <a:schemeClr val="accent4"/>
            </a:effectRef>
            <a:fontRef idx="minor">
              <a:schemeClr val="tx1"/>
            </a:fontRef>
          </p:style>
        </p:cxnSp>
      </p:grpSp>
      <p:grpSp>
        <p:nvGrpSpPr>
          <p:cNvPr id="28" name="Group 27"/>
          <p:cNvGrpSpPr/>
          <p:nvPr/>
        </p:nvGrpSpPr>
        <p:grpSpPr>
          <a:xfrm>
            <a:off x="1981200" y="1524000"/>
            <a:ext cx="4902994" cy="584776"/>
            <a:chOff x="1981200" y="1676400"/>
            <a:chExt cx="4902994" cy="584776"/>
          </a:xfrm>
        </p:grpSpPr>
        <p:sp>
          <p:nvSpPr>
            <p:cNvPr id="8" name="Text Box 21"/>
            <p:cNvSpPr txBox="1">
              <a:spLocks noChangeArrowheads="1"/>
            </p:cNvSpPr>
            <p:nvPr/>
          </p:nvSpPr>
          <p:spPr bwMode="auto">
            <a:xfrm>
              <a:off x="1981200" y="1676400"/>
              <a:ext cx="1297553"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ctr">
                <a:spcBef>
                  <a:spcPts val="0"/>
                </a:spcBef>
                <a:buFont typeface="Wingdings" pitchFamily="2" charset="2"/>
                <a:buNone/>
              </a:pPr>
              <a:r>
                <a:rPr lang="en-US" altLang="zh-CN" sz="1600" dirty="0" smtClean="0">
                  <a:ea typeface="宋体" pitchFamily="2" charset="-122"/>
                </a:rPr>
                <a:t>News </a:t>
              </a:r>
            </a:p>
            <a:p>
              <a:pPr algn="ctr">
                <a:spcBef>
                  <a:spcPts val="0"/>
                </a:spcBef>
                <a:buFont typeface="Wingdings" pitchFamily="2" charset="2"/>
                <a:buNone/>
              </a:pPr>
              <a:r>
                <a:rPr lang="en-US" altLang="zh-CN" sz="1600" dirty="0" smtClean="0">
                  <a:ea typeface="宋体" pitchFamily="2" charset="-122"/>
                </a:rPr>
                <a:t>Sentences</a:t>
              </a:r>
              <a:endParaRPr lang="en-US" altLang="zh-CN" sz="1600" dirty="0">
                <a:ea typeface="宋体" pitchFamily="2" charset="-122"/>
              </a:endParaRPr>
            </a:p>
          </p:txBody>
        </p:sp>
        <p:sp>
          <p:nvSpPr>
            <p:cNvPr id="9" name="Text Box 21"/>
            <p:cNvSpPr txBox="1">
              <a:spLocks noChangeArrowheads="1"/>
            </p:cNvSpPr>
            <p:nvPr/>
          </p:nvSpPr>
          <p:spPr bwMode="auto">
            <a:xfrm>
              <a:off x="3713524" y="1770667"/>
              <a:ext cx="16219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600" dirty="0" smtClean="0">
                  <a:ea typeface="宋体" pitchFamily="2" charset="-122"/>
                </a:rPr>
                <a:t>Content units</a:t>
              </a:r>
              <a:endParaRPr lang="en-US" altLang="zh-CN" sz="1600" dirty="0">
                <a:ea typeface="宋体" pitchFamily="2" charset="-122"/>
              </a:endParaRPr>
            </a:p>
          </p:txBody>
        </p:sp>
        <p:sp>
          <p:nvSpPr>
            <p:cNvPr id="10" name="Text Box 21"/>
            <p:cNvSpPr txBox="1">
              <a:spLocks noChangeArrowheads="1"/>
            </p:cNvSpPr>
            <p:nvPr/>
          </p:nvSpPr>
          <p:spPr bwMode="auto">
            <a:xfrm>
              <a:off x="5873859" y="1770667"/>
              <a:ext cx="10103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600" dirty="0" smtClean="0">
                  <a:ea typeface="宋体" pitchFamily="2" charset="-122"/>
                </a:rPr>
                <a:t>tweets</a:t>
              </a:r>
              <a:endParaRPr lang="en-US" altLang="zh-CN" sz="1600" dirty="0">
                <a:ea typeface="宋体" pitchFamily="2" charset="-122"/>
              </a:endParaRPr>
            </a:p>
          </p:txBody>
        </p:sp>
      </p:grpSp>
      <p:grpSp>
        <p:nvGrpSpPr>
          <p:cNvPr id="18" name="Group 17"/>
          <p:cNvGrpSpPr/>
          <p:nvPr/>
        </p:nvGrpSpPr>
        <p:grpSpPr>
          <a:xfrm>
            <a:off x="2286000" y="3886200"/>
            <a:ext cx="4191000" cy="2667000"/>
            <a:chOff x="2895600" y="2362200"/>
            <a:chExt cx="3390900" cy="2895600"/>
          </a:xfrm>
        </p:grpSpPr>
        <p:grpSp>
          <p:nvGrpSpPr>
            <p:cNvPr id="19" name="Group 18"/>
            <p:cNvGrpSpPr/>
            <p:nvPr/>
          </p:nvGrpSpPr>
          <p:grpSpPr>
            <a:xfrm>
              <a:off x="2895600" y="2514600"/>
              <a:ext cx="152400" cy="2438400"/>
              <a:chOff x="2895600" y="2514600"/>
              <a:chExt cx="152400" cy="2438400"/>
            </a:xfrm>
          </p:grpSpPr>
          <p:sp>
            <p:nvSpPr>
              <p:cNvPr id="65" name="Oval 64"/>
              <p:cNvSpPr/>
              <p:nvPr/>
            </p:nvSpPr>
            <p:spPr>
              <a:xfrm>
                <a:off x="2895600" y="25146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66" name="Oval 65"/>
              <p:cNvSpPr/>
              <p:nvPr/>
            </p:nvSpPr>
            <p:spPr>
              <a:xfrm>
                <a:off x="2895600" y="3039534"/>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67" name="Oval 66"/>
              <p:cNvSpPr/>
              <p:nvPr/>
            </p:nvSpPr>
            <p:spPr>
              <a:xfrm>
                <a:off x="2895600" y="3589867"/>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68" name="Oval 67"/>
              <p:cNvSpPr/>
              <p:nvPr/>
            </p:nvSpPr>
            <p:spPr>
              <a:xfrm>
                <a:off x="2895600" y="41910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69" name="Oval 68"/>
              <p:cNvSpPr/>
              <p:nvPr/>
            </p:nvSpPr>
            <p:spPr>
              <a:xfrm>
                <a:off x="2895600" y="48006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grpSp>
        <p:grpSp>
          <p:nvGrpSpPr>
            <p:cNvPr id="29" name="Group 28"/>
            <p:cNvGrpSpPr/>
            <p:nvPr/>
          </p:nvGrpSpPr>
          <p:grpSpPr>
            <a:xfrm>
              <a:off x="6096000" y="2362200"/>
              <a:ext cx="190500" cy="2895600"/>
              <a:chOff x="5905500" y="1981200"/>
              <a:chExt cx="190500" cy="2895600"/>
            </a:xfrm>
          </p:grpSpPr>
          <p:sp>
            <p:nvSpPr>
              <p:cNvPr id="59" name="Isosceles Triangle 58"/>
              <p:cNvSpPr/>
              <p:nvPr/>
            </p:nvSpPr>
            <p:spPr>
              <a:xfrm>
                <a:off x="5905500" y="24955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60" name="Isosceles Triangle 59"/>
              <p:cNvSpPr/>
              <p:nvPr/>
            </p:nvSpPr>
            <p:spPr>
              <a:xfrm>
                <a:off x="5905500" y="3020484"/>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61" name="Isosceles Triangle 60"/>
              <p:cNvSpPr/>
              <p:nvPr/>
            </p:nvSpPr>
            <p:spPr>
              <a:xfrm>
                <a:off x="5905500" y="3596217"/>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62" name="Isosceles Triangle 61"/>
              <p:cNvSpPr/>
              <p:nvPr/>
            </p:nvSpPr>
            <p:spPr>
              <a:xfrm>
                <a:off x="5905500" y="41719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63" name="Isosceles Triangle 62"/>
              <p:cNvSpPr/>
              <p:nvPr/>
            </p:nvSpPr>
            <p:spPr>
              <a:xfrm>
                <a:off x="5905500" y="47053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64" name="Isosceles Triangle 63"/>
              <p:cNvSpPr/>
              <p:nvPr/>
            </p:nvSpPr>
            <p:spPr>
              <a:xfrm>
                <a:off x="5905500" y="198120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grpSp>
        <p:sp>
          <p:nvSpPr>
            <p:cNvPr id="30" name="Rounded Rectangle 29"/>
            <p:cNvSpPr/>
            <p:nvPr/>
          </p:nvSpPr>
          <p:spPr>
            <a:xfrm>
              <a:off x="3962400" y="3242998"/>
              <a:ext cx="1295400" cy="2190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31" name="Rounded Rectangle 30"/>
            <p:cNvSpPr/>
            <p:nvPr/>
          </p:nvSpPr>
          <p:spPr>
            <a:xfrm>
              <a:off x="3962400" y="3853657"/>
              <a:ext cx="1295400" cy="2190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32" name="Rounded Rectangle 31"/>
            <p:cNvSpPr/>
            <p:nvPr/>
          </p:nvSpPr>
          <p:spPr>
            <a:xfrm>
              <a:off x="3962400" y="4505060"/>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33" name="Rounded Rectangle 32"/>
            <p:cNvSpPr/>
            <p:nvPr/>
          </p:nvSpPr>
          <p:spPr>
            <a:xfrm>
              <a:off x="3962400" y="2693194"/>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cxnSp>
          <p:nvCxnSpPr>
            <p:cNvPr id="34" name="Straight Connector 33"/>
            <p:cNvCxnSpPr>
              <a:stCxn id="65" idx="6"/>
              <a:endCxn id="33" idx="1"/>
            </p:cNvCxnSpPr>
            <p:nvPr/>
          </p:nvCxnSpPr>
          <p:spPr>
            <a:xfrm>
              <a:off x="3048000" y="2590800"/>
              <a:ext cx="914400" cy="19526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6" idx="6"/>
              <a:endCxn id="33" idx="1"/>
            </p:cNvCxnSpPr>
            <p:nvPr/>
          </p:nvCxnSpPr>
          <p:spPr>
            <a:xfrm flipV="1">
              <a:off x="3048000" y="2786063"/>
              <a:ext cx="914400" cy="3296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7" idx="6"/>
              <a:endCxn id="33" idx="1"/>
            </p:cNvCxnSpPr>
            <p:nvPr/>
          </p:nvCxnSpPr>
          <p:spPr>
            <a:xfrm flipV="1">
              <a:off x="3048000" y="2786063"/>
              <a:ext cx="914400" cy="88000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8" idx="6"/>
              <a:endCxn id="33" idx="1"/>
            </p:cNvCxnSpPr>
            <p:nvPr/>
          </p:nvCxnSpPr>
          <p:spPr>
            <a:xfrm flipV="1">
              <a:off x="3048000" y="2786063"/>
              <a:ext cx="914400" cy="148113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69" idx="6"/>
              <a:endCxn id="33" idx="1"/>
            </p:cNvCxnSpPr>
            <p:nvPr/>
          </p:nvCxnSpPr>
          <p:spPr>
            <a:xfrm flipV="1">
              <a:off x="3048000" y="2786063"/>
              <a:ext cx="914400" cy="209073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65" idx="6"/>
              <a:endCxn id="30" idx="1"/>
            </p:cNvCxnSpPr>
            <p:nvPr/>
          </p:nvCxnSpPr>
          <p:spPr>
            <a:xfrm>
              <a:off x="3048000" y="2590800"/>
              <a:ext cx="914400" cy="76173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68" idx="6"/>
              <a:endCxn id="32" idx="1"/>
            </p:cNvCxnSpPr>
            <p:nvPr/>
          </p:nvCxnSpPr>
          <p:spPr>
            <a:xfrm>
              <a:off x="3048000" y="4267200"/>
              <a:ext cx="914400" cy="33072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67" idx="6"/>
              <a:endCxn id="31" idx="1"/>
            </p:cNvCxnSpPr>
            <p:nvPr/>
          </p:nvCxnSpPr>
          <p:spPr>
            <a:xfrm>
              <a:off x="3048000" y="3666067"/>
              <a:ext cx="914400" cy="29712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64" idx="1"/>
              <a:endCxn id="33" idx="3"/>
            </p:cNvCxnSpPr>
            <p:nvPr/>
          </p:nvCxnSpPr>
          <p:spPr>
            <a:xfrm flipH="1">
              <a:off x="5257800" y="2447925"/>
              <a:ext cx="885825" cy="33813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64" idx="1"/>
              <a:endCxn id="30" idx="3"/>
            </p:cNvCxnSpPr>
            <p:nvPr/>
          </p:nvCxnSpPr>
          <p:spPr>
            <a:xfrm flipH="1">
              <a:off x="5257800" y="2447925"/>
              <a:ext cx="885825" cy="90461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9" idx="1"/>
              <a:endCxn id="31" idx="3"/>
            </p:cNvCxnSpPr>
            <p:nvPr/>
          </p:nvCxnSpPr>
          <p:spPr>
            <a:xfrm flipH="1">
              <a:off x="5257800" y="2962275"/>
              <a:ext cx="885825" cy="100092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9" idx="1"/>
              <a:endCxn id="33" idx="3"/>
            </p:cNvCxnSpPr>
            <p:nvPr/>
          </p:nvCxnSpPr>
          <p:spPr>
            <a:xfrm flipH="1" flipV="1">
              <a:off x="5257800" y="2786063"/>
              <a:ext cx="885825" cy="17621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60" idx="1"/>
              <a:endCxn id="31" idx="3"/>
            </p:cNvCxnSpPr>
            <p:nvPr/>
          </p:nvCxnSpPr>
          <p:spPr>
            <a:xfrm flipH="1">
              <a:off x="5257800" y="3487209"/>
              <a:ext cx="885825" cy="47598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1" idx="1"/>
              <a:endCxn id="33" idx="3"/>
            </p:cNvCxnSpPr>
            <p:nvPr/>
          </p:nvCxnSpPr>
          <p:spPr>
            <a:xfrm flipH="1" flipV="1">
              <a:off x="5257800" y="2786063"/>
              <a:ext cx="885825" cy="12768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61" idx="1"/>
              <a:endCxn id="30" idx="3"/>
            </p:cNvCxnSpPr>
            <p:nvPr/>
          </p:nvCxnSpPr>
          <p:spPr>
            <a:xfrm flipH="1" flipV="1">
              <a:off x="5257800" y="3352536"/>
              <a:ext cx="885825" cy="71040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62" idx="1"/>
              <a:endCxn id="31" idx="3"/>
            </p:cNvCxnSpPr>
            <p:nvPr/>
          </p:nvCxnSpPr>
          <p:spPr>
            <a:xfrm flipH="1" flipV="1">
              <a:off x="5257800" y="3963195"/>
              <a:ext cx="885825" cy="67548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2" idx="1"/>
              <a:endCxn id="32" idx="3"/>
            </p:cNvCxnSpPr>
            <p:nvPr/>
          </p:nvCxnSpPr>
          <p:spPr>
            <a:xfrm flipH="1" flipV="1">
              <a:off x="5257800" y="4597929"/>
              <a:ext cx="885825" cy="4074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3" idx="1"/>
              <a:endCxn id="32" idx="3"/>
            </p:cNvCxnSpPr>
            <p:nvPr/>
          </p:nvCxnSpPr>
          <p:spPr>
            <a:xfrm flipH="1" flipV="1">
              <a:off x="5257800" y="4597929"/>
              <a:ext cx="885825" cy="57414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3" idx="1"/>
              <a:endCxn id="31" idx="3"/>
            </p:cNvCxnSpPr>
            <p:nvPr/>
          </p:nvCxnSpPr>
          <p:spPr>
            <a:xfrm flipH="1" flipV="1">
              <a:off x="5257800" y="3963195"/>
              <a:ext cx="885825" cy="120888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0" idx="1"/>
              <a:endCxn id="32" idx="3"/>
            </p:cNvCxnSpPr>
            <p:nvPr/>
          </p:nvCxnSpPr>
          <p:spPr>
            <a:xfrm flipH="1">
              <a:off x="5257800" y="3487209"/>
              <a:ext cx="885825" cy="111072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6" idx="6"/>
              <a:endCxn id="30" idx="1"/>
            </p:cNvCxnSpPr>
            <p:nvPr/>
          </p:nvCxnSpPr>
          <p:spPr>
            <a:xfrm>
              <a:off x="3048000" y="3115734"/>
              <a:ext cx="914400" cy="23680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9" idx="6"/>
              <a:endCxn id="32" idx="1"/>
            </p:cNvCxnSpPr>
            <p:nvPr/>
          </p:nvCxnSpPr>
          <p:spPr>
            <a:xfrm flipV="1">
              <a:off x="3048000" y="4597929"/>
              <a:ext cx="914400" cy="2788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p:nvCxnSpPr>
        <p:spPr>
          <a:xfrm>
            <a:off x="1828800" y="3810000"/>
            <a:ext cx="50292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5628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reenshot 2016-04-07 18.53.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752600"/>
            <a:ext cx="5098026" cy="4231016"/>
          </a:xfrm>
          <a:prstGeom prst="rect">
            <a:avLst/>
          </a:prstGeom>
        </p:spPr>
      </p:pic>
      <p:sp>
        <p:nvSpPr>
          <p:cNvPr id="31" name="Title 1"/>
          <p:cNvSpPr>
            <a:spLocks noGrp="1"/>
          </p:cNvSpPr>
          <p:nvPr>
            <p:ph type="title"/>
          </p:nvPr>
        </p:nvSpPr>
        <p:spPr/>
        <p:txBody>
          <a:bodyPr>
            <a:normAutofit/>
          </a:bodyPr>
          <a:lstStyle/>
          <a:p>
            <a:pPr algn="l"/>
            <a:r>
              <a:rPr lang="en-US" sz="3200" dirty="0" smtClean="0"/>
              <a:t>The Propagation Model on the Tripartite Graph: Combining Global and Local Context</a:t>
            </a:r>
            <a:endParaRPr lang="en-US" sz="3200" dirty="0"/>
          </a:p>
        </p:txBody>
      </p:sp>
      <p:sp>
        <p:nvSpPr>
          <p:cNvPr id="4" name="Date Placeholder 3"/>
          <p:cNvSpPr>
            <a:spLocks noGrp="1"/>
          </p:cNvSpPr>
          <p:nvPr>
            <p:ph type="dt" sz="half" idx="10"/>
          </p:nvPr>
        </p:nvSpPr>
        <p:spPr/>
        <p:txBody>
          <a:bodyPr/>
          <a:lstStyle/>
          <a:p>
            <a:fld id="{2D440634-B6CD-0042-AB1A-9866CB511557}"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48</a:t>
            </a:fld>
            <a:endParaRPr lang="en-US"/>
          </a:p>
        </p:txBody>
      </p:sp>
      <p:grpSp>
        <p:nvGrpSpPr>
          <p:cNvPr id="7" name="Group 6"/>
          <p:cNvGrpSpPr/>
          <p:nvPr/>
        </p:nvGrpSpPr>
        <p:grpSpPr>
          <a:xfrm>
            <a:off x="6096000" y="1279293"/>
            <a:ext cx="2743200" cy="778107"/>
            <a:chOff x="2743200" y="3679688"/>
            <a:chExt cx="2933700" cy="720064"/>
          </a:xfrm>
        </p:grpSpPr>
        <p:sp>
          <p:nvSpPr>
            <p:cNvPr id="9" name="Oval 8"/>
            <p:cNvSpPr/>
            <p:nvPr/>
          </p:nvSpPr>
          <p:spPr>
            <a:xfrm>
              <a:off x="2743200" y="39624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p>
          </p:txBody>
        </p:sp>
        <p:sp>
          <p:nvSpPr>
            <p:cNvPr id="10" name="Isosceles Triangle 9"/>
            <p:cNvSpPr/>
            <p:nvPr/>
          </p:nvSpPr>
          <p:spPr>
            <a:xfrm>
              <a:off x="5486400" y="39433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1" name="Rounded Rectangle 10"/>
            <p:cNvSpPr/>
            <p:nvPr/>
          </p:nvSpPr>
          <p:spPr>
            <a:xfrm>
              <a:off x="3585633" y="4214014"/>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12" name="Rounded Rectangle 11"/>
            <p:cNvSpPr/>
            <p:nvPr/>
          </p:nvSpPr>
          <p:spPr>
            <a:xfrm>
              <a:off x="3585633" y="3679688"/>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cxnSp>
          <p:nvCxnSpPr>
            <p:cNvPr id="13" name="Straight Arrow Connector 12"/>
            <p:cNvCxnSpPr>
              <a:stCxn id="9" idx="6"/>
              <a:endCxn id="11" idx="1"/>
            </p:cNvCxnSpPr>
            <p:nvPr/>
          </p:nvCxnSpPr>
          <p:spPr>
            <a:xfrm>
              <a:off x="2895600" y="4038600"/>
              <a:ext cx="690033" cy="268283"/>
            </a:xfrm>
            <a:prstGeom prst="straightConnector1">
              <a:avLst/>
            </a:prstGeom>
            <a:ln w="12700">
              <a:tailEnd type="arrow"/>
            </a:ln>
          </p:spPr>
          <p:style>
            <a:lnRef idx="1">
              <a:schemeClr val="accent4"/>
            </a:lnRef>
            <a:fillRef idx="0">
              <a:schemeClr val="accent4"/>
            </a:fillRef>
            <a:effectRef idx="0">
              <a:schemeClr val="accent4"/>
            </a:effectRef>
            <a:fontRef idx="minor">
              <a:schemeClr val="tx1"/>
            </a:fontRef>
          </p:style>
        </p:cxnSp>
        <p:cxnSp>
          <p:nvCxnSpPr>
            <p:cNvPr id="14" name="Straight Arrow Connector 13"/>
            <p:cNvCxnSpPr>
              <a:stCxn id="12" idx="1"/>
              <a:endCxn id="9" idx="6"/>
            </p:cNvCxnSpPr>
            <p:nvPr/>
          </p:nvCxnSpPr>
          <p:spPr>
            <a:xfrm flipH="1">
              <a:off x="2895600" y="3772557"/>
              <a:ext cx="690033" cy="266043"/>
            </a:xfrm>
            <a:prstGeom prst="straightConnector1">
              <a:avLst/>
            </a:prstGeom>
            <a:ln w="12700">
              <a:tailEnd type="arrow"/>
            </a:ln>
          </p:spPr>
          <p:style>
            <a:lnRef idx="1">
              <a:schemeClr val="accent4"/>
            </a:lnRef>
            <a:fillRef idx="0">
              <a:schemeClr val="accent4"/>
            </a:fillRef>
            <a:effectRef idx="0">
              <a:schemeClr val="accent4"/>
            </a:effectRef>
            <a:fontRef idx="minor">
              <a:schemeClr val="tx1"/>
            </a:fontRef>
          </p:style>
        </p:cxnSp>
        <p:cxnSp>
          <p:nvCxnSpPr>
            <p:cNvPr id="15" name="Straight Arrow Connector 14"/>
            <p:cNvCxnSpPr>
              <a:stCxn id="11" idx="3"/>
              <a:endCxn id="10" idx="1"/>
            </p:cNvCxnSpPr>
            <p:nvPr/>
          </p:nvCxnSpPr>
          <p:spPr>
            <a:xfrm flipV="1">
              <a:off x="4881033" y="4029075"/>
              <a:ext cx="652992" cy="277808"/>
            </a:xfrm>
            <a:prstGeom prst="straightConnector1">
              <a:avLst/>
            </a:prstGeom>
            <a:ln w="12700">
              <a:solidFill>
                <a:schemeClr val="accent6"/>
              </a:solidFill>
              <a:tailEnd type="arrow"/>
            </a:ln>
          </p:spPr>
          <p:style>
            <a:lnRef idx="1">
              <a:schemeClr val="accent4"/>
            </a:lnRef>
            <a:fillRef idx="0">
              <a:schemeClr val="accent4"/>
            </a:fillRef>
            <a:effectRef idx="0">
              <a:schemeClr val="accent4"/>
            </a:effectRef>
            <a:fontRef idx="minor">
              <a:schemeClr val="tx1"/>
            </a:fontRef>
          </p:style>
        </p:cxnSp>
        <p:cxnSp>
          <p:nvCxnSpPr>
            <p:cNvPr id="16" name="Straight Arrow Connector 15"/>
            <p:cNvCxnSpPr>
              <a:stCxn id="10" idx="1"/>
              <a:endCxn id="12" idx="3"/>
            </p:cNvCxnSpPr>
            <p:nvPr/>
          </p:nvCxnSpPr>
          <p:spPr>
            <a:xfrm flipH="1" flipV="1">
              <a:off x="4881033" y="3772557"/>
              <a:ext cx="652992" cy="256518"/>
            </a:xfrm>
            <a:prstGeom prst="straightConnector1">
              <a:avLst/>
            </a:prstGeom>
            <a:ln w="12700">
              <a:solidFill>
                <a:schemeClr val="accent6"/>
              </a:solidFill>
              <a:tailEnd type="arrow"/>
            </a:ln>
          </p:spPr>
          <p:style>
            <a:lnRef idx="1">
              <a:schemeClr val="accent4"/>
            </a:lnRef>
            <a:fillRef idx="0">
              <a:schemeClr val="accent4"/>
            </a:fillRef>
            <a:effectRef idx="0">
              <a:schemeClr val="accent4"/>
            </a:effectRef>
            <a:fontRef idx="minor">
              <a:schemeClr val="tx1"/>
            </a:fontRef>
          </p:style>
        </p:cxnSp>
      </p:grpSp>
      <p:grpSp>
        <p:nvGrpSpPr>
          <p:cNvPr id="103" name="Group 102"/>
          <p:cNvGrpSpPr/>
          <p:nvPr/>
        </p:nvGrpSpPr>
        <p:grpSpPr>
          <a:xfrm>
            <a:off x="152400" y="2227006"/>
            <a:ext cx="6382821" cy="3411794"/>
            <a:chOff x="381000" y="1692088"/>
            <a:chExt cx="6122917" cy="3110753"/>
          </a:xfrm>
        </p:grpSpPr>
        <p:sp>
          <p:nvSpPr>
            <p:cNvPr id="21" name="Rectangle 15"/>
            <p:cNvSpPr>
              <a:spLocks noChangeArrowheads="1"/>
            </p:cNvSpPr>
            <p:nvPr/>
          </p:nvSpPr>
          <p:spPr bwMode="auto">
            <a:xfrm>
              <a:off x="381000" y="2514600"/>
              <a:ext cx="1720850" cy="396875"/>
            </a:xfrm>
            <a:prstGeom prst="rect">
              <a:avLst/>
            </a:prstGeom>
            <a:ln>
              <a:headEnd/>
              <a:tailEnd/>
            </a:ln>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spcBef>
                  <a:spcPct val="0"/>
                </a:spcBef>
                <a:buClrTx/>
                <a:buFontTx/>
                <a:buNone/>
              </a:pPr>
              <a:r>
                <a:rPr lang="en-US" altLang="zh-CN" sz="1800" dirty="0" smtClean="0">
                  <a:ea typeface="宋体" pitchFamily="2" charset="-122"/>
                </a:rPr>
                <a:t>Local Context</a:t>
              </a:r>
              <a:endParaRPr lang="en-US" altLang="zh-CN" sz="1800" dirty="0">
                <a:ea typeface="宋体" pitchFamily="2" charset="-122"/>
              </a:endParaRPr>
            </a:p>
          </p:txBody>
        </p:sp>
        <p:sp>
          <p:nvSpPr>
            <p:cNvPr id="26" name="Rectangle 16"/>
            <p:cNvSpPr>
              <a:spLocks noChangeArrowheads="1"/>
            </p:cNvSpPr>
            <p:nvPr/>
          </p:nvSpPr>
          <p:spPr bwMode="auto">
            <a:xfrm>
              <a:off x="4800600" y="2285999"/>
              <a:ext cx="1501272" cy="640977"/>
            </a:xfrm>
            <a:prstGeom prst="rect">
              <a:avLst/>
            </a:prstGeom>
            <a:noFill/>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endParaRPr lang="en-US"/>
            </a:p>
          </p:txBody>
        </p:sp>
        <p:sp>
          <p:nvSpPr>
            <p:cNvPr id="27" name="Rectangle 16"/>
            <p:cNvSpPr>
              <a:spLocks noChangeArrowheads="1"/>
            </p:cNvSpPr>
            <p:nvPr/>
          </p:nvSpPr>
          <p:spPr bwMode="auto">
            <a:xfrm>
              <a:off x="5059220" y="4191000"/>
              <a:ext cx="1444697" cy="611841"/>
            </a:xfrm>
            <a:prstGeom prst="rect">
              <a:avLst/>
            </a:prstGeom>
            <a:noFill/>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endParaRPr lang="en-US"/>
            </a:p>
          </p:txBody>
        </p:sp>
        <p:sp>
          <p:nvSpPr>
            <p:cNvPr id="29" name="Rectangle 16"/>
            <p:cNvSpPr>
              <a:spLocks noChangeArrowheads="1"/>
            </p:cNvSpPr>
            <p:nvPr/>
          </p:nvSpPr>
          <p:spPr bwMode="auto">
            <a:xfrm>
              <a:off x="3048000" y="1692088"/>
              <a:ext cx="1499540" cy="609600"/>
            </a:xfrm>
            <a:prstGeom prst="rect">
              <a:avLst/>
            </a:prstGeom>
            <a:noFill/>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endParaRPr lang="en-US"/>
            </a:p>
          </p:txBody>
        </p:sp>
        <p:sp>
          <p:nvSpPr>
            <p:cNvPr id="30" name="Rectangle 16"/>
            <p:cNvSpPr>
              <a:spLocks noChangeArrowheads="1"/>
            </p:cNvSpPr>
            <p:nvPr/>
          </p:nvSpPr>
          <p:spPr bwMode="auto">
            <a:xfrm>
              <a:off x="3048000" y="3482788"/>
              <a:ext cx="1371600" cy="665629"/>
            </a:xfrm>
            <a:prstGeom prst="rect">
              <a:avLst/>
            </a:prstGeom>
            <a:noFill/>
            <a:ln>
              <a:headEnd/>
              <a:tailEnd/>
            </a:ln>
            <a:extLst/>
          </p:spPr>
          <p:style>
            <a:lnRef idx="2">
              <a:schemeClr val="accent2"/>
            </a:lnRef>
            <a:fillRef idx="1">
              <a:schemeClr val="lt1"/>
            </a:fillRef>
            <a:effectRef idx="0">
              <a:schemeClr val="accent2"/>
            </a:effectRef>
            <a:fontRef idx="minor">
              <a:schemeClr val="dk1"/>
            </a:fontRef>
          </p:style>
          <p:txBody>
            <a:bodyPr wrap="none" anchor="ctr"/>
            <a:lstStyle/>
            <a:p>
              <a:endParaRPr lang="en-US"/>
            </a:p>
          </p:txBody>
        </p:sp>
        <p:cxnSp>
          <p:nvCxnSpPr>
            <p:cNvPr id="58" name="Elbow Connector 57"/>
            <p:cNvCxnSpPr>
              <a:endCxn id="21" idx="2"/>
            </p:cNvCxnSpPr>
            <p:nvPr/>
          </p:nvCxnSpPr>
          <p:spPr>
            <a:xfrm rot="10800000">
              <a:off x="1241425" y="2911475"/>
              <a:ext cx="1771074" cy="1057649"/>
            </a:xfrm>
            <a:prstGeom prst="bentConnector2">
              <a:avLst/>
            </a:prstGeom>
          </p:spPr>
          <p:style>
            <a:lnRef idx="2">
              <a:schemeClr val="accent2">
                <a:shade val="50000"/>
              </a:schemeClr>
            </a:lnRef>
            <a:fillRef idx="1">
              <a:schemeClr val="accent2"/>
            </a:fillRef>
            <a:effectRef idx="0">
              <a:schemeClr val="accent2"/>
            </a:effectRef>
            <a:fontRef idx="minor">
              <a:schemeClr val="lt1"/>
            </a:fontRef>
          </p:style>
        </p:cxnSp>
        <p:cxnSp>
          <p:nvCxnSpPr>
            <p:cNvPr id="64" name="Elbow Connector 63"/>
            <p:cNvCxnSpPr>
              <a:endCxn id="21" idx="0"/>
            </p:cNvCxnSpPr>
            <p:nvPr/>
          </p:nvCxnSpPr>
          <p:spPr>
            <a:xfrm rot="10800000" flipV="1">
              <a:off x="1241425" y="2093259"/>
              <a:ext cx="1771074" cy="421341"/>
            </a:xfrm>
            <a:prstGeom prst="bentConnector2">
              <a:avLst/>
            </a:prstGeom>
          </p:spPr>
          <p:style>
            <a:lnRef idx="2">
              <a:schemeClr val="accent2">
                <a:shade val="50000"/>
              </a:schemeClr>
            </a:lnRef>
            <a:fillRef idx="1">
              <a:schemeClr val="accent2"/>
            </a:fillRef>
            <a:effectRef idx="0">
              <a:schemeClr val="accent2"/>
            </a:effectRef>
            <a:fontRef idx="minor">
              <a:schemeClr val="lt1"/>
            </a:fontRef>
          </p:style>
        </p:cxnSp>
        <p:cxnSp>
          <p:nvCxnSpPr>
            <p:cNvPr id="73" name="Elbow Connector 72"/>
            <p:cNvCxnSpPr>
              <a:endCxn id="21" idx="2"/>
            </p:cNvCxnSpPr>
            <p:nvPr/>
          </p:nvCxnSpPr>
          <p:spPr>
            <a:xfrm rot="10800000">
              <a:off x="1241425" y="2911475"/>
              <a:ext cx="3744698" cy="1752413"/>
            </a:xfrm>
            <a:prstGeom prst="bentConnector2">
              <a:avLst/>
            </a:prstGeom>
          </p:spPr>
          <p:style>
            <a:lnRef idx="2">
              <a:schemeClr val="accent2">
                <a:shade val="50000"/>
              </a:schemeClr>
            </a:lnRef>
            <a:fillRef idx="1">
              <a:schemeClr val="accent2"/>
            </a:fillRef>
            <a:effectRef idx="0">
              <a:schemeClr val="accent2"/>
            </a:effectRef>
            <a:fontRef idx="minor">
              <a:schemeClr val="lt1"/>
            </a:fontRef>
          </p:style>
        </p:cxnSp>
        <p:cxnSp>
          <p:nvCxnSpPr>
            <p:cNvPr id="81" name="Elbow Connector 80"/>
            <p:cNvCxnSpPr>
              <a:endCxn id="21" idx="2"/>
            </p:cNvCxnSpPr>
            <p:nvPr/>
          </p:nvCxnSpPr>
          <p:spPr>
            <a:xfrm rot="10800000" flipV="1">
              <a:off x="1241426" y="2895599"/>
              <a:ext cx="4473575" cy="15875"/>
            </a:xfrm>
            <a:prstGeom prst="bentConnector4">
              <a:avLst>
                <a:gd name="adj1" fmla="val 8"/>
                <a:gd name="adj2" fmla="val 1006665"/>
              </a:avLst>
            </a:prstGeom>
          </p:spPr>
          <p:style>
            <a:lnRef idx="2">
              <a:schemeClr val="accent2">
                <a:shade val="50000"/>
              </a:schemeClr>
            </a:lnRef>
            <a:fillRef idx="1">
              <a:schemeClr val="accent2"/>
            </a:fillRef>
            <a:effectRef idx="0">
              <a:schemeClr val="accent2"/>
            </a:effectRef>
            <a:fontRef idx="minor">
              <a:schemeClr val="lt1"/>
            </a:fontRef>
          </p:style>
        </p:cxnSp>
      </p:grpSp>
      <p:grpSp>
        <p:nvGrpSpPr>
          <p:cNvPr id="102" name="Group 101"/>
          <p:cNvGrpSpPr/>
          <p:nvPr/>
        </p:nvGrpSpPr>
        <p:grpSpPr>
          <a:xfrm>
            <a:off x="3657600" y="2920181"/>
            <a:ext cx="4876797" cy="2694038"/>
            <a:chOff x="3879994" y="2384612"/>
            <a:chExt cx="4678219" cy="2456329"/>
          </a:xfrm>
        </p:grpSpPr>
        <p:sp>
          <p:nvSpPr>
            <p:cNvPr id="18" name="Rectangle 10"/>
            <p:cNvSpPr>
              <a:spLocks noChangeArrowheads="1"/>
            </p:cNvSpPr>
            <p:nvPr/>
          </p:nvSpPr>
          <p:spPr bwMode="auto">
            <a:xfrm>
              <a:off x="7010400" y="2895600"/>
              <a:ext cx="1547813" cy="396875"/>
            </a:xfrm>
            <a:prstGeom prst="rect">
              <a:avLst/>
            </a:prstGeom>
            <a:ln>
              <a:headEnd/>
              <a:tailEnd/>
            </a:ln>
            <a:extLst/>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spcBef>
                  <a:spcPct val="0"/>
                </a:spcBef>
                <a:buClrTx/>
                <a:buFontTx/>
                <a:buNone/>
              </a:pPr>
              <a:r>
                <a:rPr lang="en-US" altLang="zh-CN" sz="1800" dirty="0" smtClean="0">
                  <a:ea typeface="宋体" pitchFamily="2" charset="-122"/>
                </a:rPr>
                <a:t>Global Context</a:t>
              </a:r>
              <a:endParaRPr lang="en-US" altLang="zh-CN" sz="1800" dirty="0">
                <a:ea typeface="宋体" pitchFamily="2" charset="-122"/>
              </a:endParaRPr>
            </a:p>
          </p:txBody>
        </p:sp>
        <p:sp>
          <p:nvSpPr>
            <p:cNvPr id="19" name="Rectangle 16"/>
            <p:cNvSpPr>
              <a:spLocks noChangeArrowheads="1"/>
            </p:cNvSpPr>
            <p:nvPr/>
          </p:nvSpPr>
          <p:spPr bwMode="auto">
            <a:xfrm>
              <a:off x="3879994" y="2384612"/>
              <a:ext cx="530298" cy="533400"/>
            </a:xfrm>
            <a:prstGeom prst="rect">
              <a:avLst/>
            </a:prstGeom>
            <a:noFill/>
            <a:ln>
              <a:headEnd/>
              <a:tailEnd/>
            </a:ln>
            <a:extLst/>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sp>
          <p:nvSpPr>
            <p:cNvPr id="28" name="Rectangle 16"/>
            <p:cNvSpPr>
              <a:spLocks noChangeArrowheads="1"/>
            </p:cNvSpPr>
            <p:nvPr/>
          </p:nvSpPr>
          <p:spPr bwMode="auto">
            <a:xfrm>
              <a:off x="4026188" y="4307541"/>
              <a:ext cx="584778" cy="533400"/>
            </a:xfrm>
            <a:prstGeom prst="rect">
              <a:avLst/>
            </a:prstGeom>
            <a:noFill/>
            <a:ln>
              <a:headEnd/>
              <a:tailEnd/>
            </a:ln>
            <a:extLst/>
          </p:spPr>
          <p:style>
            <a:lnRef idx="2">
              <a:schemeClr val="accent3"/>
            </a:lnRef>
            <a:fillRef idx="1">
              <a:schemeClr val="lt1"/>
            </a:fillRef>
            <a:effectRef idx="0">
              <a:schemeClr val="accent3"/>
            </a:effectRef>
            <a:fontRef idx="minor">
              <a:schemeClr val="dk1"/>
            </a:fontRef>
          </p:style>
          <p:txBody>
            <a:bodyPr wrap="none" anchor="ctr"/>
            <a:lstStyle/>
            <a:p>
              <a:endParaRPr lang="en-US"/>
            </a:p>
          </p:txBody>
        </p:sp>
        <p:cxnSp>
          <p:nvCxnSpPr>
            <p:cNvPr id="87" name="Elbow Connector 86"/>
            <p:cNvCxnSpPr>
              <a:stCxn id="28" idx="2"/>
              <a:endCxn id="18" idx="2"/>
            </p:cNvCxnSpPr>
            <p:nvPr/>
          </p:nvCxnSpPr>
          <p:spPr>
            <a:xfrm rot="5400000" flipH="1" flipV="1">
              <a:off x="5277209" y="2333843"/>
              <a:ext cx="1548467" cy="3465729"/>
            </a:xfrm>
            <a:prstGeom prst="bentConnector3">
              <a:avLst>
                <a:gd name="adj1" fmla="val -13460"/>
              </a:avLst>
            </a:prstGeom>
          </p:spPr>
          <p:style>
            <a:lnRef idx="2">
              <a:schemeClr val="accent3">
                <a:shade val="50000"/>
              </a:schemeClr>
            </a:lnRef>
            <a:fillRef idx="1">
              <a:schemeClr val="accent3"/>
            </a:fillRef>
            <a:effectRef idx="0">
              <a:schemeClr val="accent3"/>
            </a:effectRef>
            <a:fontRef idx="minor">
              <a:schemeClr val="lt1"/>
            </a:fontRef>
          </p:style>
        </p:cxnSp>
        <p:cxnSp>
          <p:nvCxnSpPr>
            <p:cNvPr id="92" name="Elbow Connector 91"/>
            <p:cNvCxnSpPr>
              <a:stCxn id="19" idx="2"/>
              <a:endCxn id="18" idx="2"/>
            </p:cNvCxnSpPr>
            <p:nvPr/>
          </p:nvCxnSpPr>
          <p:spPr>
            <a:xfrm rot="16200000" flipH="1">
              <a:off x="5777494" y="1285661"/>
              <a:ext cx="374463" cy="3639163"/>
            </a:xfrm>
            <a:prstGeom prst="bentConnector3">
              <a:avLst>
                <a:gd name="adj1" fmla="val 155661"/>
              </a:avLst>
            </a:prstGeom>
          </p:spPr>
          <p:style>
            <a:lnRef idx="2">
              <a:schemeClr val="accent3">
                <a:shade val="50000"/>
              </a:schemeClr>
            </a:lnRef>
            <a:fillRef idx="1">
              <a:schemeClr val="accent3"/>
            </a:fillRef>
            <a:effectRef idx="0">
              <a:schemeClr val="accent3"/>
            </a:effectRef>
            <a:fontRef idx="minor">
              <a:schemeClr val="lt1"/>
            </a:fontRef>
          </p:style>
        </p:cxnSp>
      </p:grpSp>
    </p:spTree>
    <p:extLst>
      <p:ext uri="{BB962C8B-B14F-4D97-AF65-F5344CB8AC3E}">
        <p14:creationId xmlns:p14="http://schemas.microsoft.com/office/powerpoint/2010/main" val="284009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own Arrow 160"/>
          <p:cNvSpPr/>
          <p:nvPr/>
        </p:nvSpPr>
        <p:spPr>
          <a:xfrm>
            <a:off x="7620000" y="2438400"/>
            <a:ext cx="304800" cy="1143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Down Arrow 159"/>
          <p:cNvSpPr/>
          <p:nvPr/>
        </p:nvSpPr>
        <p:spPr>
          <a:xfrm>
            <a:off x="5486400" y="2438400"/>
            <a:ext cx="304800" cy="1143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152400"/>
            <a:ext cx="8229600" cy="1143000"/>
          </a:xfrm>
        </p:spPr>
        <p:txBody>
          <a:bodyPr>
            <a:normAutofit/>
          </a:bodyPr>
          <a:lstStyle/>
          <a:p>
            <a:r>
              <a:rPr lang="en-US" dirty="0" smtClean="0"/>
              <a:t>An End-to-End Framework</a:t>
            </a:r>
            <a:endParaRPr lang="en-US" dirty="0"/>
          </a:p>
        </p:txBody>
      </p:sp>
      <p:sp>
        <p:nvSpPr>
          <p:cNvPr id="4" name="Date Placeholder 3"/>
          <p:cNvSpPr>
            <a:spLocks noGrp="1"/>
          </p:cNvSpPr>
          <p:nvPr>
            <p:ph type="dt" sz="half" idx="10"/>
          </p:nvPr>
        </p:nvSpPr>
        <p:spPr/>
        <p:txBody>
          <a:bodyPr/>
          <a:lstStyle/>
          <a:p>
            <a:fld id="{E1AE874E-DC6A-AF45-91DB-A6BD5E3FE402}"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49</a:t>
            </a:fld>
            <a:endParaRPr lang="en-US"/>
          </a:p>
        </p:txBody>
      </p:sp>
      <p:pic>
        <p:nvPicPr>
          <p:cNvPr id="7" name="Picture 23" descr="MCj0371064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143001"/>
            <a:ext cx="1219200" cy="107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a:xfrm>
            <a:off x="1676400" y="2286000"/>
            <a:ext cx="22860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Hexagon 71"/>
          <p:cNvSpPr/>
          <p:nvPr/>
        </p:nvSpPr>
        <p:spPr>
          <a:xfrm>
            <a:off x="1752600" y="1447800"/>
            <a:ext cx="2057400" cy="685800"/>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smtClean="0"/>
              <a:t>Event Detection</a:t>
            </a:r>
            <a:endParaRPr lang="en-US" sz="2000" dirty="0"/>
          </a:p>
        </p:txBody>
      </p:sp>
      <p:grpSp>
        <p:nvGrpSpPr>
          <p:cNvPr id="95" name="Group 94"/>
          <p:cNvGrpSpPr/>
          <p:nvPr/>
        </p:nvGrpSpPr>
        <p:grpSpPr>
          <a:xfrm>
            <a:off x="5562600" y="3733800"/>
            <a:ext cx="3429002" cy="2971800"/>
            <a:chOff x="2505615" y="1905000"/>
            <a:chExt cx="4047586" cy="3352800"/>
          </a:xfrm>
        </p:grpSpPr>
        <p:grpSp>
          <p:nvGrpSpPr>
            <p:cNvPr id="96" name="Group 95"/>
            <p:cNvGrpSpPr/>
            <p:nvPr/>
          </p:nvGrpSpPr>
          <p:grpSpPr>
            <a:xfrm>
              <a:off x="2895600" y="2514600"/>
              <a:ext cx="152400" cy="2438400"/>
              <a:chOff x="2895600" y="2514600"/>
              <a:chExt cx="152400" cy="2438400"/>
            </a:xfrm>
          </p:grpSpPr>
          <p:sp>
            <p:nvSpPr>
              <p:cNvPr id="133" name="Oval 132"/>
              <p:cNvSpPr/>
              <p:nvPr/>
            </p:nvSpPr>
            <p:spPr>
              <a:xfrm>
                <a:off x="2895600" y="25146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134" name="Oval 133"/>
              <p:cNvSpPr/>
              <p:nvPr/>
            </p:nvSpPr>
            <p:spPr>
              <a:xfrm>
                <a:off x="2895600" y="3039534"/>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135" name="Oval 134"/>
              <p:cNvSpPr/>
              <p:nvPr/>
            </p:nvSpPr>
            <p:spPr>
              <a:xfrm>
                <a:off x="2895600" y="3589867"/>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136" name="Oval 135"/>
              <p:cNvSpPr/>
              <p:nvPr/>
            </p:nvSpPr>
            <p:spPr>
              <a:xfrm>
                <a:off x="2895600" y="41910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137" name="Oval 136"/>
              <p:cNvSpPr/>
              <p:nvPr/>
            </p:nvSpPr>
            <p:spPr>
              <a:xfrm>
                <a:off x="2895600" y="4800600"/>
                <a:ext cx="152400" cy="1524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grpSp>
        <p:grpSp>
          <p:nvGrpSpPr>
            <p:cNvPr id="97" name="Group 96"/>
            <p:cNvGrpSpPr/>
            <p:nvPr/>
          </p:nvGrpSpPr>
          <p:grpSpPr>
            <a:xfrm>
              <a:off x="6096000" y="2362200"/>
              <a:ext cx="190500" cy="2895600"/>
              <a:chOff x="5905500" y="1981200"/>
              <a:chExt cx="190500" cy="2895600"/>
            </a:xfrm>
          </p:grpSpPr>
          <p:sp>
            <p:nvSpPr>
              <p:cNvPr id="127" name="Isosceles Triangle 126"/>
              <p:cNvSpPr/>
              <p:nvPr/>
            </p:nvSpPr>
            <p:spPr>
              <a:xfrm>
                <a:off x="5905500" y="24955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128" name="Isosceles Triangle 127"/>
              <p:cNvSpPr/>
              <p:nvPr/>
            </p:nvSpPr>
            <p:spPr>
              <a:xfrm>
                <a:off x="5905500" y="3020484"/>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129" name="Isosceles Triangle 128"/>
              <p:cNvSpPr/>
              <p:nvPr/>
            </p:nvSpPr>
            <p:spPr>
              <a:xfrm>
                <a:off x="5905500" y="3596217"/>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130" name="Isosceles Triangle 129"/>
              <p:cNvSpPr/>
              <p:nvPr/>
            </p:nvSpPr>
            <p:spPr>
              <a:xfrm>
                <a:off x="5905500" y="41719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131" name="Isosceles Triangle 130"/>
              <p:cNvSpPr/>
              <p:nvPr/>
            </p:nvSpPr>
            <p:spPr>
              <a:xfrm>
                <a:off x="5905500" y="470535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132" name="Isosceles Triangle 131"/>
              <p:cNvSpPr/>
              <p:nvPr/>
            </p:nvSpPr>
            <p:spPr>
              <a:xfrm>
                <a:off x="5905500" y="1981200"/>
                <a:ext cx="190500" cy="171450"/>
              </a:xfrm>
              <a:prstGeom prs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grpSp>
        <p:sp>
          <p:nvSpPr>
            <p:cNvPr id="98" name="Rounded Rectangle 97"/>
            <p:cNvSpPr/>
            <p:nvPr/>
          </p:nvSpPr>
          <p:spPr>
            <a:xfrm>
              <a:off x="3962400" y="3242998"/>
              <a:ext cx="1295400" cy="2190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99" name="Rounded Rectangle 98"/>
            <p:cNvSpPr/>
            <p:nvPr/>
          </p:nvSpPr>
          <p:spPr>
            <a:xfrm>
              <a:off x="3962400" y="3853657"/>
              <a:ext cx="1295400" cy="2190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100" name="Rounded Rectangle 99"/>
            <p:cNvSpPr/>
            <p:nvPr/>
          </p:nvSpPr>
          <p:spPr>
            <a:xfrm>
              <a:off x="3962400" y="4505060"/>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sp>
          <p:nvSpPr>
            <p:cNvPr id="101" name="Rounded Rectangle 100"/>
            <p:cNvSpPr/>
            <p:nvPr/>
          </p:nvSpPr>
          <p:spPr>
            <a:xfrm>
              <a:off x="3962400" y="2693194"/>
              <a:ext cx="1295400" cy="1857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dirty="0"/>
            </a:p>
          </p:txBody>
        </p:sp>
        <p:cxnSp>
          <p:nvCxnSpPr>
            <p:cNvPr id="102" name="Straight Connector 101"/>
            <p:cNvCxnSpPr>
              <a:stCxn id="133" idx="6"/>
              <a:endCxn id="101" idx="1"/>
            </p:cNvCxnSpPr>
            <p:nvPr/>
          </p:nvCxnSpPr>
          <p:spPr>
            <a:xfrm>
              <a:off x="3048000" y="2590800"/>
              <a:ext cx="914400" cy="19526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34" idx="6"/>
              <a:endCxn id="101" idx="1"/>
            </p:cNvCxnSpPr>
            <p:nvPr/>
          </p:nvCxnSpPr>
          <p:spPr>
            <a:xfrm flipV="1">
              <a:off x="3048000" y="2786063"/>
              <a:ext cx="914400" cy="3296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35" idx="6"/>
              <a:endCxn id="101" idx="1"/>
            </p:cNvCxnSpPr>
            <p:nvPr/>
          </p:nvCxnSpPr>
          <p:spPr>
            <a:xfrm flipV="1">
              <a:off x="3048000" y="2786063"/>
              <a:ext cx="914400" cy="88000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36" idx="6"/>
              <a:endCxn id="101" idx="1"/>
            </p:cNvCxnSpPr>
            <p:nvPr/>
          </p:nvCxnSpPr>
          <p:spPr>
            <a:xfrm flipV="1">
              <a:off x="3048000" y="2786063"/>
              <a:ext cx="914400" cy="148113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37" idx="6"/>
              <a:endCxn id="101" idx="1"/>
            </p:cNvCxnSpPr>
            <p:nvPr/>
          </p:nvCxnSpPr>
          <p:spPr>
            <a:xfrm flipV="1">
              <a:off x="3048000" y="2786063"/>
              <a:ext cx="914400" cy="209073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33" idx="6"/>
              <a:endCxn id="98" idx="1"/>
            </p:cNvCxnSpPr>
            <p:nvPr/>
          </p:nvCxnSpPr>
          <p:spPr>
            <a:xfrm>
              <a:off x="3048000" y="2590800"/>
              <a:ext cx="914400" cy="76173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36" idx="6"/>
              <a:endCxn id="100" idx="1"/>
            </p:cNvCxnSpPr>
            <p:nvPr/>
          </p:nvCxnSpPr>
          <p:spPr>
            <a:xfrm>
              <a:off x="3048000" y="4267200"/>
              <a:ext cx="914400" cy="33072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35" idx="6"/>
              <a:endCxn id="99" idx="1"/>
            </p:cNvCxnSpPr>
            <p:nvPr/>
          </p:nvCxnSpPr>
          <p:spPr>
            <a:xfrm>
              <a:off x="3048000" y="3666067"/>
              <a:ext cx="914400" cy="29712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32" idx="1"/>
              <a:endCxn id="101" idx="3"/>
            </p:cNvCxnSpPr>
            <p:nvPr/>
          </p:nvCxnSpPr>
          <p:spPr>
            <a:xfrm flipH="1">
              <a:off x="5257800" y="2447925"/>
              <a:ext cx="885825" cy="33813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32" idx="1"/>
              <a:endCxn id="98" idx="3"/>
            </p:cNvCxnSpPr>
            <p:nvPr/>
          </p:nvCxnSpPr>
          <p:spPr>
            <a:xfrm flipH="1">
              <a:off x="5257800" y="2447925"/>
              <a:ext cx="885825" cy="90461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27" idx="1"/>
              <a:endCxn id="99" idx="3"/>
            </p:cNvCxnSpPr>
            <p:nvPr/>
          </p:nvCxnSpPr>
          <p:spPr>
            <a:xfrm flipH="1">
              <a:off x="5257800" y="2962275"/>
              <a:ext cx="885825" cy="100092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27" idx="1"/>
              <a:endCxn id="101" idx="3"/>
            </p:cNvCxnSpPr>
            <p:nvPr/>
          </p:nvCxnSpPr>
          <p:spPr>
            <a:xfrm flipH="1" flipV="1">
              <a:off x="5257800" y="2786063"/>
              <a:ext cx="885825" cy="17621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28" idx="1"/>
              <a:endCxn id="99" idx="3"/>
            </p:cNvCxnSpPr>
            <p:nvPr/>
          </p:nvCxnSpPr>
          <p:spPr>
            <a:xfrm flipH="1">
              <a:off x="5257800" y="3487209"/>
              <a:ext cx="885825" cy="47598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29" idx="1"/>
              <a:endCxn id="101" idx="3"/>
            </p:cNvCxnSpPr>
            <p:nvPr/>
          </p:nvCxnSpPr>
          <p:spPr>
            <a:xfrm flipH="1" flipV="1">
              <a:off x="5257800" y="2786063"/>
              <a:ext cx="885825" cy="12768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29" idx="1"/>
              <a:endCxn id="98" idx="3"/>
            </p:cNvCxnSpPr>
            <p:nvPr/>
          </p:nvCxnSpPr>
          <p:spPr>
            <a:xfrm flipH="1" flipV="1">
              <a:off x="5257800" y="3352536"/>
              <a:ext cx="885825" cy="71040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30" idx="1"/>
              <a:endCxn id="99" idx="3"/>
            </p:cNvCxnSpPr>
            <p:nvPr/>
          </p:nvCxnSpPr>
          <p:spPr>
            <a:xfrm flipH="1" flipV="1">
              <a:off x="5257800" y="3963195"/>
              <a:ext cx="885825" cy="67548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30" idx="1"/>
              <a:endCxn id="100" idx="3"/>
            </p:cNvCxnSpPr>
            <p:nvPr/>
          </p:nvCxnSpPr>
          <p:spPr>
            <a:xfrm flipH="1" flipV="1">
              <a:off x="5257800" y="4597929"/>
              <a:ext cx="885825" cy="4074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31" idx="1"/>
              <a:endCxn id="100" idx="3"/>
            </p:cNvCxnSpPr>
            <p:nvPr/>
          </p:nvCxnSpPr>
          <p:spPr>
            <a:xfrm flipH="1" flipV="1">
              <a:off x="5257800" y="4597929"/>
              <a:ext cx="885825" cy="57414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31" idx="1"/>
              <a:endCxn id="99" idx="3"/>
            </p:cNvCxnSpPr>
            <p:nvPr/>
          </p:nvCxnSpPr>
          <p:spPr>
            <a:xfrm flipH="1" flipV="1">
              <a:off x="5257800" y="3963195"/>
              <a:ext cx="885825" cy="120888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28" idx="1"/>
              <a:endCxn id="100" idx="3"/>
            </p:cNvCxnSpPr>
            <p:nvPr/>
          </p:nvCxnSpPr>
          <p:spPr>
            <a:xfrm flipH="1">
              <a:off x="5257800" y="3487209"/>
              <a:ext cx="885825" cy="111072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2" name="Text Box 21"/>
            <p:cNvSpPr txBox="1">
              <a:spLocks noChangeArrowheads="1"/>
            </p:cNvSpPr>
            <p:nvPr/>
          </p:nvSpPr>
          <p:spPr bwMode="auto">
            <a:xfrm>
              <a:off x="2505615" y="1905001"/>
              <a:ext cx="1619032" cy="3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200" dirty="0" smtClean="0">
                  <a:ea typeface="宋体" pitchFamily="2" charset="-122"/>
                </a:rPr>
                <a:t>News Sentences</a:t>
              </a:r>
              <a:endParaRPr lang="en-US" altLang="zh-CN" sz="1200" dirty="0">
                <a:ea typeface="宋体" pitchFamily="2" charset="-122"/>
              </a:endParaRPr>
            </a:p>
          </p:txBody>
        </p:sp>
        <p:sp>
          <p:nvSpPr>
            <p:cNvPr id="123" name="Text Box 21"/>
            <p:cNvSpPr txBox="1">
              <a:spLocks noChangeArrowheads="1"/>
            </p:cNvSpPr>
            <p:nvPr/>
          </p:nvSpPr>
          <p:spPr bwMode="auto">
            <a:xfrm>
              <a:off x="4023168" y="1905000"/>
              <a:ext cx="1540621" cy="3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200" dirty="0" smtClean="0">
                  <a:ea typeface="宋体" pitchFamily="2" charset="-122"/>
                </a:rPr>
                <a:t>Content units</a:t>
              </a:r>
              <a:endParaRPr lang="en-US" altLang="zh-CN" sz="1200" dirty="0">
                <a:ea typeface="宋体" pitchFamily="2" charset="-122"/>
              </a:endParaRPr>
            </a:p>
          </p:txBody>
        </p:sp>
        <p:sp>
          <p:nvSpPr>
            <p:cNvPr id="124" name="Text Box 21"/>
            <p:cNvSpPr txBox="1">
              <a:spLocks noChangeArrowheads="1"/>
            </p:cNvSpPr>
            <p:nvPr/>
          </p:nvSpPr>
          <p:spPr bwMode="auto">
            <a:xfrm>
              <a:off x="5606809" y="1905000"/>
              <a:ext cx="946392" cy="31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69900" indent="-469900">
                <a:spcBef>
                  <a:spcPct val="0"/>
                </a:spcBef>
                <a:defRPr>
                  <a:solidFill>
                    <a:schemeClr val="tx1"/>
                  </a:solidFill>
                  <a:latin typeface="Arial" charset="0"/>
                </a:defRPr>
              </a:lvl1pPr>
              <a:lvl2pPr>
                <a:spcBef>
                  <a:spcPct val="0"/>
                </a:spcBef>
                <a:defRPr>
                  <a:solidFill>
                    <a:schemeClr val="tx1"/>
                  </a:solidFill>
                  <a:latin typeface="Arial" charset="0"/>
                </a:defRPr>
              </a:lvl2pPr>
              <a:lvl3pPr>
                <a:spcBef>
                  <a:spcPct val="0"/>
                </a:spcBef>
                <a:defRPr>
                  <a:solidFill>
                    <a:schemeClr val="tx1"/>
                  </a:solidFill>
                  <a:latin typeface="Arial" charset="0"/>
                </a:defRPr>
              </a:lvl3pPr>
              <a:lvl4pPr>
                <a:spcBef>
                  <a:spcPct val="0"/>
                </a:spcBef>
                <a:defRPr>
                  <a:solidFill>
                    <a:schemeClr val="tx1"/>
                  </a:solidFill>
                  <a:latin typeface="Arial" charset="0"/>
                </a:defRPr>
              </a:lvl4pPr>
              <a:lvl5pPr>
                <a:spcBef>
                  <a:spcPct val="0"/>
                </a:spcBef>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spcBef>
                  <a:spcPct val="50000"/>
                </a:spcBef>
                <a:buFont typeface="Wingdings" pitchFamily="2" charset="2"/>
                <a:buNone/>
              </a:pPr>
              <a:r>
                <a:rPr lang="en-US" altLang="zh-CN" sz="1200" dirty="0" smtClean="0">
                  <a:ea typeface="宋体" pitchFamily="2" charset="-122"/>
                </a:rPr>
                <a:t>tweets</a:t>
              </a:r>
              <a:endParaRPr lang="en-US" altLang="zh-CN" sz="1200" dirty="0">
                <a:ea typeface="宋体" pitchFamily="2" charset="-122"/>
              </a:endParaRPr>
            </a:p>
          </p:txBody>
        </p:sp>
        <p:cxnSp>
          <p:nvCxnSpPr>
            <p:cNvPr id="125" name="Straight Connector 124"/>
            <p:cNvCxnSpPr>
              <a:stCxn id="134" idx="6"/>
              <a:endCxn id="98" idx="1"/>
            </p:cNvCxnSpPr>
            <p:nvPr/>
          </p:nvCxnSpPr>
          <p:spPr>
            <a:xfrm>
              <a:off x="3048000" y="3115734"/>
              <a:ext cx="914400" cy="23680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37" idx="6"/>
              <a:endCxn id="100" idx="1"/>
            </p:cNvCxnSpPr>
            <p:nvPr/>
          </p:nvCxnSpPr>
          <p:spPr>
            <a:xfrm flipV="1">
              <a:off x="3048000" y="4597929"/>
              <a:ext cx="914400" cy="27887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141" name="Left Arrow 140"/>
          <p:cNvSpPr/>
          <p:nvPr/>
        </p:nvSpPr>
        <p:spPr>
          <a:xfrm>
            <a:off x="4038600" y="4953000"/>
            <a:ext cx="1600200"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3" name="Picture 142" descr="sentence_dev.png"/>
          <p:cNvPicPr>
            <a:picLocks noChangeAspect="1"/>
          </p:cNvPicPr>
          <p:nvPr/>
        </p:nvPicPr>
        <p:blipFill rotWithShape="1">
          <a:blip r:embed="rId3" cstate="print">
            <a:extLst>
              <a:ext uri="{28A0092B-C50C-407E-A947-70E740481C1C}">
                <a14:useLocalDpi xmlns:a14="http://schemas.microsoft.com/office/drawing/2010/main" val="0"/>
              </a:ext>
            </a:extLst>
          </a:blip>
          <a:srcRect l="28439" t="-1078" b="-1"/>
          <a:stretch/>
        </p:blipFill>
        <p:spPr>
          <a:xfrm>
            <a:off x="11289" y="3657600"/>
            <a:ext cx="3948232" cy="2590800"/>
          </a:xfrm>
          <a:prstGeom prst="rect">
            <a:avLst/>
          </a:prstGeom>
        </p:spPr>
      </p:pic>
      <p:sp>
        <p:nvSpPr>
          <p:cNvPr id="144" name="Rectangle 15"/>
          <p:cNvSpPr>
            <a:spLocks noChangeArrowheads="1"/>
          </p:cNvSpPr>
          <p:nvPr/>
        </p:nvSpPr>
        <p:spPr bwMode="auto">
          <a:xfrm>
            <a:off x="7086600" y="2819400"/>
            <a:ext cx="1676400" cy="457200"/>
          </a:xfrm>
          <a:prstGeom prst="rect">
            <a:avLst/>
          </a:prstGeom>
          <a:ln>
            <a:headEnd/>
            <a:tailEnd/>
          </a:ln>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spcBef>
                <a:spcPct val="0"/>
              </a:spcBef>
              <a:buClrTx/>
              <a:buFontTx/>
              <a:buNone/>
            </a:pPr>
            <a:r>
              <a:rPr lang="en-US" altLang="zh-CN" sz="2000" dirty="0" smtClean="0">
                <a:ea typeface="宋体" pitchFamily="2" charset="-122"/>
              </a:rPr>
              <a:t>Local Context</a:t>
            </a:r>
            <a:endParaRPr lang="en-US" altLang="zh-CN" sz="2000" dirty="0">
              <a:ea typeface="宋体" pitchFamily="2" charset="-122"/>
            </a:endParaRPr>
          </a:p>
        </p:txBody>
      </p:sp>
      <p:sp>
        <p:nvSpPr>
          <p:cNvPr id="145" name="Rectangle 10"/>
          <p:cNvSpPr>
            <a:spLocks noChangeArrowheads="1"/>
          </p:cNvSpPr>
          <p:nvPr/>
        </p:nvSpPr>
        <p:spPr bwMode="auto">
          <a:xfrm>
            <a:off x="4776785" y="2819400"/>
            <a:ext cx="1624015" cy="473077"/>
          </a:xfrm>
          <a:prstGeom prst="rect">
            <a:avLst/>
          </a:prstGeom>
          <a:ln>
            <a:headEnd/>
            <a:tailEnd/>
          </a:ln>
          <a:extLst/>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spcBef>
                <a:spcPct val="0"/>
              </a:spcBef>
              <a:buClrTx/>
              <a:buFontTx/>
              <a:buNone/>
            </a:pPr>
            <a:r>
              <a:rPr lang="en-US" altLang="zh-CN" sz="2000" dirty="0" smtClean="0">
                <a:ea typeface="宋体" pitchFamily="2" charset="-122"/>
              </a:rPr>
              <a:t>Global Context</a:t>
            </a:r>
            <a:endParaRPr lang="en-US" altLang="zh-CN" sz="2000" dirty="0">
              <a:ea typeface="宋体" pitchFamily="2" charset="-122"/>
            </a:endParaRPr>
          </a:p>
        </p:txBody>
      </p:sp>
      <p:pic>
        <p:nvPicPr>
          <p:cNvPr id="146" name="Picture 145"/>
          <p:cNvPicPr>
            <a:picLocks noChangeAspect="1"/>
          </p:cNvPicPr>
          <p:nvPr/>
        </p:nvPicPr>
        <p:blipFill>
          <a:blip r:embed="rId4"/>
          <a:stretch>
            <a:fillRect/>
          </a:stretch>
        </p:blipFill>
        <p:spPr>
          <a:xfrm>
            <a:off x="76202" y="2286000"/>
            <a:ext cx="1762303" cy="990600"/>
          </a:xfrm>
          <a:prstGeom prst="rect">
            <a:avLst/>
          </a:prstGeom>
        </p:spPr>
      </p:pic>
      <p:sp>
        <p:nvSpPr>
          <p:cNvPr id="163" name="Hexagon 162"/>
          <p:cNvSpPr/>
          <p:nvPr/>
        </p:nvSpPr>
        <p:spPr>
          <a:xfrm>
            <a:off x="4038600" y="4038600"/>
            <a:ext cx="1524000" cy="685800"/>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smtClean="0"/>
              <a:t>Profiling</a:t>
            </a:r>
            <a:endParaRPr lang="en-US" sz="2000" dirty="0"/>
          </a:p>
        </p:txBody>
      </p:sp>
      <p:sp>
        <p:nvSpPr>
          <p:cNvPr id="9" name="Rectangle 8"/>
          <p:cNvSpPr/>
          <p:nvPr/>
        </p:nvSpPr>
        <p:spPr>
          <a:xfrm>
            <a:off x="4038600" y="1524000"/>
            <a:ext cx="2590800" cy="70788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000" dirty="0"/>
              <a:t>Global distributions from the topic model</a:t>
            </a:r>
          </a:p>
        </p:txBody>
      </p:sp>
      <p:sp>
        <p:nvSpPr>
          <p:cNvPr id="6" name="Rectangle 5"/>
          <p:cNvSpPr/>
          <p:nvPr/>
        </p:nvSpPr>
        <p:spPr>
          <a:xfrm>
            <a:off x="6858000" y="1524000"/>
            <a:ext cx="2133600"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dirty="0"/>
              <a:t>Local context of content units</a:t>
            </a:r>
          </a:p>
        </p:txBody>
      </p:sp>
    </p:spTree>
    <p:extLst>
      <p:ext uri="{BB962C8B-B14F-4D97-AF65-F5344CB8AC3E}">
        <p14:creationId xmlns:p14="http://schemas.microsoft.com/office/powerpoint/2010/main" val="1249359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Social Media Data are </a:t>
            </a:r>
            <a:r>
              <a:rPr lang="en-US" dirty="0" smtClean="0">
                <a:solidFill>
                  <a:srgbClr val="FF0000"/>
                </a:solidFill>
              </a:rPr>
              <a:t>Multi-Dimensional</a:t>
            </a:r>
            <a:r>
              <a:rPr lang="en-US" dirty="0" smtClean="0"/>
              <a:t> in Nature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2461" y="1447801"/>
            <a:ext cx="5123731" cy="4525963"/>
          </a:xfrm>
        </p:spPr>
      </p:pic>
      <p:sp>
        <p:nvSpPr>
          <p:cNvPr id="7" name="Date Placeholder 6"/>
          <p:cNvSpPr>
            <a:spLocks noGrp="1"/>
          </p:cNvSpPr>
          <p:nvPr>
            <p:ph type="dt" sz="half" idx="10"/>
          </p:nvPr>
        </p:nvSpPr>
        <p:spPr/>
        <p:txBody>
          <a:bodyPr/>
          <a:lstStyle/>
          <a:p>
            <a:fld id="{72024D20-1DDA-8147-833D-4921D823B3B5}" type="datetime1">
              <a:rPr lang="en-US" smtClean="0"/>
              <a:t>6/28/16</a:t>
            </a:fld>
            <a:endParaRPr lang="en-US"/>
          </a:p>
        </p:txBody>
      </p:sp>
      <p:sp>
        <p:nvSpPr>
          <p:cNvPr id="9" name="Slide Number Placeholder 8"/>
          <p:cNvSpPr>
            <a:spLocks noGrp="1"/>
          </p:cNvSpPr>
          <p:nvPr>
            <p:ph type="sldNum" sz="quarter" idx="12"/>
          </p:nvPr>
        </p:nvSpPr>
        <p:spPr/>
        <p:txBody>
          <a:bodyPr/>
          <a:lstStyle/>
          <a:p>
            <a:fld id="{82D3AB69-B85A-4173-B386-1237E2F9F008}" type="slidenum">
              <a:rPr lang="en-US" smtClean="0"/>
              <a:t>5</a:t>
            </a:fld>
            <a:endParaRPr lang="en-US"/>
          </a:p>
        </p:txBody>
      </p:sp>
      <p:grpSp>
        <p:nvGrpSpPr>
          <p:cNvPr id="19" name="Group 18"/>
          <p:cNvGrpSpPr/>
          <p:nvPr/>
        </p:nvGrpSpPr>
        <p:grpSpPr>
          <a:xfrm>
            <a:off x="4962525" y="2695577"/>
            <a:ext cx="3124200" cy="581025"/>
            <a:chOff x="2895600" y="3286125"/>
            <a:chExt cx="3124200" cy="581025"/>
          </a:xfrm>
        </p:grpSpPr>
        <p:sp>
          <p:nvSpPr>
            <p:cNvPr id="20" name="Rectangle 19"/>
            <p:cNvSpPr/>
            <p:nvPr/>
          </p:nvSpPr>
          <p:spPr>
            <a:xfrm>
              <a:off x="2895600" y="3486150"/>
              <a:ext cx="457200" cy="381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21" name="Straight Arrow Connector 20"/>
            <p:cNvCxnSpPr>
              <a:stCxn id="20" idx="3"/>
              <a:endCxn id="22" idx="1"/>
            </p:cNvCxnSpPr>
            <p:nvPr/>
          </p:nvCxnSpPr>
          <p:spPr>
            <a:xfrm flipV="1">
              <a:off x="3352800" y="3476625"/>
              <a:ext cx="1524000" cy="20002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4876800" y="3286125"/>
              <a:ext cx="1143000" cy="381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category</a:t>
              </a:r>
              <a:endParaRPr lang="en-US" dirty="0"/>
            </a:p>
          </p:txBody>
        </p:sp>
      </p:gr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3800" y="3638550"/>
            <a:ext cx="4549140" cy="2933700"/>
          </a:xfrm>
          <a:prstGeom prst="rect">
            <a:avLst/>
          </a:prstGeom>
          <a:ln>
            <a:solidFill>
              <a:schemeClr val="tx2">
                <a:lumMod val="75000"/>
              </a:schemeClr>
            </a:solidFill>
          </a:ln>
        </p:spPr>
      </p:pic>
      <p:grpSp>
        <p:nvGrpSpPr>
          <p:cNvPr id="139" name="Group 138"/>
          <p:cNvGrpSpPr/>
          <p:nvPr/>
        </p:nvGrpSpPr>
        <p:grpSpPr>
          <a:xfrm>
            <a:off x="271462" y="3638549"/>
            <a:ext cx="4691062" cy="2762251"/>
            <a:chOff x="271462" y="3638550"/>
            <a:chExt cx="4691062" cy="2762250"/>
          </a:xfrm>
        </p:grpSpPr>
        <p:grpSp>
          <p:nvGrpSpPr>
            <p:cNvPr id="11" name="Group 10"/>
            <p:cNvGrpSpPr/>
            <p:nvPr/>
          </p:nvGrpSpPr>
          <p:grpSpPr>
            <a:xfrm>
              <a:off x="271462" y="3638550"/>
              <a:ext cx="2328863" cy="381000"/>
              <a:chOff x="1176337" y="3352800"/>
              <a:chExt cx="2328863" cy="381000"/>
            </a:xfrm>
          </p:grpSpPr>
          <p:sp>
            <p:nvSpPr>
              <p:cNvPr id="12" name="Rectangle 11"/>
              <p:cNvSpPr/>
              <p:nvPr/>
            </p:nvSpPr>
            <p:spPr>
              <a:xfrm>
                <a:off x="2895600" y="3448050"/>
                <a:ext cx="609600" cy="1905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3" name="Straight Arrow Connector 12"/>
              <p:cNvCxnSpPr>
                <a:stCxn id="12" idx="1"/>
                <a:endCxn id="14" idx="3"/>
              </p:cNvCxnSpPr>
              <p:nvPr/>
            </p:nvCxnSpPr>
            <p:spPr>
              <a:xfrm flipH="1">
                <a:off x="2166937" y="3543300"/>
                <a:ext cx="728663"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1176337" y="3352800"/>
                <a:ext cx="990600" cy="381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time</a:t>
                </a:r>
                <a:endParaRPr lang="en-US" dirty="0"/>
              </a:p>
            </p:txBody>
          </p:sp>
        </p:grpSp>
        <p:grpSp>
          <p:nvGrpSpPr>
            <p:cNvPr id="46" name="Group 45"/>
            <p:cNvGrpSpPr/>
            <p:nvPr/>
          </p:nvGrpSpPr>
          <p:grpSpPr>
            <a:xfrm>
              <a:off x="766762" y="4019550"/>
              <a:ext cx="4195762" cy="2381250"/>
              <a:chOff x="-161925" y="1314450"/>
              <a:chExt cx="4195762" cy="2381250"/>
            </a:xfrm>
          </p:grpSpPr>
          <p:sp>
            <p:nvSpPr>
              <p:cNvPr id="47" name="Rectangle 46"/>
              <p:cNvSpPr/>
              <p:nvPr/>
            </p:nvSpPr>
            <p:spPr>
              <a:xfrm>
                <a:off x="2881312" y="3467100"/>
                <a:ext cx="1152525"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48" name="Straight Arrow Connector 47"/>
              <p:cNvCxnSpPr>
                <a:stCxn id="47" idx="1"/>
                <a:endCxn id="14" idx="2"/>
              </p:cNvCxnSpPr>
              <p:nvPr/>
            </p:nvCxnSpPr>
            <p:spPr>
              <a:xfrm flipH="1" flipV="1">
                <a:off x="-161925" y="1314450"/>
                <a:ext cx="3043237" cy="22669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40" name="Group 139"/>
          <p:cNvGrpSpPr/>
          <p:nvPr/>
        </p:nvGrpSpPr>
        <p:grpSpPr>
          <a:xfrm>
            <a:off x="866776" y="4705352"/>
            <a:ext cx="4024313" cy="1557337"/>
            <a:chOff x="866774" y="4705350"/>
            <a:chExt cx="4024313" cy="1557337"/>
          </a:xfrm>
        </p:grpSpPr>
        <p:grpSp>
          <p:nvGrpSpPr>
            <p:cNvPr id="29" name="Group 28"/>
            <p:cNvGrpSpPr/>
            <p:nvPr/>
          </p:nvGrpSpPr>
          <p:grpSpPr>
            <a:xfrm>
              <a:off x="866774" y="4705350"/>
              <a:ext cx="2343151" cy="1557337"/>
              <a:chOff x="1009649" y="3486150"/>
              <a:chExt cx="2343151" cy="1557337"/>
            </a:xfrm>
          </p:grpSpPr>
          <p:sp>
            <p:nvSpPr>
              <p:cNvPr id="30" name="Rectangle 29"/>
              <p:cNvSpPr/>
              <p:nvPr/>
            </p:nvSpPr>
            <p:spPr>
              <a:xfrm>
                <a:off x="2895600" y="3486150"/>
                <a:ext cx="4572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31" name="Straight Arrow Connector 30"/>
              <p:cNvCxnSpPr>
                <a:stCxn id="30" idx="1"/>
                <a:endCxn id="32" idx="0"/>
              </p:cNvCxnSpPr>
              <p:nvPr/>
            </p:nvCxnSpPr>
            <p:spPr>
              <a:xfrm flipH="1">
                <a:off x="1624012" y="3600450"/>
                <a:ext cx="1271588" cy="10477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1009649" y="4648200"/>
                <a:ext cx="1228725" cy="39528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popularity</a:t>
                </a:r>
                <a:endParaRPr lang="en-US" dirty="0"/>
              </a:p>
            </p:txBody>
          </p:sp>
        </p:grpSp>
        <p:grpSp>
          <p:nvGrpSpPr>
            <p:cNvPr id="41" name="Group 40"/>
            <p:cNvGrpSpPr/>
            <p:nvPr/>
          </p:nvGrpSpPr>
          <p:grpSpPr>
            <a:xfrm>
              <a:off x="2095499" y="5867400"/>
              <a:ext cx="2795588" cy="228600"/>
              <a:chOff x="557212" y="3486150"/>
              <a:chExt cx="2795588" cy="228600"/>
            </a:xfrm>
          </p:grpSpPr>
          <p:sp>
            <p:nvSpPr>
              <p:cNvPr id="42" name="Rectangle 41"/>
              <p:cNvSpPr/>
              <p:nvPr/>
            </p:nvSpPr>
            <p:spPr>
              <a:xfrm>
                <a:off x="2895600" y="3486150"/>
                <a:ext cx="4572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43" name="Straight Arrow Connector 42"/>
              <p:cNvCxnSpPr>
                <a:stCxn id="42" idx="1"/>
                <a:endCxn id="32" idx="3"/>
              </p:cNvCxnSpPr>
              <p:nvPr/>
            </p:nvCxnSpPr>
            <p:spPr>
              <a:xfrm flipH="1">
                <a:off x="557212" y="3600450"/>
                <a:ext cx="2338388" cy="833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141" name="Group 140"/>
          <p:cNvGrpSpPr/>
          <p:nvPr/>
        </p:nvGrpSpPr>
        <p:grpSpPr>
          <a:xfrm>
            <a:off x="2447927" y="2971800"/>
            <a:ext cx="2285999" cy="2488405"/>
            <a:chOff x="2447925" y="2971800"/>
            <a:chExt cx="2285999" cy="2488405"/>
          </a:xfrm>
        </p:grpSpPr>
        <p:grpSp>
          <p:nvGrpSpPr>
            <p:cNvPr id="83" name="Group 82"/>
            <p:cNvGrpSpPr/>
            <p:nvPr/>
          </p:nvGrpSpPr>
          <p:grpSpPr>
            <a:xfrm>
              <a:off x="3833811" y="3409950"/>
              <a:ext cx="900113" cy="2050255"/>
              <a:chOff x="2905124" y="1562100"/>
              <a:chExt cx="900113" cy="2050255"/>
            </a:xfrm>
          </p:grpSpPr>
          <p:sp>
            <p:nvSpPr>
              <p:cNvPr id="84" name="Rectangle 83"/>
              <p:cNvSpPr/>
              <p:nvPr/>
            </p:nvSpPr>
            <p:spPr>
              <a:xfrm>
                <a:off x="2905124" y="3409950"/>
                <a:ext cx="900113" cy="20240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85" name="Straight Arrow Connector 84"/>
              <p:cNvCxnSpPr>
                <a:stCxn id="84" idx="0"/>
                <a:endCxn id="8" idx="2"/>
              </p:cNvCxnSpPr>
              <p:nvPr/>
            </p:nvCxnSpPr>
            <p:spPr>
              <a:xfrm flipH="1" flipV="1">
                <a:off x="3262313" y="1562100"/>
                <a:ext cx="92868" cy="18478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2447925" y="2971800"/>
              <a:ext cx="2276475" cy="590550"/>
              <a:chOff x="2895600" y="3124200"/>
              <a:chExt cx="2276475" cy="590550"/>
            </a:xfrm>
          </p:grpSpPr>
          <p:sp>
            <p:nvSpPr>
              <p:cNvPr id="3" name="Rectangle 2"/>
              <p:cNvSpPr/>
              <p:nvPr/>
            </p:nvSpPr>
            <p:spPr>
              <a:xfrm>
                <a:off x="2895600" y="3486150"/>
                <a:ext cx="457200" cy="228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6" name="Straight Arrow Connector 5"/>
              <p:cNvCxnSpPr>
                <a:stCxn id="3" idx="3"/>
                <a:endCxn id="8" idx="1"/>
              </p:cNvCxnSpPr>
              <p:nvPr/>
            </p:nvCxnSpPr>
            <p:spPr>
              <a:xfrm flipV="1">
                <a:off x="3352800" y="3343275"/>
                <a:ext cx="752475" cy="2571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4105275" y="3124200"/>
                <a:ext cx="1066800" cy="4381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location</a:t>
                </a:r>
                <a:endParaRPr lang="en-US" dirty="0"/>
              </a:p>
            </p:txBody>
          </p:sp>
        </p:grpSp>
      </p:grpSp>
      <p:grpSp>
        <p:nvGrpSpPr>
          <p:cNvPr id="103" name="Group 102"/>
          <p:cNvGrpSpPr/>
          <p:nvPr/>
        </p:nvGrpSpPr>
        <p:grpSpPr>
          <a:xfrm>
            <a:off x="3819525" y="3505200"/>
            <a:ext cx="4267200" cy="1676400"/>
            <a:chOff x="2895600" y="2800350"/>
            <a:chExt cx="4267200" cy="1676400"/>
          </a:xfrm>
        </p:grpSpPr>
        <p:sp>
          <p:nvSpPr>
            <p:cNvPr id="104" name="Rectangle 103"/>
            <p:cNvSpPr/>
            <p:nvPr/>
          </p:nvSpPr>
          <p:spPr>
            <a:xfrm>
              <a:off x="2895600" y="3409950"/>
              <a:ext cx="4267200" cy="10668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105" name="Straight Arrow Connector 104"/>
            <p:cNvCxnSpPr>
              <a:stCxn id="104" idx="0"/>
              <a:endCxn id="106" idx="1"/>
            </p:cNvCxnSpPr>
            <p:nvPr/>
          </p:nvCxnSpPr>
          <p:spPr>
            <a:xfrm flipV="1">
              <a:off x="5029200" y="2959894"/>
              <a:ext cx="483989" cy="4500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5513189" y="2800350"/>
              <a:ext cx="725686" cy="31908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text</a:t>
              </a:r>
              <a:endParaRPr lang="en-US" dirty="0"/>
            </a:p>
          </p:txBody>
        </p:sp>
      </p:grpSp>
    </p:spTree>
    <p:extLst>
      <p:ext uri="{BB962C8B-B14F-4D97-AF65-F5344CB8AC3E}">
        <p14:creationId xmlns:p14="http://schemas.microsoft.com/office/powerpoint/2010/main" val="8315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p:txBody>
          <a:bodyPr>
            <a:normAutofit lnSpcReduction="10000"/>
          </a:bodyPr>
          <a:lstStyle/>
          <a:p>
            <a:r>
              <a:rPr lang="en-US" dirty="0" smtClean="0"/>
              <a:t>Challenges</a:t>
            </a:r>
          </a:p>
          <a:p>
            <a:pPr lvl="1"/>
            <a:r>
              <a:rPr lang="en-US" dirty="0"/>
              <a:t>I</a:t>
            </a:r>
            <a:r>
              <a:rPr lang="en-US" dirty="0" smtClean="0"/>
              <a:t>mpossibility </a:t>
            </a:r>
            <a:r>
              <a:rPr lang="en-US" dirty="0"/>
              <a:t>of building a fair gold-</a:t>
            </a:r>
            <a:r>
              <a:rPr lang="en-US" dirty="0" smtClean="0"/>
              <a:t>standard</a:t>
            </a:r>
          </a:p>
          <a:p>
            <a:r>
              <a:rPr lang="en-US" dirty="0" smtClean="0"/>
              <a:t>Distinctiveness</a:t>
            </a:r>
            <a:r>
              <a:rPr lang="zh-CN" altLang="en-US" dirty="0" smtClean="0"/>
              <a:t> </a:t>
            </a:r>
            <a:r>
              <a:rPr lang="en-US" altLang="zh-CN" dirty="0" smtClean="0"/>
              <a:t>from</a:t>
            </a:r>
            <a:r>
              <a:rPr lang="zh-CN" altLang="en-US" dirty="0" smtClean="0"/>
              <a:t> </a:t>
            </a:r>
            <a:r>
              <a:rPr lang="en-US" altLang="zh-CN" dirty="0" smtClean="0"/>
              <a:t>existing</a:t>
            </a:r>
            <a:r>
              <a:rPr lang="zh-CN" altLang="en-US" dirty="0" smtClean="0"/>
              <a:t> </a:t>
            </a:r>
            <a:r>
              <a:rPr lang="en-US" altLang="zh-CN" dirty="0" smtClean="0"/>
              <a:t>work</a:t>
            </a:r>
          </a:p>
          <a:p>
            <a:pPr lvl="1"/>
            <a:r>
              <a:rPr lang="en-US" dirty="0" smtClean="0"/>
              <a:t>Wei</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(2014,2015),</a:t>
            </a:r>
            <a:r>
              <a:rPr lang="zh-CN" altLang="en-US" dirty="0" smtClean="0"/>
              <a:t> </a:t>
            </a:r>
            <a:r>
              <a:rPr lang="en-US" dirty="0" err="1" smtClean="0"/>
              <a:t>Yulianti</a:t>
            </a:r>
            <a:r>
              <a:rPr lang="zh-CN" altLang="en-US" dirty="0"/>
              <a:t> </a:t>
            </a:r>
            <a:r>
              <a:rPr lang="en-US" altLang="zh-CN" dirty="0" smtClean="0"/>
              <a:t>et</a:t>
            </a:r>
            <a:r>
              <a:rPr lang="zh-CN" altLang="en-US" dirty="0" smtClean="0"/>
              <a:t> </a:t>
            </a:r>
            <a:r>
              <a:rPr lang="en-US" altLang="zh-CN" dirty="0" smtClean="0"/>
              <a:t>al.</a:t>
            </a:r>
            <a:r>
              <a:rPr lang="zh-CN" altLang="en-US" dirty="0" smtClean="0"/>
              <a:t> </a:t>
            </a:r>
            <a:r>
              <a:rPr lang="en-US" altLang="zh-CN" dirty="0" smtClean="0"/>
              <a:t>(2015)</a:t>
            </a:r>
          </a:p>
          <a:p>
            <a:pPr lvl="1"/>
            <a:r>
              <a:rPr lang="en-US" dirty="0" smtClean="0"/>
              <a:t>Recovering </a:t>
            </a:r>
            <a:r>
              <a:rPr lang="en-US" dirty="0"/>
              <a:t>a gold </a:t>
            </a:r>
            <a:r>
              <a:rPr lang="en-US" dirty="0" smtClean="0"/>
              <a:t>standard</a:t>
            </a:r>
            <a:r>
              <a:rPr lang="zh-CN" altLang="en-US" dirty="0" smtClean="0"/>
              <a:t> </a:t>
            </a:r>
            <a:r>
              <a:rPr lang="en-US" altLang="zh-CN" dirty="0" smtClean="0"/>
              <a:t>news</a:t>
            </a:r>
            <a:r>
              <a:rPr lang="zh-CN" altLang="en-US" dirty="0" smtClean="0"/>
              <a:t> </a:t>
            </a:r>
            <a:r>
              <a:rPr lang="en-US" dirty="0" smtClean="0"/>
              <a:t>summary</a:t>
            </a:r>
            <a:r>
              <a:rPr lang="zh-CN" altLang="en-US" dirty="0" smtClean="0"/>
              <a:t> </a:t>
            </a:r>
            <a:r>
              <a:rPr lang="en-US" altLang="zh-CN" dirty="0" smtClean="0"/>
              <a:t>unaware</a:t>
            </a:r>
            <a:r>
              <a:rPr lang="zh-CN" altLang="en-US" dirty="0" smtClean="0"/>
              <a:t> </a:t>
            </a:r>
            <a:r>
              <a:rPr lang="en-US" altLang="zh-CN" dirty="0" smtClean="0"/>
              <a:t>of</a:t>
            </a:r>
            <a:r>
              <a:rPr lang="zh-CN" altLang="en-US" dirty="0" smtClean="0"/>
              <a:t> </a:t>
            </a:r>
            <a:r>
              <a:rPr lang="en-US" altLang="zh-CN" dirty="0" smtClean="0"/>
              <a:t>tweets</a:t>
            </a:r>
          </a:p>
          <a:p>
            <a:pPr lvl="1"/>
            <a:r>
              <a:rPr lang="en-US" dirty="0" smtClean="0"/>
              <a:t>A</a:t>
            </a:r>
            <a:r>
              <a:rPr lang="zh-CN" altLang="en-US" dirty="0" smtClean="0"/>
              <a:t> </a:t>
            </a:r>
            <a:r>
              <a:rPr lang="en-US" altLang="zh-CN" dirty="0" smtClean="0"/>
              <a:t>customized</a:t>
            </a:r>
            <a:r>
              <a:rPr lang="zh-CN" altLang="en-US" dirty="0" smtClean="0"/>
              <a:t> </a:t>
            </a:r>
            <a:r>
              <a:rPr lang="en-US" altLang="zh-CN" dirty="0" smtClean="0"/>
              <a:t>event</a:t>
            </a:r>
            <a:r>
              <a:rPr lang="en-US" dirty="0" smtClean="0"/>
              <a:t> summary may </a:t>
            </a:r>
            <a:r>
              <a:rPr lang="en-US" dirty="0"/>
              <a:t>deviate from the news gold standard but better </a:t>
            </a:r>
            <a:r>
              <a:rPr lang="en-US" dirty="0" smtClean="0"/>
              <a:t>accommodate </a:t>
            </a:r>
            <a:r>
              <a:rPr lang="en-US" dirty="0"/>
              <a:t>users' </a:t>
            </a:r>
            <a:r>
              <a:rPr lang="en-US" dirty="0" smtClean="0"/>
              <a:t>interest</a:t>
            </a:r>
          </a:p>
        </p:txBody>
      </p:sp>
      <p:sp>
        <p:nvSpPr>
          <p:cNvPr id="4" name="Date Placeholder 3"/>
          <p:cNvSpPr>
            <a:spLocks noGrp="1"/>
          </p:cNvSpPr>
          <p:nvPr>
            <p:ph type="dt" sz="half" idx="10"/>
          </p:nvPr>
        </p:nvSpPr>
        <p:spPr/>
        <p:txBody>
          <a:bodyPr/>
          <a:lstStyle/>
          <a:p>
            <a:fld id="{40D686CC-6209-7F4E-B2F5-4695F3F0949A}"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50</a:t>
            </a:fld>
            <a:endParaRPr lang="en-US"/>
          </a:p>
        </p:txBody>
      </p:sp>
    </p:spTree>
    <p:extLst>
      <p:ext uri="{BB962C8B-B14F-4D97-AF65-F5344CB8AC3E}">
        <p14:creationId xmlns:p14="http://schemas.microsoft.com/office/powerpoint/2010/main" val="4242035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Compare the </a:t>
            </a:r>
            <a:r>
              <a:rPr lang="en-US" dirty="0"/>
              <a:t>customized event </a:t>
            </a:r>
            <a:r>
              <a:rPr lang="en-US" dirty="0" smtClean="0"/>
              <a:t>profile against an </a:t>
            </a:r>
            <a:r>
              <a:rPr lang="en-US" dirty="0"/>
              <a:t>event </a:t>
            </a:r>
            <a:r>
              <a:rPr lang="en-US" dirty="0" smtClean="0"/>
              <a:t>profile generated solely </a:t>
            </a:r>
            <a:r>
              <a:rPr lang="en-US" dirty="0"/>
              <a:t>from news articles </a:t>
            </a:r>
            <a:r>
              <a:rPr lang="en-US" dirty="0" smtClean="0"/>
              <a:t>(</a:t>
            </a:r>
            <a:r>
              <a:rPr lang="en-US" dirty="0" err="1"/>
              <a:t>LexRank</a:t>
            </a:r>
            <a:r>
              <a:rPr lang="en-US" dirty="0" smtClean="0"/>
              <a:t>)</a:t>
            </a:r>
          </a:p>
          <a:p>
            <a:r>
              <a:rPr lang="en-US" dirty="0" smtClean="0"/>
              <a:t>Hypothesis</a:t>
            </a:r>
          </a:p>
          <a:p>
            <a:pPr lvl="1"/>
            <a:r>
              <a:rPr lang="en-US" dirty="0" err="1" smtClean="0"/>
              <a:t>LexRank</a:t>
            </a:r>
            <a:r>
              <a:rPr lang="zh-CN" altLang="en-US" dirty="0" smtClean="0"/>
              <a:t> </a:t>
            </a:r>
            <a:r>
              <a:rPr lang="en-US" altLang="zh-CN" dirty="0"/>
              <a:t>s</a:t>
            </a:r>
            <a:r>
              <a:rPr lang="en-US" altLang="zh-CN" dirty="0" smtClean="0"/>
              <a:t>ummary</a:t>
            </a:r>
            <a:r>
              <a:rPr lang="en-US" dirty="0" smtClean="0"/>
              <a:t> represents </a:t>
            </a:r>
            <a:r>
              <a:rPr lang="en-US" dirty="0"/>
              <a:t>an unbiased ranking of </a:t>
            </a:r>
            <a:r>
              <a:rPr lang="en-US" dirty="0" smtClean="0"/>
              <a:t>the</a:t>
            </a:r>
            <a:r>
              <a:rPr lang="zh-CN" altLang="en-US" dirty="0" smtClean="0"/>
              <a:t> </a:t>
            </a:r>
            <a:r>
              <a:rPr lang="en-US" dirty="0" smtClean="0"/>
              <a:t>news sentences</a:t>
            </a:r>
          </a:p>
          <a:p>
            <a:pPr lvl="1"/>
            <a:r>
              <a:rPr lang="en-US" dirty="0" smtClean="0"/>
              <a:t>Capture</a:t>
            </a:r>
            <a:r>
              <a:rPr lang="zh-CN" altLang="en-US" dirty="0" smtClean="0"/>
              <a:t> </a:t>
            </a:r>
            <a:r>
              <a:rPr lang="en-US" dirty="0" smtClean="0"/>
              <a:t>the </a:t>
            </a:r>
            <a:r>
              <a:rPr lang="en-US" dirty="0"/>
              <a:t>drift from the “canonical” news summary by involving </a:t>
            </a:r>
            <a:r>
              <a:rPr lang="en-US" dirty="0" smtClean="0"/>
              <a:t>tweets</a:t>
            </a:r>
          </a:p>
          <a:p>
            <a:r>
              <a:rPr lang="en-US" dirty="0" smtClean="0"/>
              <a:t>We investigate the drift of content units,</a:t>
            </a:r>
            <a:r>
              <a:rPr lang="zh-CN" altLang="en-US" dirty="0" smtClean="0"/>
              <a:t> </a:t>
            </a:r>
            <a:r>
              <a:rPr lang="en-US" dirty="0" smtClean="0"/>
              <a:t>words, and sentences</a:t>
            </a:r>
            <a:endParaRPr lang="en-US" dirty="0"/>
          </a:p>
        </p:txBody>
      </p:sp>
      <p:sp>
        <p:nvSpPr>
          <p:cNvPr id="4" name="Date Placeholder 3"/>
          <p:cNvSpPr>
            <a:spLocks noGrp="1"/>
          </p:cNvSpPr>
          <p:nvPr>
            <p:ph type="dt" sz="half" idx="10"/>
          </p:nvPr>
        </p:nvSpPr>
        <p:spPr/>
        <p:txBody>
          <a:bodyPr/>
          <a:lstStyle/>
          <a:p>
            <a:fld id="{40D686CC-6209-7F4E-B2F5-4695F3F0949A}"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51</a:t>
            </a:fld>
            <a:endParaRPr lang="en-US"/>
          </a:p>
        </p:txBody>
      </p:sp>
    </p:spTree>
    <p:extLst>
      <p:ext uri="{BB962C8B-B14F-4D97-AF65-F5344CB8AC3E}">
        <p14:creationId xmlns:p14="http://schemas.microsoft.com/office/powerpoint/2010/main" val="15566132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Results - </a:t>
            </a:r>
            <a:r>
              <a:rPr lang="pl-PL" dirty="0"/>
              <a:t>2016 Taiwan</a:t>
            </a:r>
            <a:br>
              <a:rPr lang="pl-PL" dirty="0"/>
            </a:br>
            <a:r>
              <a:rPr lang="pl-PL" dirty="0" err="1"/>
              <a:t>Earthquake</a:t>
            </a:r>
            <a:endParaRPr lang="en-US" dirty="0"/>
          </a:p>
        </p:txBody>
      </p:sp>
      <p:sp>
        <p:nvSpPr>
          <p:cNvPr id="3" name="Content Placeholder 2"/>
          <p:cNvSpPr>
            <a:spLocks noGrp="1"/>
          </p:cNvSpPr>
          <p:nvPr>
            <p:ph idx="1"/>
          </p:nvPr>
        </p:nvSpPr>
        <p:spPr/>
        <p:txBody>
          <a:bodyPr/>
          <a:lstStyle/>
          <a:p>
            <a:r>
              <a:rPr lang="en-US" dirty="0" smtClean="0"/>
              <a:t>Deviation of </a:t>
            </a:r>
          </a:p>
          <a:p>
            <a:pPr marL="0" indent="0">
              <a:buNone/>
            </a:pPr>
            <a:r>
              <a:rPr lang="en-US" dirty="0"/>
              <a:t>c</a:t>
            </a:r>
            <a:r>
              <a:rPr lang="en-US" dirty="0" smtClean="0"/>
              <a:t>ontent units </a:t>
            </a:r>
          </a:p>
          <a:p>
            <a:pPr marL="0" indent="0">
              <a:buNone/>
            </a:pPr>
            <a:r>
              <a:rPr lang="en-US" dirty="0"/>
              <a:t>a</a:t>
            </a:r>
            <a:r>
              <a:rPr lang="en-US" dirty="0" smtClean="0"/>
              <a:t>nd words</a:t>
            </a:r>
          </a:p>
        </p:txBody>
      </p:sp>
      <p:sp>
        <p:nvSpPr>
          <p:cNvPr id="4" name="Date Placeholder 3"/>
          <p:cNvSpPr>
            <a:spLocks noGrp="1"/>
          </p:cNvSpPr>
          <p:nvPr>
            <p:ph type="dt" sz="half" idx="10"/>
          </p:nvPr>
        </p:nvSpPr>
        <p:spPr/>
        <p:txBody>
          <a:bodyPr/>
          <a:lstStyle/>
          <a:p>
            <a:fld id="{7E94DCBD-2D52-FF46-889D-309B4B47DCAE}"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52</a:t>
            </a:fld>
            <a:endParaRPr lang="en-US"/>
          </a:p>
        </p:txBody>
      </p:sp>
      <p:pic>
        <p:nvPicPr>
          <p:cNvPr id="6" name="Picture 5" descr="ent_wor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1524000"/>
            <a:ext cx="5154168" cy="4971288"/>
          </a:xfrm>
          <a:prstGeom prst="rect">
            <a:avLst/>
          </a:prstGeom>
        </p:spPr>
      </p:pic>
      <p:pic>
        <p:nvPicPr>
          <p:cNvPr id="7" name="Picture 6" descr="Screenshot 2016-04-08 00.23.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260" y="3731790"/>
            <a:ext cx="2380340" cy="640861"/>
          </a:xfrm>
          <a:prstGeom prst="rect">
            <a:avLst/>
          </a:prstGeom>
        </p:spPr>
      </p:pic>
      <p:pic>
        <p:nvPicPr>
          <p:cNvPr id="8" name="Picture 7" descr="Screenshot 2016-04-08 00.25.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98" y="4646189"/>
            <a:ext cx="2606802" cy="687811"/>
          </a:xfrm>
          <a:prstGeom prst="rect">
            <a:avLst/>
          </a:prstGeom>
        </p:spPr>
      </p:pic>
    </p:spTree>
    <p:extLst>
      <p:ext uri="{BB962C8B-B14F-4D97-AF65-F5344CB8AC3E}">
        <p14:creationId xmlns:p14="http://schemas.microsoft.com/office/powerpoint/2010/main" val="10512282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Deviation</a:t>
            </a:r>
            <a:endParaRPr lang="en-US" dirty="0"/>
          </a:p>
        </p:txBody>
      </p:sp>
      <p:sp>
        <p:nvSpPr>
          <p:cNvPr id="4" name="Date Placeholder 3"/>
          <p:cNvSpPr>
            <a:spLocks noGrp="1"/>
          </p:cNvSpPr>
          <p:nvPr>
            <p:ph type="dt" sz="half" idx="10"/>
          </p:nvPr>
        </p:nvSpPr>
        <p:spPr/>
        <p:txBody>
          <a:bodyPr/>
          <a:lstStyle/>
          <a:p>
            <a:fld id="{C302BE3F-43B9-B042-A7E6-4245D5E4569D}"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53</a:t>
            </a:fld>
            <a:endParaRPr lang="en-US"/>
          </a:p>
        </p:txBody>
      </p:sp>
      <p:pic>
        <p:nvPicPr>
          <p:cNvPr id="6" name="Picture 5" descr="word_de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82419"/>
            <a:ext cx="5718048" cy="5547360"/>
          </a:xfrm>
          <a:prstGeom prst="rect">
            <a:avLst/>
          </a:prstGeom>
        </p:spPr>
      </p:pic>
    </p:spTree>
    <p:extLst>
      <p:ext uri="{BB962C8B-B14F-4D97-AF65-F5344CB8AC3E}">
        <p14:creationId xmlns:p14="http://schemas.microsoft.com/office/powerpoint/2010/main" val="25030844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Unit Deviation</a:t>
            </a:r>
            <a:endParaRPr lang="en-US" dirty="0"/>
          </a:p>
        </p:txBody>
      </p:sp>
      <p:pic>
        <p:nvPicPr>
          <p:cNvPr id="6" name="Content Placeholder 5" descr="ent_dev.png"/>
          <p:cNvPicPr>
            <a:picLocks noGrp="1" noChangeAspect="1"/>
          </p:cNvPicPr>
          <p:nvPr>
            <p:ph idx="1"/>
          </p:nvPr>
        </p:nvPicPr>
        <p:blipFill>
          <a:blip r:embed="rId3">
            <a:extLst>
              <a:ext uri="{28A0092B-C50C-407E-A947-70E740481C1C}">
                <a14:useLocalDpi xmlns:a14="http://schemas.microsoft.com/office/drawing/2010/main" val="0"/>
              </a:ext>
            </a:extLst>
          </a:blip>
          <a:srcRect l="-7370" r="-7370"/>
          <a:stretch>
            <a:fillRect/>
          </a:stretch>
        </p:blipFill>
        <p:spPr/>
      </p:pic>
      <p:sp>
        <p:nvSpPr>
          <p:cNvPr id="4" name="Date Placeholder 3"/>
          <p:cNvSpPr>
            <a:spLocks noGrp="1"/>
          </p:cNvSpPr>
          <p:nvPr>
            <p:ph type="dt" sz="half" idx="10"/>
          </p:nvPr>
        </p:nvSpPr>
        <p:spPr/>
        <p:txBody>
          <a:bodyPr/>
          <a:lstStyle/>
          <a:p>
            <a:fld id="{5EE79029-2CED-CE40-974C-2E7443DA950C}"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54</a:t>
            </a:fld>
            <a:endParaRPr lang="en-US"/>
          </a:p>
        </p:txBody>
      </p:sp>
    </p:spTree>
    <p:extLst>
      <p:ext uri="{BB962C8B-B14F-4D97-AF65-F5344CB8AC3E}">
        <p14:creationId xmlns:p14="http://schemas.microsoft.com/office/powerpoint/2010/main" val="40979775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Profiles</a:t>
            </a:r>
            <a:endParaRPr lang="en-US" dirty="0"/>
          </a:p>
        </p:txBody>
      </p:sp>
      <p:sp>
        <p:nvSpPr>
          <p:cNvPr id="4" name="Date Placeholder 3"/>
          <p:cNvSpPr>
            <a:spLocks noGrp="1"/>
          </p:cNvSpPr>
          <p:nvPr>
            <p:ph type="dt" sz="half" idx="10"/>
          </p:nvPr>
        </p:nvSpPr>
        <p:spPr/>
        <p:txBody>
          <a:bodyPr/>
          <a:lstStyle/>
          <a:p>
            <a:fld id="{A6B88413-975D-B446-8B9C-728269E7E116}"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55</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509585980"/>
              </p:ext>
            </p:extLst>
          </p:nvPr>
        </p:nvGraphicFramePr>
        <p:xfrm>
          <a:off x="76202" y="1288545"/>
          <a:ext cx="8915401" cy="5188458"/>
        </p:xfrm>
        <a:graphic>
          <a:graphicData uri="http://schemas.openxmlformats.org/drawingml/2006/table">
            <a:tbl>
              <a:tblPr firstRow="1" bandRow="1">
                <a:tableStyleId>{5940675A-B579-460E-94D1-54222C63F5DA}</a:tableStyleId>
              </a:tblPr>
              <a:tblGrid>
                <a:gridCol w="2566555"/>
                <a:gridCol w="3039341"/>
                <a:gridCol w="3309505"/>
              </a:tblGrid>
              <a:tr h="342139">
                <a:tc>
                  <a:txBody>
                    <a:bodyPr/>
                    <a:lstStyle/>
                    <a:p>
                      <a:pPr marL="0" indent="0" algn="ctr">
                        <a:buFont typeface="Arial" panose="020B0604020202020204" pitchFamily="34" charset="0"/>
                        <a:buNone/>
                      </a:pPr>
                      <a:r>
                        <a:rPr lang="en-US" sz="1200" b="1" dirty="0" err="1" smtClean="0">
                          <a:latin typeface="Times" panose="02020603050405020304" pitchFamily="18" charset="0"/>
                          <a:cs typeface="Times" panose="02020603050405020304" pitchFamily="18" charset="0"/>
                        </a:rPr>
                        <a:t>LexRank</a:t>
                      </a:r>
                      <a:endParaRPr lang="en-US" sz="1200" b="1" dirty="0">
                        <a:latin typeface="Times" panose="02020603050405020304" pitchFamily="18" charset="0"/>
                        <a:cs typeface="Times" panose="02020603050405020304" pitchFamily="18" charset="0"/>
                      </a:endParaRPr>
                    </a:p>
                  </a:txBody>
                  <a:tcPr anchor="ctr"/>
                </a:tc>
                <a:tc>
                  <a:txBody>
                    <a:bodyPr/>
                    <a:lstStyle/>
                    <a:p>
                      <a:pPr marL="0" indent="0" algn="ctr">
                        <a:buFont typeface="Arial" panose="020B0604020202020204" pitchFamily="34" charset="0"/>
                        <a:buNone/>
                      </a:pPr>
                      <a:r>
                        <a:rPr lang="en-US" sz="1200" b="1" dirty="0" smtClean="0">
                          <a:latin typeface="Times" panose="02020603050405020304" pitchFamily="18" charset="0"/>
                          <a:cs typeface="Times" panose="02020603050405020304" pitchFamily="18" charset="0"/>
                        </a:rPr>
                        <a:t>Customized</a:t>
                      </a:r>
                      <a:endParaRPr lang="en-US" sz="1200" b="1" dirty="0">
                        <a:latin typeface="Times" panose="02020603050405020304" pitchFamily="18" charset="0"/>
                        <a:cs typeface="Times" panose="02020603050405020304" pitchFamily="18" charset="0"/>
                      </a:endParaRPr>
                    </a:p>
                  </a:txBody>
                  <a:tcPr anchor="ctr"/>
                </a:tc>
                <a:tc>
                  <a:txBody>
                    <a:bodyPr/>
                    <a:lstStyle/>
                    <a:p>
                      <a:pPr marL="0" indent="0" algn="ctr">
                        <a:buFont typeface="Arial" panose="020B0604020202020204" pitchFamily="34" charset="0"/>
                        <a:buNone/>
                      </a:pPr>
                      <a:r>
                        <a:rPr lang="en-US" sz="1200" b="1" dirty="0" smtClean="0">
                          <a:latin typeface="Times" panose="02020603050405020304" pitchFamily="18" charset="0"/>
                          <a:cs typeface="Times" panose="02020603050405020304" pitchFamily="18" charset="0"/>
                        </a:rPr>
                        <a:t>Top Ranked Tweets</a:t>
                      </a:r>
                      <a:endParaRPr lang="en-US" sz="1200" b="1" dirty="0">
                        <a:latin typeface="Times" panose="02020603050405020304" pitchFamily="18" charset="0"/>
                        <a:cs typeface="Times" panose="02020603050405020304" pitchFamily="18" charset="0"/>
                      </a:endParaRPr>
                    </a:p>
                  </a:txBody>
                  <a:tcPr anchor="ctr"/>
                </a:tc>
              </a:tr>
              <a:tr h="4846319">
                <a:tc>
                  <a:txBody>
                    <a:bodyPr/>
                    <a:lstStyle/>
                    <a:p>
                      <a:pPr marL="285750" indent="-285750">
                        <a:buFont typeface="Arial" panose="020B0604020202020204" pitchFamily="34" charset="0"/>
                        <a:buChar char="•"/>
                      </a:pPr>
                      <a:r>
                        <a:rPr lang="en-US" sz="1200" dirty="0" err="1" smtClean="0">
                          <a:latin typeface="Times" panose="02020603050405020304" pitchFamily="18" charset="0"/>
                          <a:cs typeface="Times" panose="02020603050405020304" pitchFamily="18" charset="0"/>
                        </a:rPr>
                        <a:t>saturday's</a:t>
                      </a:r>
                      <a:r>
                        <a:rPr lang="en-US" sz="1200" dirty="0" smtClean="0">
                          <a:latin typeface="Times" panose="02020603050405020304" pitchFamily="18" charset="0"/>
                          <a:cs typeface="Times" panose="02020603050405020304" pitchFamily="18" charset="0"/>
                        </a:rPr>
                        <a:t> quake killed at least 38 people in  </a:t>
                      </a:r>
                      <a:r>
                        <a:rPr lang="en-US" sz="1200" dirty="0" err="1" smtClean="0">
                          <a:latin typeface="Times" panose="02020603050405020304" pitchFamily="18" charset="0"/>
                          <a:cs typeface="Times" panose="02020603050405020304" pitchFamily="18" charset="0"/>
                        </a:rPr>
                        <a:t>tainan</a:t>
                      </a:r>
                      <a:r>
                        <a:rPr lang="en-US" sz="1200" dirty="0" smtClean="0">
                          <a:latin typeface="Times" panose="02020603050405020304" pitchFamily="18" charset="0"/>
                          <a:cs typeface="Times" panose="02020603050405020304" pitchFamily="18" charset="0"/>
                        </a:rPr>
                        <a:t> city in southern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all but two of them in the collapse of the 17-story building.</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more than 100 people are believed to be still buried in the collapsed building from a disaster that struck during the most important  family holiday in the  </a:t>
                      </a:r>
                      <a:r>
                        <a:rPr lang="en-US" sz="1200" dirty="0" err="1" smtClean="0">
                          <a:latin typeface="Times" panose="02020603050405020304" pitchFamily="18" charset="0"/>
                          <a:cs typeface="Times" panose="02020603050405020304" pitchFamily="18" charset="0"/>
                        </a:rPr>
                        <a:t>chinese</a:t>
                      </a:r>
                      <a:r>
                        <a:rPr lang="en-US" sz="1200" dirty="0" smtClean="0">
                          <a:latin typeface="Times" panose="02020603050405020304" pitchFamily="18" charset="0"/>
                          <a:cs typeface="Times" panose="02020603050405020304" pitchFamily="18" charset="0"/>
                        </a:rPr>
                        <a:t> calendar -- the  lunar new year holiday.</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earthquakes frequently  rattle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but most are minor and cause little or no damage, though a  magnitude-7.6 quake in central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in 1999 killed more than 2,300 people.</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survivors pulled out from building 2 days after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quake</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rescuers said </a:t>
                      </a:r>
                      <a:r>
                        <a:rPr lang="en-US" sz="1200" dirty="0" err="1" smtClean="0">
                          <a:latin typeface="Times" panose="02020603050405020304" pitchFamily="18" charset="0"/>
                          <a:cs typeface="Times" panose="02020603050405020304" pitchFamily="18" charset="0"/>
                        </a:rPr>
                        <a:t>tsao</a:t>
                      </a:r>
                      <a:r>
                        <a:rPr lang="en-US" sz="1200" dirty="0" smtClean="0">
                          <a:latin typeface="Times" panose="02020603050405020304" pitchFamily="18" charset="0"/>
                          <a:cs typeface="Times" panose="02020603050405020304" pitchFamily="18" charset="0"/>
                        </a:rPr>
                        <a:t> was found under the body of her husband, who had shielded her from a collapsed  beam,  </a:t>
                      </a:r>
                      <a:r>
                        <a:rPr lang="en-US" sz="1200" dirty="0" err="1" smtClean="0">
                          <a:latin typeface="Times" panose="02020603050405020304" pitchFamily="18" charset="0"/>
                          <a:cs typeface="Times" panose="02020603050405020304" pitchFamily="18" charset="0"/>
                        </a:rPr>
                        <a:t>taiwan's</a:t>
                      </a:r>
                      <a:r>
                        <a:rPr lang="en-US" sz="1200" dirty="0" smtClean="0">
                          <a:latin typeface="Times" panose="02020603050405020304" pitchFamily="18" charset="0"/>
                          <a:cs typeface="Times" panose="02020603050405020304" pitchFamily="18" charset="0"/>
                        </a:rPr>
                        <a:t> government-run  central news agency reported.</a:t>
                      </a:r>
                    </a:p>
                    <a:p>
                      <a:pPr marL="285750" indent="-285750">
                        <a:buFont typeface="Arial" panose="020B0604020202020204" pitchFamily="34" charset="0"/>
                        <a:buChar char="•"/>
                      </a:pPr>
                      <a:endParaRPr lang="en-US" sz="1200" dirty="0">
                        <a:latin typeface="Times" panose="02020603050405020304" pitchFamily="18" charset="0"/>
                        <a:cs typeface="Times" panose="02020603050405020304" pitchFamily="18" charset="0"/>
                      </a:endParaRPr>
                    </a:p>
                  </a:txBody>
                  <a:tcPr/>
                </a:tc>
                <a:tc>
                  <a:txBody>
                    <a:bodyPr/>
                    <a:lstStyle/>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4 survivors rescued from collapsed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apartment building as rescue workers find  </a:t>
                      </a:r>
                      <a:r>
                        <a:rPr lang="en-US" sz="1200" dirty="0" smtClean="0">
                          <a:solidFill>
                            <a:srgbClr val="FF0000"/>
                          </a:solidFill>
                          <a:latin typeface="Times" panose="02020603050405020304" pitchFamily="18" charset="0"/>
                          <a:cs typeface="Times" panose="02020603050405020304" pitchFamily="18" charset="0"/>
                        </a:rPr>
                        <a:t>tin cans </a:t>
                      </a:r>
                      <a:r>
                        <a:rPr lang="en-US" sz="1200" dirty="0" smtClean="0">
                          <a:latin typeface="Times" panose="02020603050405020304" pitchFamily="18" charset="0"/>
                          <a:cs typeface="Times" panose="02020603050405020304" pitchFamily="18" charset="0"/>
                        </a:rPr>
                        <a:t>built into walls</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rescuers using  cranes,  dogs and  electronic devices searched for survivors </a:t>
                      </a:r>
                      <a:r>
                        <a:rPr lang="en-US" sz="1200" dirty="0" err="1" smtClean="0">
                          <a:latin typeface="Times" panose="02020603050405020304" pitchFamily="18" charset="0"/>
                          <a:cs typeface="Times" panose="02020603050405020304" pitchFamily="18" charset="0"/>
                        </a:rPr>
                        <a:t>tuesday</a:t>
                      </a:r>
                      <a:r>
                        <a:rPr lang="en-US" sz="1200" dirty="0" smtClean="0">
                          <a:latin typeface="Times" panose="02020603050405020304" pitchFamily="18" charset="0"/>
                          <a:cs typeface="Times" panose="02020603050405020304" pitchFamily="18" charset="0"/>
                        </a:rPr>
                        <a:t> in a high-rise apartment complex in southern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that was toppled three days earlier by a  powerful earthquake.</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rescuers have pulled out 113 dead a week since a  powerful earthquake struck  </a:t>
                      </a:r>
                      <a:r>
                        <a:rPr lang="en-US" sz="1200" dirty="0" err="1" smtClean="0">
                          <a:latin typeface="Times" panose="02020603050405020304" pitchFamily="18" charset="0"/>
                          <a:cs typeface="Times" panose="02020603050405020304" pitchFamily="18" charset="0"/>
                        </a:rPr>
                        <a:t>taiwan's</a:t>
                      </a:r>
                      <a:r>
                        <a:rPr lang="en-US" sz="1200" dirty="0" smtClean="0">
                          <a:latin typeface="Times" panose="02020603050405020304" pitchFamily="18" charset="0"/>
                          <a:cs typeface="Times" panose="02020603050405020304" pitchFamily="18" charset="0"/>
                        </a:rPr>
                        <a:t> oldest  city of  </a:t>
                      </a:r>
                      <a:r>
                        <a:rPr lang="en-US" sz="1200" dirty="0" err="1" smtClean="0">
                          <a:latin typeface="Times" panose="02020603050405020304" pitchFamily="18" charset="0"/>
                          <a:cs typeface="Times" panose="02020603050405020304" pitchFamily="18" charset="0"/>
                        </a:rPr>
                        <a:t>tainan</a:t>
                      </a:r>
                      <a:r>
                        <a:rPr lang="en-US" sz="1200" dirty="0" smtClean="0">
                          <a:latin typeface="Times" panose="02020603050405020304" pitchFamily="18" charset="0"/>
                          <a:cs typeface="Times" panose="02020603050405020304" pitchFamily="18" charset="0"/>
                        </a:rPr>
                        <a:t>, leaving only four missing in the  rubble of a collapsed 17-story residential complex, authorities said </a:t>
                      </a:r>
                      <a:r>
                        <a:rPr lang="en-US" sz="1200" dirty="0" err="1" smtClean="0">
                          <a:latin typeface="Times" panose="02020603050405020304" pitchFamily="18" charset="0"/>
                          <a:cs typeface="Times" panose="02020603050405020304" pitchFamily="18" charset="0"/>
                        </a:rPr>
                        <a:t>saturday</a:t>
                      </a:r>
                      <a:r>
                        <a:rPr lang="en-US" sz="1200" dirty="0" smtClean="0">
                          <a:latin typeface="Times" panose="02020603050405020304" pitchFamily="18" charset="0"/>
                          <a:cs typeface="Times" panose="02020603050405020304" pitchFamily="18" charset="0"/>
                        </a:rPr>
                        <a:t>.</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prosecutors in the southern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city of  </a:t>
                      </a:r>
                      <a:r>
                        <a:rPr lang="en-US" sz="1200" dirty="0" err="1" smtClean="0">
                          <a:latin typeface="Times" panose="02020603050405020304" pitchFamily="18" charset="0"/>
                          <a:cs typeface="Times" panose="02020603050405020304" pitchFamily="18" charset="0"/>
                        </a:rPr>
                        <a:t>tainan</a:t>
                      </a:r>
                      <a:r>
                        <a:rPr lang="en-US" sz="1200" dirty="0" smtClean="0">
                          <a:latin typeface="Times" panose="02020603050405020304" pitchFamily="18" charset="0"/>
                          <a:cs typeface="Times" panose="02020603050405020304" pitchFamily="18" charset="0"/>
                        </a:rPr>
                        <a:t> have issued an  </a:t>
                      </a:r>
                      <a:r>
                        <a:rPr lang="en-US" sz="1200" dirty="0" smtClean="0">
                          <a:solidFill>
                            <a:srgbClr val="FF0000"/>
                          </a:solidFill>
                          <a:latin typeface="Times" panose="02020603050405020304" pitchFamily="18" charset="0"/>
                          <a:cs typeface="Times" panose="02020603050405020304" pitchFamily="18" charset="0"/>
                        </a:rPr>
                        <a:t>arrest</a:t>
                      </a:r>
                      <a:r>
                        <a:rPr lang="en-US" sz="1200" dirty="0" smtClean="0">
                          <a:latin typeface="Times" panose="02020603050405020304" pitchFamily="18" charset="0"/>
                          <a:cs typeface="Times" panose="02020603050405020304" pitchFamily="18" charset="0"/>
                        </a:rPr>
                        <a:t> warrant for the </a:t>
                      </a:r>
                      <a:r>
                        <a:rPr lang="en-US" sz="1200" dirty="0" smtClean="0">
                          <a:solidFill>
                            <a:srgbClr val="FF0000"/>
                          </a:solidFill>
                          <a:latin typeface="Times" panose="02020603050405020304" pitchFamily="18" charset="0"/>
                          <a:cs typeface="Times" panose="02020603050405020304" pitchFamily="18" charset="0"/>
                        </a:rPr>
                        <a:t>developer</a:t>
                      </a:r>
                      <a:r>
                        <a:rPr lang="en-US" sz="1200" dirty="0" smtClean="0">
                          <a:latin typeface="Times" panose="02020603050405020304" pitchFamily="18" charset="0"/>
                          <a:cs typeface="Times" panose="02020603050405020304" pitchFamily="18" charset="0"/>
                        </a:rPr>
                        <a:t> of a building which collapsed during an  earthquake on </a:t>
                      </a:r>
                      <a:r>
                        <a:rPr lang="en-US" sz="1200" dirty="0" err="1" smtClean="0">
                          <a:latin typeface="Times" panose="02020603050405020304" pitchFamily="18" charset="0"/>
                          <a:cs typeface="Times" panose="02020603050405020304" pitchFamily="18" charset="0"/>
                        </a:rPr>
                        <a:t>saturday</a:t>
                      </a:r>
                      <a:r>
                        <a:rPr lang="en-US" sz="1200" dirty="0" smtClean="0">
                          <a:latin typeface="Times" panose="02020603050405020304" pitchFamily="18" charset="0"/>
                          <a:cs typeface="Times" panose="02020603050405020304" pitchFamily="18" charset="0"/>
                        </a:rPr>
                        <a:t> killing at least 39 people, a government official said on </a:t>
                      </a:r>
                      <a:r>
                        <a:rPr lang="en-US" sz="1200" dirty="0" err="1" smtClean="0">
                          <a:latin typeface="Times" panose="02020603050405020304" pitchFamily="18" charset="0"/>
                          <a:cs typeface="Times" panose="02020603050405020304" pitchFamily="18" charset="0"/>
                        </a:rPr>
                        <a:t>tuesday</a:t>
                      </a:r>
                      <a:r>
                        <a:rPr lang="en-US" sz="1200" dirty="0" smtClean="0">
                          <a:latin typeface="Times" panose="02020603050405020304" pitchFamily="18" charset="0"/>
                          <a:cs typeface="Times" panose="02020603050405020304" pitchFamily="18" charset="0"/>
                        </a:rPr>
                        <a:t>.</a:t>
                      </a:r>
                    </a:p>
                    <a:p>
                      <a:pPr marL="285750" indent="-285750">
                        <a:buFont typeface="Arial" panose="020B0604020202020204" pitchFamily="34" charset="0"/>
                        <a:buChar char="•"/>
                      </a:pPr>
                      <a:r>
                        <a:rPr lang="en-US" sz="1200" dirty="0" err="1" smtClean="0">
                          <a:latin typeface="Times" panose="02020603050405020304" pitchFamily="18" charset="0"/>
                          <a:cs typeface="Times" panose="02020603050405020304" pitchFamily="18" charset="0"/>
                        </a:rPr>
                        <a:t>taiwanese</a:t>
                      </a:r>
                      <a:r>
                        <a:rPr lang="en-US" sz="1200" dirty="0" smtClean="0">
                          <a:latin typeface="Times" panose="02020603050405020304" pitchFamily="18" charset="0"/>
                          <a:cs typeface="Times" panose="02020603050405020304" pitchFamily="18" charset="0"/>
                        </a:rPr>
                        <a:t>  police had difficulty finding </a:t>
                      </a:r>
                      <a:r>
                        <a:rPr lang="en-US" sz="1200" dirty="0" err="1" smtClean="0">
                          <a:latin typeface="Times" panose="02020603050405020304" pitchFamily="18" charset="0"/>
                          <a:cs typeface="Times" panose="02020603050405020304" pitchFamily="18" charset="0"/>
                        </a:rPr>
                        <a:t>lin</a:t>
                      </a:r>
                      <a:r>
                        <a:rPr lang="en-US" sz="1200" dirty="0" smtClean="0">
                          <a:latin typeface="Times" panose="02020603050405020304" pitchFamily="18" charset="0"/>
                          <a:cs typeface="Times" panose="02020603050405020304" pitchFamily="18" charset="0"/>
                        </a:rPr>
                        <a:t> after the collapse, as the developer has a reputation for disappearing when his construction projects fail.</a:t>
                      </a:r>
                      <a:endParaRPr lang="en-US" sz="1200" dirty="0">
                        <a:latin typeface="Times" panose="02020603050405020304" pitchFamily="18" charset="0"/>
                        <a:cs typeface="Times" panose="02020603050405020304" pitchFamily="18" charset="0"/>
                      </a:endParaRPr>
                    </a:p>
                  </a:txBody>
                  <a:tcPr/>
                </a:tc>
                <a:tc>
                  <a:txBody>
                    <a:bodyPr/>
                    <a:lstStyle/>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276  </a:t>
                      </a:r>
                      <a:r>
                        <a:rPr lang="en-US" sz="1200" dirty="0" err="1" smtClean="0">
                          <a:latin typeface="Times" panose="02020603050405020304" pitchFamily="18" charset="0"/>
                          <a:cs typeface="Times" panose="02020603050405020304" pitchFamily="18" charset="0"/>
                        </a:rPr>
                        <a:t>rt</a:t>
                      </a:r>
                      <a:r>
                        <a:rPr lang="en-US" sz="1200" dirty="0" smtClean="0">
                          <a:latin typeface="Times" panose="02020603050405020304" pitchFamily="18" charset="0"/>
                          <a:cs typeface="Times" panose="02020603050405020304" pitchFamily="18" charset="0"/>
                        </a:rPr>
                        <a:t> @ </a:t>
                      </a:r>
                      <a:r>
                        <a:rPr lang="en-US" sz="1200" dirty="0" err="1" smtClean="0">
                          <a:latin typeface="Times" panose="02020603050405020304" pitchFamily="18" charset="0"/>
                          <a:cs typeface="Times" panose="02020603050405020304" pitchFamily="18" charset="0"/>
                        </a:rPr>
                        <a:t>cnn</a:t>
                      </a:r>
                      <a:r>
                        <a:rPr lang="en-US" sz="1200" dirty="0" smtClean="0">
                          <a:latin typeface="Times" panose="02020603050405020304" pitchFamily="18" charset="0"/>
                          <a:cs typeface="Times" panose="02020603050405020304" pitchFamily="18" charset="0"/>
                        </a:rPr>
                        <a:t>: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earthquake: rescuers find  </a:t>
                      </a:r>
                      <a:r>
                        <a:rPr lang="en-US" sz="1200" dirty="0" smtClean="0">
                          <a:solidFill>
                            <a:srgbClr val="FF0000"/>
                          </a:solidFill>
                          <a:latin typeface="Times" panose="02020603050405020304" pitchFamily="18" charset="0"/>
                          <a:cs typeface="Times" panose="02020603050405020304" pitchFamily="18" charset="0"/>
                        </a:rPr>
                        <a:t>tin cans</a:t>
                      </a:r>
                      <a:r>
                        <a:rPr lang="en-US" sz="1200" dirty="0" smtClean="0">
                          <a:latin typeface="Times" panose="02020603050405020304" pitchFamily="18" charset="0"/>
                          <a:cs typeface="Times" panose="02020603050405020304" pitchFamily="18" charset="0"/>
                        </a:rPr>
                        <a:t> packed into collapsed walls of toppled  </a:t>
                      </a:r>
                      <a:r>
                        <a:rPr lang="en-US" sz="1200" dirty="0" err="1" smtClean="0">
                          <a:latin typeface="Times" panose="02020603050405020304" pitchFamily="18" charset="0"/>
                          <a:cs typeface="Times" panose="02020603050405020304" pitchFamily="18" charset="0"/>
                        </a:rPr>
                        <a:t>highrise</a:t>
                      </a:r>
                      <a:r>
                        <a:rPr lang="en-US" sz="1200" dirty="0" smtClean="0">
                          <a:latin typeface="Times" panose="02020603050405020304" pitchFamily="18" charset="0"/>
                          <a:cs typeface="Times" panose="02020603050405020304" pitchFamily="18" charset="0"/>
                        </a:rPr>
                        <a:t> </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127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quake investigators arrest developer of collapsed building </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204  </a:t>
                      </a:r>
                      <a:r>
                        <a:rPr lang="en-US" sz="1200" dirty="0" err="1" smtClean="0">
                          <a:latin typeface="Times" panose="02020603050405020304" pitchFamily="18" charset="0"/>
                          <a:cs typeface="Times" panose="02020603050405020304" pitchFamily="18" charset="0"/>
                        </a:rPr>
                        <a:t>rt</a:t>
                      </a:r>
                      <a:r>
                        <a:rPr lang="en-US" sz="1200" dirty="0" smtClean="0">
                          <a:latin typeface="Times" panose="02020603050405020304" pitchFamily="18" charset="0"/>
                          <a:cs typeface="Times" panose="02020603050405020304" pitchFamily="18" charset="0"/>
                        </a:rPr>
                        <a:t> @</a:t>
                      </a:r>
                      <a:r>
                        <a:rPr lang="en-US" sz="1200" dirty="0" err="1" smtClean="0">
                          <a:latin typeface="Times" panose="02020603050405020304" pitchFamily="18" charset="0"/>
                          <a:cs typeface="Times" panose="02020603050405020304" pitchFamily="18" charset="0"/>
                        </a:rPr>
                        <a:t>cnnbrk</a:t>
                      </a:r>
                      <a:r>
                        <a:rPr lang="en-US" sz="1200" dirty="0" smtClean="0">
                          <a:latin typeface="Times" panose="02020603050405020304" pitchFamily="18" charset="0"/>
                          <a:cs typeface="Times" panose="02020603050405020304" pitchFamily="18" charset="0"/>
                        </a:rPr>
                        <a:t>: 3 </a:t>
                      </a:r>
                      <a:r>
                        <a:rPr lang="en-US" sz="1200" dirty="0" smtClean="0">
                          <a:solidFill>
                            <a:srgbClr val="FF0000"/>
                          </a:solidFill>
                          <a:latin typeface="Times" panose="02020603050405020304" pitchFamily="18" charset="0"/>
                          <a:cs typeface="Times" panose="02020603050405020304" pitchFamily="18" charset="0"/>
                        </a:rPr>
                        <a:t>arrested</a:t>
                      </a:r>
                      <a:r>
                        <a:rPr lang="en-US" sz="1200" dirty="0" smtClean="0">
                          <a:latin typeface="Times" panose="02020603050405020304" pitchFamily="18" charset="0"/>
                          <a:cs typeface="Times" panose="02020603050405020304" pitchFamily="18" charset="0"/>
                        </a:rPr>
                        <a:t> after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apartment tower collapse, accused of  </a:t>
                      </a:r>
                      <a:r>
                        <a:rPr lang="en-US" sz="1200" dirty="0" smtClean="0">
                          <a:solidFill>
                            <a:srgbClr val="FF0000"/>
                          </a:solidFill>
                          <a:latin typeface="Times" panose="02020603050405020304" pitchFamily="18" charset="0"/>
                          <a:cs typeface="Times" panose="02020603050405020304" pitchFamily="18" charset="0"/>
                        </a:rPr>
                        <a:t>negligence in construction</a:t>
                      </a:r>
                      <a:r>
                        <a:rPr lang="en-US" sz="1200" dirty="0" smtClean="0">
                          <a:latin typeface="Times" panose="02020603050405020304" pitchFamily="18" charset="0"/>
                          <a:cs typeface="Times" panose="02020603050405020304" pitchFamily="18" charset="0"/>
                        </a:rPr>
                        <a:t>. </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68  survivors pulled out from building 2 days after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quake </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64  </a:t>
                      </a:r>
                      <a:r>
                        <a:rPr lang="en-US" sz="1200" dirty="0" err="1" smtClean="0">
                          <a:latin typeface="Times" panose="02020603050405020304" pitchFamily="18" charset="0"/>
                          <a:cs typeface="Times" panose="02020603050405020304" pitchFamily="18" charset="0"/>
                        </a:rPr>
                        <a:t>rt</a:t>
                      </a:r>
                      <a:r>
                        <a:rPr lang="en-US" sz="1200" dirty="0" smtClean="0">
                          <a:latin typeface="Times" panose="02020603050405020304" pitchFamily="18" charset="0"/>
                          <a:cs typeface="Times" panose="02020603050405020304" pitchFamily="18" charset="0"/>
                        </a:rPr>
                        <a:t> @</a:t>
                      </a:r>
                      <a:r>
                        <a:rPr lang="en-US" sz="1200" dirty="0" err="1" smtClean="0">
                          <a:latin typeface="Times" panose="02020603050405020304" pitchFamily="18" charset="0"/>
                          <a:cs typeface="Times" panose="02020603050405020304" pitchFamily="18" charset="0"/>
                        </a:rPr>
                        <a:t>breakingnews</a:t>
                      </a:r>
                      <a:r>
                        <a:rPr lang="en-US" sz="1200" dirty="0" smtClean="0">
                          <a:latin typeface="Times" panose="02020603050405020304" pitchFamily="18" charset="0"/>
                          <a:cs typeface="Times" panose="02020603050405020304" pitchFamily="18" charset="0"/>
                        </a:rPr>
                        <a:t>: rescuers: toll from  earthquake in  </a:t>
                      </a:r>
                      <a:r>
                        <a:rPr lang="en-US" sz="1200" dirty="0" err="1" smtClean="0">
                          <a:latin typeface="Times" panose="02020603050405020304" pitchFamily="18" charset="0"/>
                          <a:cs typeface="Times" panose="02020603050405020304" pitchFamily="18" charset="0"/>
                        </a:rPr>
                        <a:t>tainan</a:t>
                      </a:r>
                      <a:r>
                        <a:rPr lang="en-US" sz="1200" dirty="0" smtClean="0">
                          <a:latin typeface="Times" panose="02020603050405020304" pitchFamily="18" charset="0"/>
                          <a:cs typeface="Times" panose="02020603050405020304" pitchFamily="18" charset="0"/>
                        </a:rPr>
                        <a:t>,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rises to 40, 107  remain missing -  china  </a:t>
                      </a:r>
                      <a:r>
                        <a:rPr lang="en-US" sz="1200" dirty="0" err="1" smtClean="0">
                          <a:latin typeface="Times" panose="02020603050405020304" pitchFamily="18" charset="0"/>
                          <a:cs typeface="Times" panose="02020603050405020304" pitchFamily="18" charset="0"/>
                        </a:rPr>
                        <a:t>xinhua</a:t>
                      </a:r>
                      <a:r>
                        <a:rPr lang="en-US" sz="1200" dirty="0" smtClean="0">
                          <a:latin typeface="Times" panose="02020603050405020304" pitchFamily="18" charset="0"/>
                          <a:cs typeface="Times" panose="02020603050405020304" pitchFamily="18" charset="0"/>
                        </a:rPr>
                        <a:t> news </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75 baby rescued after 30 hours in rubble of collapsed building following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earthquake:  rescuers in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r... </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95  </a:t>
                      </a:r>
                      <a:r>
                        <a:rPr lang="en-US" sz="1200" dirty="0" err="1" smtClean="0">
                          <a:latin typeface="Times" panose="02020603050405020304" pitchFamily="18" charset="0"/>
                          <a:cs typeface="Times" panose="02020603050405020304" pitchFamily="18" charset="0"/>
                        </a:rPr>
                        <a:t>rt</a:t>
                      </a:r>
                      <a:r>
                        <a:rPr lang="en-US" sz="1200" dirty="0" smtClean="0">
                          <a:latin typeface="Times" panose="02020603050405020304" pitchFamily="18" charset="0"/>
                          <a:cs typeface="Times" panose="02020603050405020304" pitchFamily="18" charset="0"/>
                        </a:rPr>
                        <a:t> @</a:t>
                      </a:r>
                      <a:r>
                        <a:rPr lang="en-US" sz="1200" dirty="0" err="1" smtClean="0">
                          <a:latin typeface="Times" panose="02020603050405020304" pitchFamily="18" charset="0"/>
                          <a:cs typeface="Times" panose="02020603050405020304" pitchFamily="18" charset="0"/>
                        </a:rPr>
                        <a:t>cmtstockcoach</a:t>
                      </a:r>
                      <a:r>
                        <a:rPr lang="en-US" sz="1200" dirty="0" smtClean="0">
                          <a:latin typeface="Times" panose="02020603050405020304" pitchFamily="18" charset="0"/>
                          <a:cs typeface="Times" panose="02020603050405020304" pitchFamily="18" charset="0"/>
                        </a:rPr>
                        <a:t>: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a:t>
                      </a:r>
                      <a:r>
                        <a:rPr lang="en-US" sz="1200" dirty="0" smtClean="0">
                          <a:solidFill>
                            <a:srgbClr val="FF0000"/>
                          </a:solidFill>
                          <a:latin typeface="Times" panose="02020603050405020304" pitchFamily="18" charset="0"/>
                          <a:cs typeface="Times" panose="02020603050405020304" pitchFamily="18" charset="0"/>
                        </a:rPr>
                        <a:t>developer arrested </a:t>
                      </a:r>
                      <a:r>
                        <a:rPr lang="en-US" sz="1200" dirty="0" smtClean="0">
                          <a:latin typeface="Times" panose="02020603050405020304" pitchFamily="18" charset="0"/>
                          <a:cs typeface="Times" panose="02020603050405020304" pitchFamily="18" charset="0"/>
                        </a:rPr>
                        <a:t>after building collapse that killed at least 39 people </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89 rescuers race for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quake victims as golden window closes -  the statesman </a:t>
                      </a:r>
                    </a:p>
                    <a:p>
                      <a:pPr marL="285750" indent="-285750">
                        <a:buFont typeface="Arial" panose="020B0604020202020204" pitchFamily="34" charset="0"/>
                        <a:buChar char="•"/>
                      </a:pPr>
                      <a:r>
                        <a:rPr lang="en-US" sz="1200" dirty="0" smtClean="0">
                          <a:latin typeface="Times" panose="02020603050405020304" pitchFamily="18" charset="0"/>
                          <a:cs typeface="Times" panose="02020603050405020304" pitchFamily="18" charset="0"/>
                        </a:rPr>
                        <a:t>2 </a:t>
                      </a:r>
                      <a:r>
                        <a:rPr lang="en-US" sz="1200" dirty="0" err="1" smtClean="0">
                          <a:latin typeface="Times" panose="02020603050405020304" pitchFamily="18" charset="0"/>
                          <a:cs typeface="Times" panose="02020603050405020304" pitchFamily="18" charset="0"/>
                        </a:rPr>
                        <a:t>rt</a:t>
                      </a:r>
                      <a:r>
                        <a:rPr lang="en-US" sz="1200" dirty="0" smtClean="0">
                          <a:latin typeface="Times" panose="02020603050405020304" pitchFamily="18" charset="0"/>
                          <a:cs typeface="Times" panose="02020603050405020304" pitchFamily="18" charset="0"/>
                        </a:rPr>
                        <a:t> @</a:t>
                      </a:r>
                      <a:r>
                        <a:rPr lang="en-US" sz="1200" dirty="0" err="1" smtClean="0">
                          <a:latin typeface="Times" panose="02020603050405020304" pitchFamily="18" charset="0"/>
                          <a:cs typeface="Times" panose="02020603050405020304" pitchFamily="18" charset="0"/>
                        </a:rPr>
                        <a:t>taiwandpp_dc</a:t>
                      </a:r>
                      <a:r>
                        <a:rPr lang="en-US" sz="1200" dirty="0" smtClean="0">
                          <a:latin typeface="Times" panose="02020603050405020304" pitchFamily="18" charset="0"/>
                          <a:cs typeface="Times" panose="02020603050405020304" pitchFamily="18" charset="0"/>
                        </a:rPr>
                        <a:t>:  </a:t>
                      </a:r>
                      <a:r>
                        <a:rPr lang="en-US" sz="1200" dirty="0" err="1" smtClean="0">
                          <a:latin typeface="Times" panose="02020603050405020304" pitchFamily="18" charset="0"/>
                          <a:cs typeface="Times" panose="02020603050405020304" pitchFamily="18" charset="0"/>
                        </a:rPr>
                        <a:t>taiwan</a:t>
                      </a:r>
                      <a:r>
                        <a:rPr lang="en-US" sz="1200" dirty="0" smtClean="0">
                          <a:latin typeface="Times" panose="02020603050405020304" pitchFamily="18" charset="0"/>
                          <a:cs typeface="Times" panose="02020603050405020304" pitchFamily="18" charset="0"/>
                        </a:rPr>
                        <a:t> earthquake rescue workers persist in search efforts in spite of injuries, personal  tragedies </a:t>
                      </a:r>
                    </a:p>
                  </a:txBody>
                  <a:tcPr/>
                </a:tc>
              </a:tr>
            </a:tbl>
          </a:graphicData>
        </a:graphic>
      </p:graphicFrame>
    </p:spTree>
    <p:extLst>
      <p:ext uri="{BB962C8B-B14F-4D97-AF65-F5344CB8AC3E}">
        <p14:creationId xmlns:p14="http://schemas.microsoft.com/office/powerpoint/2010/main" val="42772067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487361"/>
          </a:xfrm>
        </p:spPr>
        <p:txBody>
          <a:bodyPr>
            <a:normAutofit fontScale="90000"/>
          </a:bodyPr>
          <a:lstStyle/>
          <a:p>
            <a:pPr algn="l"/>
            <a:r>
              <a:rPr lang="en-US" dirty="0" err="1" smtClean="0"/>
              <a:t>LexRank</a:t>
            </a:r>
            <a:endParaRPr lang="en-US" dirty="0"/>
          </a:p>
        </p:txBody>
      </p:sp>
      <p:sp>
        <p:nvSpPr>
          <p:cNvPr id="7" name="Content Placeholder 6"/>
          <p:cNvSpPr>
            <a:spLocks noGrp="1"/>
          </p:cNvSpPr>
          <p:nvPr>
            <p:ph idx="1"/>
          </p:nvPr>
        </p:nvSpPr>
        <p:spPr>
          <a:xfrm>
            <a:off x="762000" y="685800"/>
            <a:ext cx="8229600" cy="4525963"/>
          </a:xfrm>
          <a:prstGeom prst="rect">
            <a:avLst/>
          </a:prstGeom>
        </p:spPr>
        <p:txBody>
          <a:bodyPr wrap="square">
            <a:spAutoFit/>
          </a:bodyPr>
          <a:lstStyle/>
          <a:p>
            <a:pPr marL="285750" indent="-285750">
              <a:buFont typeface="Arial" panose="020B0604020202020204" pitchFamily="34" charset="0"/>
              <a:buChar char="•"/>
            </a:pPr>
            <a:r>
              <a:rPr lang="en-US" sz="2400" dirty="0" err="1">
                <a:latin typeface="Times" panose="02020603050405020304" pitchFamily="18" charset="0"/>
                <a:cs typeface="Times" panose="02020603050405020304" pitchFamily="18" charset="0"/>
              </a:rPr>
              <a:t>saturday's</a:t>
            </a:r>
            <a:r>
              <a:rPr lang="en-US" sz="2400" dirty="0">
                <a:latin typeface="Times" panose="02020603050405020304" pitchFamily="18" charset="0"/>
                <a:cs typeface="Times" panose="02020603050405020304" pitchFamily="18" charset="0"/>
              </a:rPr>
              <a:t> quake killed at least 38 people in  </a:t>
            </a:r>
            <a:r>
              <a:rPr lang="en-US" sz="2400" dirty="0" err="1">
                <a:latin typeface="Times" panose="02020603050405020304" pitchFamily="18" charset="0"/>
                <a:cs typeface="Times" panose="02020603050405020304" pitchFamily="18" charset="0"/>
              </a:rPr>
              <a:t>tainan</a:t>
            </a:r>
            <a:r>
              <a:rPr lang="en-US" sz="2400" dirty="0">
                <a:latin typeface="Times" panose="02020603050405020304" pitchFamily="18" charset="0"/>
                <a:cs typeface="Times" panose="02020603050405020304" pitchFamily="18" charset="0"/>
              </a:rPr>
              <a:t> city in southern  </a:t>
            </a:r>
            <a:r>
              <a:rPr lang="en-US" sz="2400" dirty="0" err="1">
                <a:latin typeface="Times" panose="02020603050405020304" pitchFamily="18" charset="0"/>
                <a:cs typeface="Times" panose="02020603050405020304" pitchFamily="18" charset="0"/>
              </a:rPr>
              <a:t>taiwan</a:t>
            </a:r>
            <a:r>
              <a:rPr lang="en-US" sz="2400" dirty="0">
                <a:latin typeface="Times" panose="02020603050405020304" pitchFamily="18" charset="0"/>
                <a:cs typeface="Times" panose="02020603050405020304" pitchFamily="18" charset="0"/>
              </a:rPr>
              <a:t>, all but two of them in the collapse of the 17-story building.</a:t>
            </a:r>
          </a:p>
          <a:p>
            <a:pPr marL="285750" indent="-285750">
              <a:buFont typeface="Arial" panose="020B0604020202020204" pitchFamily="34" charset="0"/>
              <a:buChar char="•"/>
            </a:pPr>
            <a:r>
              <a:rPr lang="en-US" sz="2400" dirty="0">
                <a:latin typeface="Times" panose="02020603050405020304" pitchFamily="18" charset="0"/>
                <a:cs typeface="Times" panose="02020603050405020304" pitchFamily="18" charset="0"/>
              </a:rPr>
              <a:t>more than 100 people are believed to be still buried in the collapsed building from a disaster that struck during the most important  family holiday in the  </a:t>
            </a:r>
            <a:r>
              <a:rPr lang="en-US" sz="2400" dirty="0" err="1">
                <a:latin typeface="Times" panose="02020603050405020304" pitchFamily="18" charset="0"/>
                <a:cs typeface="Times" panose="02020603050405020304" pitchFamily="18" charset="0"/>
              </a:rPr>
              <a:t>chinese</a:t>
            </a:r>
            <a:r>
              <a:rPr lang="en-US" sz="2400" dirty="0">
                <a:latin typeface="Times" panose="02020603050405020304" pitchFamily="18" charset="0"/>
                <a:cs typeface="Times" panose="02020603050405020304" pitchFamily="18" charset="0"/>
              </a:rPr>
              <a:t> calendar -- the  lunar new year holiday.</a:t>
            </a:r>
          </a:p>
          <a:p>
            <a:pPr marL="285750" indent="-285750">
              <a:buFont typeface="Arial" panose="020B0604020202020204" pitchFamily="34" charset="0"/>
              <a:buChar char="•"/>
            </a:pPr>
            <a:r>
              <a:rPr lang="en-US" sz="2400" dirty="0">
                <a:latin typeface="Times" panose="02020603050405020304" pitchFamily="18" charset="0"/>
                <a:cs typeface="Times" panose="02020603050405020304" pitchFamily="18" charset="0"/>
              </a:rPr>
              <a:t>earthquakes frequently  rattle  </a:t>
            </a:r>
            <a:r>
              <a:rPr lang="en-US" sz="2400" dirty="0" err="1">
                <a:latin typeface="Times" panose="02020603050405020304" pitchFamily="18" charset="0"/>
                <a:cs typeface="Times" panose="02020603050405020304" pitchFamily="18" charset="0"/>
              </a:rPr>
              <a:t>taiwan</a:t>
            </a:r>
            <a:r>
              <a:rPr lang="en-US" sz="2400" dirty="0">
                <a:latin typeface="Times" panose="02020603050405020304" pitchFamily="18" charset="0"/>
                <a:cs typeface="Times" panose="02020603050405020304" pitchFamily="18" charset="0"/>
              </a:rPr>
              <a:t>, but most are minor and cause little or no damage, though a  magnitude-7.6 quake in central  </a:t>
            </a:r>
            <a:r>
              <a:rPr lang="en-US" sz="2400" dirty="0" err="1">
                <a:latin typeface="Times" panose="02020603050405020304" pitchFamily="18" charset="0"/>
                <a:cs typeface="Times" panose="02020603050405020304" pitchFamily="18" charset="0"/>
              </a:rPr>
              <a:t>taiwan</a:t>
            </a:r>
            <a:r>
              <a:rPr lang="en-US" sz="2400" dirty="0">
                <a:latin typeface="Times" panose="02020603050405020304" pitchFamily="18" charset="0"/>
                <a:cs typeface="Times" panose="02020603050405020304" pitchFamily="18" charset="0"/>
              </a:rPr>
              <a:t> in 1999 killed more than 2,300 people.</a:t>
            </a:r>
          </a:p>
          <a:p>
            <a:pPr marL="285750" indent="-285750">
              <a:buFont typeface="Arial" panose="020B0604020202020204" pitchFamily="34" charset="0"/>
              <a:buChar char="•"/>
            </a:pPr>
            <a:r>
              <a:rPr lang="en-US" sz="2400" dirty="0">
                <a:latin typeface="Times" panose="02020603050405020304" pitchFamily="18" charset="0"/>
                <a:cs typeface="Times" panose="02020603050405020304" pitchFamily="18" charset="0"/>
              </a:rPr>
              <a:t>survivors pulled out from building 2 days after  </a:t>
            </a:r>
            <a:r>
              <a:rPr lang="en-US" sz="2400" dirty="0" err="1">
                <a:latin typeface="Times" panose="02020603050405020304" pitchFamily="18" charset="0"/>
                <a:cs typeface="Times" panose="02020603050405020304" pitchFamily="18" charset="0"/>
              </a:rPr>
              <a:t>taiwan</a:t>
            </a:r>
            <a:r>
              <a:rPr lang="en-US" sz="2400" dirty="0">
                <a:latin typeface="Times" panose="02020603050405020304" pitchFamily="18" charset="0"/>
                <a:cs typeface="Times" panose="02020603050405020304" pitchFamily="18" charset="0"/>
              </a:rPr>
              <a:t> quake</a:t>
            </a:r>
          </a:p>
          <a:p>
            <a:pPr marL="285750" indent="-285750">
              <a:buFont typeface="Arial" panose="020B0604020202020204" pitchFamily="34" charset="0"/>
              <a:buChar char="•"/>
            </a:pPr>
            <a:r>
              <a:rPr lang="en-US" sz="2400" dirty="0">
                <a:latin typeface="Times" panose="02020603050405020304" pitchFamily="18" charset="0"/>
                <a:cs typeface="Times" panose="02020603050405020304" pitchFamily="18" charset="0"/>
              </a:rPr>
              <a:t>rescuers said </a:t>
            </a:r>
            <a:r>
              <a:rPr lang="en-US" sz="2400" dirty="0" err="1">
                <a:latin typeface="Times" panose="02020603050405020304" pitchFamily="18" charset="0"/>
                <a:cs typeface="Times" panose="02020603050405020304" pitchFamily="18" charset="0"/>
              </a:rPr>
              <a:t>tsao</a:t>
            </a:r>
            <a:r>
              <a:rPr lang="en-US" sz="2400" dirty="0">
                <a:latin typeface="Times" panose="02020603050405020304" pitchFamily="18" charset="0"/>
                <a:cs typeface="Times" panose="02020603050405020304" pitchFamily="18" charset="0"/>
              </a:rPr>
              <a:t> was found under the body of her husband, who had shielded her from a collapsed  beam,  </a:t>
            </a:r>
            <a:r>
              <a:rPr lang="en-US" sz="2400" dirty="0" err="1">
                <a:latin typeface="Times" panose="02020603050405020304" pitchFamily="18" charset="0"/>
                <a:cs typeface="Times" panose="02020603050405020304" pitchFamily="18" charset="0"/>
              </a:rPr>
              <a:t>taiwan's</a:t>
            </a:r>
            <a:r>
              <a:rPr lang="en-US" sz="2400" dirty="0">
                <a:latin typeface="Times" panose="02020603050405020304" pitchFamily="18" charset="0"/>
                <a:cs typeface="Times" panose="02020603050405020304" pitchFamily="18" charset="0"/>
              </a:rPr>
              <a:t> government-run  central news agency reported.</a:t>
            </a:r>
          </a:p>
        </p:txBody>
      </p:sp>
      <p:sp>
        <p:nvSpPr>
          <p:cNvPr id="4" name="Date Placeholder 3"/>
          <p:cNvSpPr>
            <a:spLocks noGrp="1"/>
          </p:cNvSpPr>
          <p:nvPr>
            <p:ph type="dt" sz="half" idx="10"/>
          </p:nvPr>
        </p:nvSpPr>
        <p:spPr/>
        <p:txBody>
          <a:bodyPr/>
          <a:lstStyle/>
          <a:p>
            <a:fld id="{E3874658-ABF2-B94B-A643-7ACAF0D5FAD6}"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56</a:t>
            </a:fld>
            <a:endParaRPr lang="en-US"/>
          </a:p>
        </p:txBody>
      </p:sp>
    </p:spTree>
    <p:extLst>
      <p:ext uri="{BB962C8B-B14F-4D97-AF65-F5344CB8AC3E}">
        <p14:creationId xmlns:p14="http://schemas.microsoft.com/office/powerpoint/2010/main" val="33240147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487361"/>
          </a:xfrm>
        </p:spPr>
        <p:txBody>
          <a:bodyPr>
            <a:normAutofit fontScale="90000"/>
          </a:bodyPr>
          <a:lstStyle/>
          <a:p>
            <a:pPr algn="l"/>
            <a:r>
              <a:rPr lang="en-US" altLang="zh-CN" dirty="0" smtClean="0"/>
              <a:t>Tweets</a:t>
            </a:r>
            <a:endParaRPr lang="en-US" dirty="0"/>
          </a:p>
        </p:txBody>
      </p:sp>
      <p:sp>
        <p:nvSpPr>
          <p:cNvPr id="7" name="Content Placeholder 6"/>
          <p:cNvSpPr>
            <a:spLocks noGrp="1"/>
          </p:cNvSpPr>
          <p:nvPr>
            <p:ph idx="1"/>
          </p:nvPr>
        </p:nvSpPr>
        <p:spPr>
          <a:xfrm>
            <a:off x="152400" y="609600"/>
            <a:ext cx="8915400" cy="6390980"/>
          </a:xfrm>
          <a:prstGeom prst="rect">
            <a:avLst/>
          </a:prstGeom>
        </p:spPr>
        <p:txBody>
          <a:bodyPr wrap="square">
            <a:spAutoFit/>
          </a:bodyPr>
          <a:lstStyle/>
          <a:p>
            <a:pPr marL="285750" indent="-285750">
              <a:buFont typeface="Arial" panose="020B0604020202020204" pitchFamily="34" charset="0"/>
              <a:buChar char="•"/>
            </a:pPr>
            <a:r>
              <a:rPr lang="en-US" sz="2000" dirty="0">
                <a:latin typeface="Times" panose="02020603050405020304" pitchFamily="18" charset="0"/>
                <a:cs typeface="Times" panose="02020603050405020304" pitchFamily="18" charset="0"/>
              </a:rPr>
              <a:t>276  </a:t>
            </a:r>
            <a:r>
              <a:rPr lang="en-US" sz="2000" dirty="0" err="1">
                <a:latin typeface="Times" panose="02020603050405020304" pitchFamily="18" charset="0"/>
                <a:cs typeface="Times" panose="02020603050405020304" pitchFamily="18" charset="0"/>
              </a:rPr>
              <a:t>rt</a:t>
            </a:r>
            <a:r>
              <a:rPr lang="en-US" sz="2000" dirty="0">
                <a:latin typeface="Times" panose="02020603050405020304" pitchFamily="18" charset="0"/>
                <a:cs typeface="Times" panose="02020603050405020304" pitchFamily="18" charset="0"/>
              </a:rPr>
              <a:t> @ </a:t>
            </a:r>
            <a:r>
              <a:rPr lang="en-US" sz="2000" dirty="0" err="1">
                <a:latin typeface="Times" panose="02020603050405020304" pitchFamily="18" charset="0"/>
                <a:cs typeface="Times" panose="02020603050405020304" pitchFamily="18" charset="0"/>
              </a:rPr>
              <a:t>cnn</a:t>
            </a:r>
            <a:r>
              <a:rPr lang="en-US" sz="2000" dirty="0">
                <a:latin typeface="Times" panose="02020603050405020304" pitchFamily="18" charset="0"/>
                <a:cs typeface="Times" panose="02020603050405020304" pitchFamily="18" charset="0"/>
              </a:rPr>
              <a:t>: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earthquake: rescuers find  </a:t>
            </a:r>
            <a:r>
              <a:rPr lang="en-US" sz="2000" dirty="0">
                <a:solidFill>
                  <a:srgbClr val="FF0000"/>
                </a:solidFill>
                <a:latin typeface="Times" panose="02020603050405020304" pitchFamily="18" charset="0"/>
                <a:cs typeface="Times" panose="02020603050405020304" pitchFamily="18" charset="0"/>
              </a:rPr>
              <a:t>tin cans</a:t>
            </a:r>
            <a:r>
              <a:rPr lang="en-US" sz="2000" dirty="0">
                <a:latin typeface="Times" panose="02020603050405020304" pitchFamily="18" charset="0"/>
                <a:cs typeface="Times" panose="02020603050405020304" pitchFamily="18" charset="0"/>
              </a:rPr>
              <a:t> packed into collapsed walls of toppled  </a:t>
            </a:r>
            <a:r>
              <a:rPr lang="en-US" sz="2000" dirty="0" err="1">
                <a:latin typeface="Times" panose="02020603050405020304" pitchFamily="18" charset="0"/>
                <a:cs typeface="Times" panose="02020603050405020304" pitchFamily="18" charset="0"/>
              </a:rPr>
              <a:t>highrise</a:t>
            </a:r>
            <a:r>
              <a:rPr lang="en-US" sz="2000" dirty="0">
                <a:latin typeface="Times" panose="02020603050405020304" pitchFamily="18" charset="0"/>
                <a:cs typeface="Times" panose="02020603050405020304" pitchFamily="18" charset="0"/>
              </a:rPr>
              <a:t> </a:t>
            </a:r>
          </a:p>
          <a:p>
            <a:pPr marL="285750" indent="-285750">
              <a:buFont typeface="Arial" panose="020B0604020202020204" pitchFamily="34" charset="0"/>
              <a:buChar char="•"/>
            </a:pPr>
            <a:r>
              <a:rPr lang="en-US" sz="2000" dirty="0">
                <a:latin typeface="Times" panose="02020603050405020304" pitchFamily="18" charset="0"/>
                <a:cs typeface="Times" panose="02020603050405020304" pitchFamily="18" charset="0"/>
              </a:rPr>
              <a:t>127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quake investigators arrest developer of collapsed building </a:t>
            </a:r>
          </a:p>
          <a:p>
            <a:pPr marL="285750" indent="-285750">
              <a:buFont typeface="Arial" panose="020B0604020202020204" pitchFamily="34" charset="0"/>
              <a:buChar char="•"/>
            </a:pPr>
            <a:r>
              <a:rPr lang="en-US" sz="2000" dirty="0">
                <a:latin typeface="Times" panose="02020603050405020304" pitchFamily="18" charset="0"/>
                <a:cs typeface="Times" panose="02020603050405020304" pitchFamily="18" charset="0"/>
              </a:rPr>
              <a:t>204  </a:t>
            </a:r>
            <a:r>
              <a:rPr lang="en-US" sz="2000" dirty="0" err="1">
                <a:latin typeface="Times" panose="02020603050405020304" pitchFamily="18" charset="0"/>
                <a:cs typeface="Times" panose="02020603050405020304" pitchFamily="18" charset="0"/>
              </a:rPr>
              <a:t>rt</a:t>
            </a:r>
            <a:r>
              <a:rPr lang="en-US" sz="2000" dirty="0">
                <a:latin typeface="Times" panose="02020603050405020304" pitchFamily="18" charset="0"/>
                <a:cs typeface="Times" panose="02020603050405020304" pitchFamily="18" charset="0"/>
              </a:rPr>
              <a:t> @</a:t>
            </a:r>
            <a:r>
              <a:rPr lang="en-US" sz="2000" dirty="0" err="1">
                <a:latin typeface="Times" panose="02020603050405020304" pitchFamily="18" charset="0"/>
                <a:cs typeface="Times" panose="02020603050405020304" pitchFamily="18" charset="0"/>
              </a:rPr>
              <a:t>cnnbrk</a:t>
            </a:r>
            <a:r>
              <a:rPr lang="en-US" sz="2000" dirty="0">
                <a:latin typeface="Times" panose="02020603050405020304" pitchFamily="18" charset="0"/>
                <a:cs typeface="Times" panose="02020603050405020304" pitchFamily="18" charset="0"/>
              </a:rPr>
              <a:t>: 3 </a:t>
            </a:r>
            <a:r>
              <a:rPr lang="en-US" sz="2000" dirty="0">
                <a:solidFill>
                  <a:srgbClr val="FF0000"/>
                </a:solidFill>
                <a:latin typeface="Times" panose="02020603050405020304" pitchFamily="18" charset="0"/>
                <a:cs typeface="Times" panose="02020603050405020304" pitchFamily="18" charset="0"/>
              </a:rPr>
              <a:t>arrested</a:t>
            </a:r>
            <a:r>
              <a:rPr lang="en-US" sz="2000" dirty="0">
                <a:latin typeface="Times" panose="02020603050405020304" pitchFamily="18" charset="0"/>
                <a:cs typeface="Times" panose="02020603050405020304" pitchFamily="18" charset="0"/>
              </a:rPr>
              <a:t> after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apartment tower collapse, accused of  </a:t>
            </a:r>
            <a:r>
              <a:rPr lang="en-US" sz="2000" dirty="0">
                <a:solidFill>
                  <a:srgbClr val="FF0000"/>
                </a:solidFill>
                <a:latin typeface="Times" panose="02020603050405020304" pitchFamily="18" charset="0"/>
                <a:cs typeface="Times" panose="02020603050405020304" pitchFamily="18" charset="0"/>
              </a:rPr>
              <a:t>negligence in construction</a:t>
            </a:r>
            <a:r>
              <a:rPr lang="en-US" sz="2000" dirty="0">
                <a:latin typeface="Times" panose="02020603050405020304" pitchFamily="18" charset="0"/>
                <a:cs typeface="Times" panose="02020603050405020304" pitchFamily="18" charset="0"/>
              </a:rPr>
              <a:t>. </a:t>
            </a:r>
          </a:p>
          <a:p>
            <a:pPr marL="285750" indent="-285750">
              <a:buFont typeface="Arial" panose="020B0604020202020204" pitchFamily="34" charset="0"/>
              <a:buChar char="•"/>
            </a:pPr>
            <a:r>
              <a:rPr lang="en-US" sz="2000" dirty="0">
                <a:latin typeface="Times" panose="02020603050405020304" pitchFamily="18" charset="0"/>
                <a:cs typeface="Times" panose="02020603050405020304" pitchFamily="18" charset="0"/>
              </a:rPr>
              <a:t>68  survivors pulled out from building 2 days after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quake </a:t>
            </a:r>
          </a:p>
          <a:p>
            <a:pPr marL="285750" indent="-285750">
              <a:buFont typeface="Arial" panose="020B0604020202020204" pitchFamily="34" charset="0"/>
              <a:buChar char="•"/>
            </a:pPr>
            <a:r>
              <a:rPr lang="en-US" sz="2000" dirty="0">
                <a:latin typeface="Times" panose="02020603050405020304" pitchFamily="18" charset="0"/>
                <a:cs typeface="Times" panose="02020603050405020304" pitchFamily="18" charset="0"/>
              </a:rPr>
              <a:t>64  </a:t>
            </a:r>
            <a:r>
              <a:rPr lang="en-US" sz="2000" dirty="0" err="1">
                <a:latin typeface="Times" panose="02020603050405020304" pitchFamily="18" charset="0"/>
                <a:cs typeface="Times" panose="02020603050405020304" pitchFamily="18" charset="0"/>
              </a:rPr>
              <a:t>rt</a:t>
            </a:r>
            <a:r>
              <a:rPr lang="en-US" sz="2000" dirty="0">
                <a:latin typeface="Times" panose="02020603050405020304" pitchFamily="18" charset="0"/>
                <a:cs typeface="Times" panose="02020603050405020304" pitchFamily="18" charset="0"/>
              </a:rPr>
              <a:t> @</a:t>
            </a:r>
            <a:r>
              <a:rPr lang="en-US" sz="2000" dirty="0" err="1">
                <a:latin typeface="Times" panose="02020603050405020304" pitchFamily="18" charset="0"/>
                <a:cs typeface="Times" panose="02020603050405020304" pitchFamily="18" charset="0"/>
              </a:rPr>
              <a:t>breakingnews</a:t>
            </a:r>
            <a:r>
              <a:rPr lang="en-US" sz="2000" dirty="0">
                <a:latin typeface="Times" panose="02020603050405020304" pitchFamily="18" charset="0"/>
                <a:cs typeface="Times" panose="02020603050405020304" pitchFamily="18" charset="0"/>
              </a:rPr>
              <a:t>: rescuers: toll from  earthquake in  </a:t>
            </a:r>
            <a:r>
              <a:rPr lang="en-US" sz="2000" dirty="0" err="1">
                <a:latin typeface="Times" panose="02020603050405020304" pitchFamily="18" charset="0"/>
                <a:cs typeface="Times" panose="02020603050405020304" pitchFamily="18" charset="0"/>
              </a:rPr>
              <a:t>tainan</a:t>
            </a:r>
            <a:r>
              <a:rPr lang="en-US" sz="2000" dirty="0">
                <a:latin typeface="Times" panose="02020603050405020304" pitchFamily="18" charset="0"/>
                <a:cs typeface="Times" panose="02020603050405020304" pitchFamily="18" charset="0"/>
              </a:rPr>
              <a:t>,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rises to 40, 107  remain missing -  china  </a:t>
            </a:r>
            <a:r>
              <a:rPr lang="en-US" sz="2000" dirty="0" err="1">
                <a:latin typeface="Times" panose="02020603050405020304" pitchFamily="18" charset="0"/>
                <a:cs typeface="Times" panose="02020603050405020304" pitchFamily="18" charset="0"/>
              </a:rPr>
              <a:t>xinhua</a:t>
            </a:r>
            <a:r>
              <a:rPr lang="en-US" sz="2000" dirty="0">
                <a:latin typeface="Times" panose="02020603050405020304" pitchFamily="18" charset="0"/>
                <a:cs typeface="Times" panose="02020603050405020304" pitchFamily="18" charset="0"/>
              </a:rPr>
              <a:t> news </a:t>
            </a:r>
          </a:p>
          <a:p>
            <a:pPr marL="285750" indent="-285750">
              <a:buFont typeface="Arial" panose="020B0604020202020204" pitchFamily="34" charset="0"/>
              <a:buChar char="•"/>
            </a:pPr>
            <a:r>
              <a:rPr lang="en-US" sz="2000" dirty="0">
                <a:latin typeface="Times" panose="02020603050405020304" pitchFamily="18" charset="0"/>
                <a:cs typeface="Times" panose="02020603050405020304" pitchFamily="18" charset="0"/>
              </a:rPr>
              <a:t>75 baby rescued after 30 hours in rubble of collapsed building following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earthquake:  rescuers in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r... </a:t>
            </a:r>
          </a:p>
          <a:p>
            <a:pPr marL="285750" indent="-285750">
              <a:buFont typeface="Arial" panose="020B0604020202020204" pitchFamily="34" charset="0"/>
              <a:buChar char="•"/>
            </a:pPr>
            <a:r>
              <a:rPr lang="en-US" sz="2000" dirty="0">
                <a:latin typeface="Times" panose="02020603050405020304" pitchFamily="18" charset="0"/>
                <a:cs typeface="Times" panose="02020603050405020304" pitchFamily="18" charset="0"/>
              </a:rPr>
              <a:t>95  </a:t>
            </a:r>
            <a:r>
              <a:rPr lang="en-US" sz="2000" dirty="0" err="1">
                <a:latin typeface="Times" panose="02020603050405020304" pitchFamily="18" charset="0"/>
                <a:cs typeface="Times" panose="02020603050405020304" pitchFamily="18" charset="0"/>
              </a:rPr>
              <a:t>rt</a:t>
            </a:r>
            <a:r>
              <a:rPr lang="en-US" sz="2000" dirty="0">
                <a:latin typeface="Times" panose="02020603050405020304" pitchFamily="18" charset="0"/>
                <a:cs typeface="Times" panose="02020603050405020304" pitchFamily="18" charset="0"/>
              </a:rPr>
              <a:t> @</a:t>
            </a:r>
            <a:r>
              <a:rPr lang="en-US" sz="2000" dirty="0" err="1">
                <a:latin typeface="Times" panose="02020603050405020304" pitchFamily="18" charset="0"/>
                <a:cs typeface="Times" panose="02020603050405020304" pitchFamily="18" charset="0"/>
              </a:rPr>
              <a:t>cmtstockcoach</a:t>
            </a:r>
            <a:r>
              <a:rPr lang="en-US" sz="2000" dirty="0">
                <a:latin typeface="Times" panose="02020603050405020304" pitchFamily="18" charset="0"/>
                <a:cs typeface="Times" panose="02020603050405020304" pitchFamily="18" charset="0"/>
              </a:rPr>
              <a:t>: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a:t>
            </a:r>
            <a:r>
              <a:rPr lang="en-US" sz="2000" dirty="0">
                <a:solidFill>
                  <a:srgbClr val="FF0000"/>
                </a:solidFill>
                <a:latin typeface="Times" panose="02020603050405020304" pitchFamily="18" charset="0"/>
                <a:cs typeface="Times" panose="02020603050405020304" pitchFamily="18" charset="0"/>
              </a:rPr>
              <a:t>developer arrested </a:t>
            </a:r>
            <a:r>
              <a:rPr lang="en-US" sz="2000" dirty="0">
                <a:latin typeface="Times" panose="02020603050405020304" pitchFamily="18" charset="0"/>
                <a:cs typeface="Times" panose="02020603050405020304" pitchFamily="18" charset="0"/>
              </a:rPr>
              <a:t>after building collapse that killed at least 39 people </a:t>
            </a:r>
          </a:p>
          <a:p>
            <a:pPr marL="285750" indent="-285750">
              <a:buFont typeface="Arial" panose="020B0604020202020204" pitchFamily="34" charset="0"/>
              <a:buChar char="•"/>
            </a:pPr>
            <a:r>
              <a:rPr lang="en-US" sz="2000" dirty="0">
                <a:latin typeface="Times" panose="02020603050405020304" pitchFamily="18" charset="0"/>
                <a:cs typeface="Times" panose="02020603050405020304" pitchFamily="18" charset="0"/>
              </a:rPr>
              <a:t>89 rescuers race for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quake victims as golden window closes -  the statesman </a:t>
            </a:r>
          </a:p>
          <a:p>
            <a:pPr marL="285750" indent="-285750">
              <a:buFont typeface="Arial" panose="020B0604020202020204" pitchFamily="34" charset="0"/>
              <a:buChar char="•"/>
            </a:pPr>
            <a:r>
              <a:rPr lang="en-US" sz="2000" dirty="0">
                <a:latin typeface="Times" panose="02020603050405020304" pitchFamily="18" charset="0"/>
                <a:cs typeface="Times" panose="02020603050405020304" pitchFamily="18" charset="0"/>
              </a:rPr>
              <a:t>2 </a:t>
            </a:r>
            <a:r>
              <a:rPr lang="en-US" sz="2000" dirty="0" err="1">
                <a:latin typeface="Times" panose="02020603050405020304" pitchFamily="18" charset="0"/>
                <a:cs typeface="Times" panose="02020603050405020304" pitchFamily="18" charset="0"/>
              </a:rPr>
              <a:t>rt</a:t>
            </a:r>
            <a:r>
              <a:rPr lang="en-US" sz="2000" dirty="0">
                <a:latin typeface="Times" panose="02020603050405020304" pitchFamily="18" charset="0"/>
                <a:cs typeface="Times" panose="02020603050405020304" pitchFamily="18" charset="0"/>
              </a:rPr>
              <a:t> @</a:t>
            </a:r>
            <a:r>
              <a:rPr lang="en-US" sz="2000" dirty="0" err="1">
                <a:latin typeface="Times" panose="02020603050405020304" pitchFamily="18" charset="0"/>
                <a:cs typeface="Times" panose="02020603050405020304" pitchFamily="18" charset="0"/>
              </a:rPr>
              <a:t>taiwandpp_dc</a:t>
            </a:r>
            <a:r>
              <a:rPr lang="en-US" sz="2000" dirty="0">
                <a:latin typeface="Times" panose="02020603050405020304" pitchFamily="18" charset="0"/>
                <a:cs typeface="Times" panose="02020603050405020304" pitchFamily="18" charset="0"/>
              </a:rPr>
              <a:t>:  </a:t>
            </a:r>
            <a:r>
              <a:rPr lang="en-US" sz="2000" dirty="0" err="1">
                <a:latin typeface="Times" panose="02020603050405020304" pitchFamily="18" charset="0"/>
                <a:cs typeface="Times" panose="02020603050405020304" pitchFamily="18" charset="0"/>
              </a:rPr>
              <a:t>taiwan</a:t>
            </a:r>
            <a:r>
              <a:rPr lang="en-US" sz="2000" dirty="0">
                <a:latin typeface="Times" panose="02020603050405020304" pitchFamily="18" charset="0"/>
                <a:cs typeface="Times" panose="02020603050405020304" pitchFamily="18" charset="0"/>
              </a:rPr>
              <a:t> earthquake rescue workers persist in search efforts in spite of injuries, personal  tragedies </a:t>
            </a:r>
          </a:p>
          <a:p>
            <a:pPr marL="285750" indent="-285750">
              <a:buFont typeface="Arial" panose="020B0604020202020204" pitchFamily="34" charset="0"/>
              <a:buChar char="•"/>
            </a:pPr>
            <a:endParaRPr lang="en-US" sz="2000"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E3874658-ABF2-B94B-A643-7ACAF0D5FAD6}"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57</a:t>
            </a:fld>
            <a:endParaRPr lang="en-US"/>
          </a:p>
        </p:txBody>
      </p:sp>
    </p:spTree>
    <p:extLst>
      <p:ext uri="{BB962C8B-B14F-4D97-AF65-F5344CB8AC3E}">
        <p14:creationId xmlns:p14="http://schemas.microsoft.com/office/powerpoint/2010/main" val="40227155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487361"/>
          </a:xfrm>
        </p:spPr>
        <p:txBody>
          <a:bodyPr>
            <a:normAutofit fontScale="90000"/>
          </a:bodyPr>
          <a:lstStyle/>
          <a:p>
            <a:pPr algn="l"/>
            <a:r>
              <a:rPr lang="en-US" altLang="zh-CN" dirty="0" smtClean="0"/>
              <a:t>Customized</a:t>
            </a:r>
            <a:endParaRPr lang="en-US" dirty="0"/>
          </a:p>
        </p:txBody>
      </p:sp>
      <p:sp>
        <p:nvSpPr>
          <p:cNvPr id="7" name="Content Placeholder 6"/>
          <p:cNvSpPr>
            <a:spLocks noGrp="1"/>
          </p:cNvSpPr>
          <p:nvPr>
            <p:ph idx="1"/>
          </p:nvPr>
        </p:nvSpPr>
        <p:spPr>
          <a:xfrm>
            <a:off x="152400" y="685800"/>
            <a:ext cx="8991600" cy="6101670"/>
          </a:xfrm>
          <a:prstGeom prst="rect">
            <a:avLst/>
          </a:prstGeom>
        </p:spPr>
        <p:txBody>
          <a:bodyPr wrap="square">
            <a:spAutoFit/>
          </a:bodyPr>
          <a:lstStyle/>
          <a:p>
            <a:pPr marL="285750" indent="-285750">
              <a:buFont typeface="Arial" panose="020B0604020202020204" pitchFamily="34" charset="0"/>
              <a:buChar char="•"/>
            </a:pPr>
            <a:r>
              <a:rPr lang="en-US" sz="2200" dirty="0">
                <a:latin typeface="Times" panose="02020603050405020304" pitchFamily="18" charset="0"/>
                <a:cs typeface="Times" panose="02020603050405020304" pitchFamily="18" charset="0"/>
              </a:rPr>
              <a:t>4 survivors rescued from collapsed  </a:t>
            </a:r>
            <a:r>
              <a:rPr lang="en-US" sz="2200" dirty="0" err="1">
                <a:latin typeface="Times" panose="02020603050405020304" pitchFamily="18" charset="0"/>
                <a:cs typeface="Times" panose="02020603050405020304" pitchFamily="18" charset="0"/>
              </a:rPr>
              <a:t>taiwan</a:t>
            </a:r>
            <a:r>
              <a:rPr lang="en-US" sz="2200" dirty="0">
                <a:latin typeface="Times" panose="02020603050405020304" pitchFamily="18" charset="0"/>
                <a:cs typeface="Times" panose="02020603050405020304" pitchFamily="18" charset="0"/>
              </a:rPr>
              <a:t>  apartment building as rescue workers find  </a:t>
            </a:r>
            <a:r>
              <a:rPr lang="en-US" sz="2200" dirty="0">
                <a:solidFill>
                  <a:srgbClr val="FF0000"/>
                </a:solidFill>
                <a:latin typeface="Times" panose="02020603050405020304" pitchFamily="18" charset="0"/>
                <a:cs typeface="Times" panose="02020603050405020304" pitchFamily="18" charset="0"/>
              </a:rPr>
              <a:t>tin cans </a:t>
            </a:r>
            <a:r>
              <a:rPr lang="en-US" sz="2200" dirty="0">
                <a:latin typeface="Times" panose="02020603050405020304" pitchFamily="18" charset="0"/>
                <a:cs typeface="Times" panose="02020603050405020304" pitchFamily="18" charset="0"/>
              </a:rPr>
              <a:t>built into walls</a:t>
            </a:r>
          </a:p>
          <a:p>
            <a:pPr marL="285750" indent="-285750">
              <a:buFont typeface="Arial" panose="020B0604020202020204" pitchFamily="34" charset="0"/>
              <a:buChar char="•"/>
            </a:pPr>
            <a:r>
              <a:rPr lang="en-US" sz="2200" dirty="0">
                <a:latin typeface="Times" panose="02020603050405020304" pitchFamily="18" charset="0"/>
                <a:cs typeface="Times" panose="02020603050405020304" pitchFamily="18" charset="0"/>
              </a:rPr>
              <a:t>rescuers using  cranes,  dogs and  electronic devices searched for survivors </a:t>
            </a:r>
            <a:r>
              <a:rPr lang="en-US" sz="2200" dirty="0" err="1">
                <a:latin typeface="Times" panose="02020603050405020304" pitchFamily="18" charset="0"/>
                <a:cs typeface="Times" panose="02020603050405020304" pitchFamily="18" charset="0"/>
              </a:rPr>
              <a:t>tuesday</a:t>
            </a:r>
            <a:r>
              <a:rPr lang="en-US" sz="2200" dirty="0">
                <a:latin typeface="Times" panose="02020603050405020304" pitchFamily="18" charset="0"/>
                <a:cs typeface="Times" panose="02020603050405020304" pitchFamily="18" charset="0"/>
              </a:rPr>
              <a:t> in a high-rise apartment complex in southern  </a:t>
            </a:r>
            <a:r>
              <a:rPr lang="en-US" sz="2200" dirty="0" err="1">
                <a:latin typeface="Times" panose="02020603050405020304" pitchFamily="18" charset="0"/>
                <a:cs typeface="Times" panose="02020603050405020304" pitchFamily="18" charset="0"/>
              </a:rPr>
              <a:t>taiwan</a:t>
            </a:r>
            <a:r>
              <a:rPr lang="en-US" sz="2200" dirty="0">
                <a:latin typeface="Times" panose="02020603050405020304" pitchFamily="18" charset="0"/>
                <a:cs typeface="Times" panose="02020603050405020304" pitchFamily="18" charset="0"/>
              </a:rPr>
              <a:t> that was toppled three days earlier by a  powerful earthquake.</a:t>
            </a:r>
          </a:p>
          <a:p>
            <a:pPr marL="285750" indent="-285750">
              <a:buFont typeface="Arial" panose="020B0604020202020204" pitchFamily="34" charset="0"/>
              <a:buChar char="•"/>
            </a:pPr>
            <a:r>
              <a:rPr lang="en-US" sz="2200" dirty="0">
                <a:latin typeface="Times" panose="02020603050405020304" pitchFamily="18" charset="0"/>
                <a:cs typeface="Times" panose="02020603050405020304" pitchFamily="18" charset="0"/>
              </a:rPr>
              <a:t>rescuers have pulled out 113 dead a week since a  powerful earthquake struck  </a:t>
            </a:r>
            <a:r>
              <a:rPr lang="en-US" sz="2200" dirty="0" err="1">
                <a:latin typeface="Times" panose="02020603050405020304" pitchFamily="18" charset="0"/>
                <a:cs typeface="Times" panose="02020603050405020304" pitchFamily="18" charset="0"/>
              </a:rPr>
              <a:t>taiwan's</a:t>
            </a:r>
            <a:r>
              <a:rPr lang="en-US" sz="2200" dirty="0">
                <a:latin typeface="Times" panose="02020603050405020304" pitchFamily="18" charset="0"/>
                <a:cs typeface="Times" panose="02020603050405020304" pitchFamily="18" charset="0"/>
              </a:rPr>
              <a:t> oldest  city of  </a:t>
            </a:r>
            <a:r>
              <a:rPr lang="en-US" sz="2200" dirty="0" err="1">
                <a:latin typeface="Times" panose="02020603050405020304" pitchFamily="18" charset="0"/>
                <a:cs typeface="Times" panose="02020603050405020304" pitchFamily="18" charset="0"/>
              </a:rPr>
              <a:t>tainan</a:t>
            </a:r>
            <a:r>
              <a:rPr lang="en-US" sz="2200" dirty="0">
                <a:latin typeface="Times" panose="02020603050405020304" pitchFamily="18" charset="0"/>
                <a:cs typeface="Times" panose="02020603050405020304" pitchFamily="18" charset="0"/>
              </a:rPr>
              <a:t>, leaving only four missing in the  rubble of a collapsed 17-story residential complex, authorities said </a:t>
            </a:r>
            <a:r>
              <a:rPr lang="en-US" sz="2200" dirty="0" err="1">
                <a:latin typeface="Times" panose="02020603050405020304" pitchFamily="18" charset="0"/>
                <a:cs typeface="Times" panose="02020603050405020304" pitchFamily="18" charset="0"/>
              </a:rPr>
              <a:t>saturday</a:t>
            </a:r>
            <a:r>
              <a:rPr lang="en-US" sz="2200" dirty="0">
                <a:latin typeface="Times" panose="02020603050405020304" pitchFamily="18" charset="0"/>
                <a:cs typeface="Times" panose="02020603050405020304" pitchFamily="18" charset="0"/>
              </a:rPr>
              <a:t>.</a:t>
            </a:r>
          </a:p>
          <a:p>
            <a:pPr marL="285750" indent="-285750">
              <a:buFont typeface="Arial" panose="020B0604020202020204" pitchFamily="34" charset="0"/>
              <a:buChar char="•"/>
            </a:pPr>
            <a:r>
              <a:rPr lang="en-US" sz="2200" dirty="0">
                <a:latin typeface="Times" panose="02020603050405020304" pitchFamily="18" charset="0"/>
                <a:cs typeface="Times" panose="02020603050405020304" pitchFamily="18" charset="0"/>
              </a:rPr>
              <a:t>prosecutors in the southern  </a:t>
            </a:r>
            <a:r>
              <a:rPr lang="en-US" sz="2200" dirty="0" err="1">
                <a:latin typeface="Times" panose="02020603050405020304" pitchFamily="18" charset="0"/>
                <a:cs typeface="Times" panose="02020603050405020304" pitchFamily="18" charset="0"/>
              </a:rPr>
              <a:t>taiwan</a:t>
            </a:r>
            <a:r>
              <a:rPr lang="en-US" sz="2200" dirty="0">
                <a:latin typeface="Times" panose="02020603050405020304" pitchFamily="18" charset="0"/>
                <a:cs typeface="Times" panose="02020603050405020304" pitchFamily="18" charset="0"/>
              </a:rPr>
              <a:t>  city of  </a:t>
            </a:r>
            <a:r>
              <a:rPr lang="en-US" sz="2200" dirty="0" err="1">
                <a:latin typeface="Times" panose="02020603050405020304" pitchFamily="18" charset="0"/>
                <a:cs typeface="Times" panose="02020603050405020304" pitchFamily="18" charset="0"/>
              </a:rPr>
              <a:t>tainan</a:t>
            </a:r>
            <a:r>
              <a:rPr lang="en-US" sz="2200" dirty="0">
                <a:latin typeface="Times" panose="02020603050405020304" pitchFamily="18" charset="0"/>
                <a:cs typeface="Times" panose="02020603050405020304" pitchFamily="18" charset="0"/>
              </a:rPr>
              <a:t> have issued an  </a:t>
            </a:r>
            <a:r>
              <a:rPr lang="en-US" sz="2200" dirty="0">
                <a:solidFill>
                  <a:srgbClr val="FF0000"/>
                </a:solidFill>
                <a:latin typeface="Times" panose="02020603050405020304" pitchFamily="18" charset="0"/>
                <a:cs typeface="Times" panose="02020603050405020304" pitchFamily="18" charset="0"/>
              </a:rPr>
              <a:t>arrest</a:t>
            </a:r>
            <a:r>
              <a:rPr lang="en-US" sz="2200" dirty="0">
                <a:latin typeface="Times" panose="02020603050405020304" pitchFamily="18" charset="0"/>
                <a:cs typeface="Times" panose="02020603050405020304" pitchFamily="18" charset="0"/>
              </a:rPr>
              <a:t> warrant for the </a:t>
            </a:r>
            <a:r>
              <a:rPr lang="en-US" sz="2200" dirty="0">
                <a:solidFill>
                  <a:srgbClr val="FF0000"/>
                </a:solidFill>
                <a:latin typeface="Times" panose="02020603050405020304" pitchFamily="18" charset="0"/>
                <a:cs typeface="Times" panose="02020603050405020304" pitchFamily="18" charset="0"/>
              </a:rPr>
              <a:t>developer</a:t>
            </a:r>
            <a:r>
              <a:rPr lang="en-US" sz="2200" dirty="0">
                <a:latin typeface="Times" panose="02020603050405020304" pitchFamily="18" charset="0"/>
                <a:cs typeface="Times" panose="02020603050405020304" pitchFamily="18" charset="0"/>
              </a:rPr>
              <a:t> of a building which collapsed during an  earthquake on </a:t>
            </a:r>
            <a:r>
              <a:rPr lang="en-US" sz="2200" dirty="0" err="1">
                <a:latin typeface="Times" panose="02020603050405020304" pitchFamily="18" charset="0"/>
                <a:cs typeface="Times" panose="02020603050405020304" pitchFamily="18" charset="0"/>
              </a:rPr>
              <a:t>saturday</a:t>
            </a:r>
            <a:r>
              <a:rPr lang="en-US" sz="2200" dirty="0">
                <a:latin typeface="Times" panose="02020603050405020304" pitchFamily="18" charset="0"/>
                <a:cs typeface="Times" panose="02020603050405020304" pitchFamily="18" charset="0"/>
              </a:rPr>
              <a:t> killing at least 39 people, a government official said on </a:t>
            </a:r>
            <a:r>
              <a:rPr lang="en-US" sz="2200" dirty="0" err="1">
                <a:latin typeface="Times" panose="02020603050405020304" pitchFamily="18" charset="0"/>
                <a:cs typeface="Times" panose="02020603050405020304" pitchFamily="18" charset="0"/>
              </a:rPr>
              <a:t>tuesday</a:t>
            </a:r>
            <a:r>
              <a:rPr lang="en-US" sz="2200" dirty="0">
                <a:latin typeface="Times" panose="02020603050405020304" pitchFamily="18" charset="0"/>
                <a:cs typeface="Times" panose="02020603050405020304" pitchFamily="18" charset="0"/>
              </a:rPr>
              <a:t>.</a:t>
            </a:r>
          </a:p>
          <a:p>
            <a:pPr marL="285750" indent="-285750">
              <a:buFont typeface="Arial" panose="020B0604020202020204" pitchFamily="34" charset="0"/>
              <a:buChar char="•"/>
            </a:pPr>
            <a:r>
              <a:rPr lang="en-US" sz="2200" dirty="0" err="1">
                <a:latin typeface="Times" panose="02020603050405020304" pitchFamily="18" charset="0"/>
                <a:cs typeface="Times" panose="02020603050405020304" pitchFamily="18" charset="0"/>
              </a:rPr>
              <a:t>taiwanese</a:t>
            </a:r>
            <a:r>
              <a:rPr lang="en-US" sz="2200" dirty="0">
                <a:latin typeface="Times" panose="02020603050405020304" pitchFamily="18" charset="0"/>
                <a:cs typeface="Times" panose="02020603050405020304" pitchFamily="18" charset="0"/>
              </a:rPr>
              <a:t>  police had difficulty finding </a:t>
            </a:r>
            <a:r>
              <a:rPr lang="en-US" sz="2200" dirty="0" err="1">
                <a:latin typeface="Times" panose="02020603050405020304" pitchFamily="18" charset="0"/>
                <a:cs typeface="Times" panose="02020603050405020304" pitchFamily="18" charset="0"/>
              </a:rPr>
              <a:t>lin</a:t>
            </a:r>
            <a:r>
              <a:rPr lang="en-US" sz="2200" dirty="0">
                <a:latin typeface="Times" panose="02020603050405020304" pitchFamily="18" charset="0"/>
                <a:cs typeface="Times" panose="02020603050405020304" pitchFamily="18" charset="0"/>
              </a:rPr>
              <a:t> after the collapse, as the developer has a reputation for disappearing when his construction projects fail.</a:t>
            </a:r>
          </a:p>
          <a:p>
            <a:pPr marL="285750" indent="-285750">
              <a:buFont typeface="Arial" panose="020B0604020202020204" pitchFamily="34" charset="0"/>
              <a:buChar char="•"/>
            </a:pPr>
            <a:endParaRPr lang="en-US" sz="2200" dirty="0">
              <a:latin typeface="Times" panose="02020603050405020304" pitchFamily="18" charset="0"/>
              <a:cs typeface="Times" panose="02020603050405020304" pitchFamily="18" charset="0"/>
            </a:endParaRPr>
          </a:p>
        </p:txBody>
      </p:sp>
      <p:sp>
        <p:nvSpPr>
          <p:cNvPr id="4" name="Date Placeholder 3"/>
          <p:cNvSpPr>
            <a:spLocks noGrp="1"/>
          </p:cNvSpPr>
          <p:nvPr>
            <p:ph type="dt" sz="half" idx="10"/>
          </p:nvPr>
        </p:nvSpPr>
        <p:spPr/>
        <p:txBody>
          <a:bodyPr/>
          <a:lstStyle/>
          <a:p>
            <a:fld id="{E3874658-ABF2-B94B-A643-7ACAF0D5FAD6}"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58</a:t>
            </a:fld>
            <a:endParaRPr lang="en-US"/>
          </a:p>
        </p:txBody>
      </p:sp>
    </p:spTree>
    <p:extLst>
      <p:ext uri="{BB962C8B-B14F-4D97-AF65-F5344CB8AC3E}">
        <p14:creationId xmlns:p14="http://schemas.microsoft.com/office/powerpoint/2010/main" val="19798319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p:txBody>
          <a:bodyPr>
            <a:normAutofit/>
          </a:bodyPr>
          <a:lstStyle/>
          <a:p>
            <a:r>
              <a:rPr lang="en-US" dirty="0" smtClean="0"/>
              <a:t>A user was</a:t>
            </a:r>
            <a:r>
              <a:rPr lang="zh-CN" altLang="en-US" dirty="0" smtClean="0"/>
              <a:t> </a:t>
            </a:r>
            <a:r>
              <a:rPr lang="en-US" altLang="zh-CN" dirty="0" smtClean="0"/>
              <a:t>given</a:t>
            </a:r>
            <a:r>
              <a:rPr lang="zh-CN" altLang="en-US" dirty="0" smtClean="0"/>
              <a:t> </a:t>
            </a:r>
            <a:r>
              <a:rPr lang="en-US" dirty="0" smtClean="0"/>
              <a:t>4 summaries for each event</a:t>
            </a:r>
          </a:p>
          <a:p>
            <a:pPr lvl="1"/>
            <a:r>
              <a:rPr lang="en-US" dirty="0" smtClean="0"/>
              <a:t>(a) Tweets </a:t>
            </a:r>
            <a:r>
              <a:rPr lang="en-US" dirty="0"/>
              <a:t>summary based on popularity</a:t>
            </a:r>
          </a:p>
          <a:p>
            <a:pPr lvl="1"/>
            <a:r>
              <a:rPr lang="en-US" dirty="0" smtClean="0"/>
              <a:t>(b) News summary from </a:t>
            </a:r>
            <a:r>
              <a:rPr lang="en-US" dirty="0" err="1" smtClean="0"/>
              <a:t>LexRank</a:t>
            </a:r>
            <a:endParaRPr lang="en-US" dirty="0" smtClean="0"/>
          </a:p>
          <a:p>
            <a:pPr lvl="1"/>
            <a:r>
              <a:rPr lang="de-DE" dirty="0" smtClean="0"/>
              <a:t>(c) </a:t>
            </a:r>
            <a:r>
              <a:rPr lang="en-US" dirty="0" smtClean="0"/>
              <a:t>News summary from our customized event profile</a:t>
            </a:r>
          </a:p>
          <a:p>
            <a:pPr lvl="1"/>
            <a:r>
              <a:rPr lang="en-US" dirty="0" smtClean="0"/>
              <a:t>(d) Tweet summary from our customized event profile</a:t>
            </a:r>
          </a:p>
        </p:txBody>
      </p:sp>
      <p:sp>
        <p:nvSpPr>
          <p:cNvPr id="4" name="Date Placeholder 3"/>
          <p:cNvSpPr>
            <a:spLocks noGrp="1"/>
          </p:cNvSpPr>
          <p:nvPr>
            <p:ph type="dt" sz="half" idx="10"/>
          </p:nvPr>
        </p:nvSpPr>
        <p:spPr/>
        <p:txBody>
          <a:bodyPr/>
          <a:lstStyle/>
          <a:p>
            <a:fld id="{7F478552-D10D-7E41-AF81-CADDB6BC12A6}"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59</a:t>
            </a:fld>
            <a:endParaRPr lang="en-US"/>
          </a:p>
        </p:txBody>
      </p:sp>
    </p:spTree>
    <p:extLst>
      <p:ext uri="{BB962C8B-B14F-4D97-AF65-F5344CB8AC3E}">
        <p14:creationId xmlns:p14="http://schemas.microsoft.com/office/powerpoint/2010/main" val="580493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Important Dimensions are </a:t>
            </a:r>
            <a:r>
              <a:rPr lang="en-US" dirty="0" smtClean="0">
                <a:solidFill>
                  <a:srgbClr val="FF0000"/>
                </a:solidFill>
              </a:rPr>
              <a:t>Hidden</a:t>
            </a:r>
            <a:r>
              <a:rPr lang="en-US" dirty="0" smtClean="0"/>
              <a:t> and Need to be </a:t>
            </a:r>
            <a:r>
              <a:rPr lang="en-US" dirty="0" smtClean="0">
                <a:solidFill>
                  <a:srgbClr val="FF0000"/>
                </a:solidFill>
              </a:rPr>
              <a:t>Inferred</a:t>
            </a:r>
            <a:endParaRPr lang="en-US" dirty="0">
              <a:solidFill>
                <a:srgbClr val="FF0000"/>
              </a:solidFill>
            </a:endParaRPr>
          </a:p>
        </p:txBody>
      </p:sp>
      <p:sp>
        <p:nvSpPr>
          <p:cNvPr id="5" name="Date Placeholder 4"/>
          <p:cNvSpPr>
            <a:spLocks noGrp="1"/>
          </p:cNvSpPr>
          <p:nvPr>
            <p:ph type="dt" sz="half" idx="10"/>
          </p:nvPr>
        </p:nvSpPr>
        <p:spPr/>
        <p:txBody>
          <a:bodyPr/>
          <a:lstStyle/>
          <a:p>
            <a:fld id="{ABB4EE82-2954-1B44-9BBA-A114D6715AF2}" type="datetime1">
              <a:rPr lang="en-US" smtClean="0"/>
              <a:t>6/28/16</a:t>
            </a:fld>
            <a:endParaRPr lang="en-US"/>
          </a:p>
        </p:txBody>
      </p:sp>
      <p:sp>
        <p:nvSpPr>
          <p:cNvPr id="9" name="Slide Number Placeholder 8"/>
          <p:cNvSpPr>
            <a:spLocks noGrp="1"/>
          </p:cNvSpPr>
          <p:nvPr>
            <p:ph type="sldNum" sz="quarter" idx="12"/>
          </p:nvPr>
        </p:nvSpPr>
        <p:spPr/>
        <p:txBody>
          <a:bodyPr/>
          <a:lstStyle/>
          <a:p>
            <a:fld id="{82D3AB69-B85A-4173-B386-1237E2F9F008}" type="slidenum">
              <a:rPr lang="en-US" smtClean="0"/>
              <a:t>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828800"/>
            <a:ext cx="5019674" cy="4572000"/>
          </a:xfrm>
          <a:prstGeom prst="rect">
            <a:avLst/>
          </a:prstGeom>
          <a:ln>
            <a:solidFill>
              <a:schemeClr val="accent2">
                <a:lumMod val="75000"/>
              </a:schemeClr>
            </a:solidFill>
          </a:ln>
        </p:spPr>
      </p:pic>
      <p:sp>
        <p:nvSpPr>
          <p:cNvPr id="7" name="TextBox 6"/>
          <p:cNvSpPr txBox="1"/>
          <p:nvPr/>
        </p:nvSpPr>
        <p:spPr>
          <a:xfrm>
            <a:off x="457200" y="2133602"/>
            <a:ext cx="1905000"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dirty="0" smtClean="0"/>
              <a:t>Geographic Clusters</a:t>
            </a:r>
            <a:endParaRPr lang="en-US" dirty="0"/>
          </a:p>
        </p:txBody>
      </p:sp>
    </p:spTree>
    <p:extLst>
      <p:ext uri="{BB962C8B-B14F-4D97-AF65-F5344CB8AC3E}">
        <p14:creationId xmlns:p14="http://schemas.microsoft.com/office/powerpoint/2010/main" val="373902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Users </a:t>
            </a:r>
            <a:r>
              <a:rPr lang="en-US" sz="3600" dirty="0" smtClean="0"/>
              <a:t>Were Presented </a:t>
            </a:r>
            <a:r>
              <a:rPr lang="en-US" sz="3600" dirty="0"/>
              <a:t>with </a:t>
            </a:r>
            <a:r>
              <a:rPr lang="en-US" sz="3600" dirty="0" smtClean="0"/>
              <a:t>Four Questions</a:t>
            </a:r>
            <a:endParaRPr lang="en-US" sz="3600" dirty="0"/>
          </a:p>
        </p:txBody>
      </p:sp>
      <p:sp>
        <p:nvSpPr>
          <p:cNvPr id="3" name="Content Placeholder 2"/>
          <p:cNvSpPr>
            <a:spLocks noGrp="1"/>
          </p:cNvSpPr>
          <p:nvPr>
            <p:ph idx="1"/>
          </p:nvPr>
        </p:nvSpPr>
        <p:spPr>
          <a:xfrm>
            <a:off x="152400" y="1295400"/>
            <a:ext cx="8915400" cy="5029199"/>
          </a:xfrm>
        </p:spPr>
        <p:txBody>
          <a:bodyPr>
            <a:normAutofit fontScale="92500" lnSpcReduction="20000"/>
          </a:bodyPr>
          <a:lstStyle/>
          <a:p>
            <a:r>
              <a:rPr lang="en-US" dirty="0" smtClean="0"/>
              <a:t>Overall quality</a:t>
            </a:r>
          </a:p>
          <a:p>
            <a:pPr lvl="1"/>
            <a:r>
              <a:rPr lang="en-US" dirty="0"/>
              <a:t>I</a:t>
            </a:r>
            <a:r>
              <a:rPr lang="en-US" dirty="0" smtClean="0"/>
              <a:t>s </a:t>
            </a:r>
            <a:r>
              <a:rPr lang="en-US" dirty="0"/>
              <a:t>each of the four summaries a good summary by itself in terms of </a:t>
            </a:r>
            <a:r>
              <a:rPr lang="en-US" dirty="0" err="1"/>
              <a:t>informativeness</a:t>
            </a:r>
            <a:r>
              <a:rPr lang="en-US" dirty="0"/>
              <a:t> and coherence? </a:t>
            </a:r>
          </a:p>
          <a:p>
            <a:r>
              <a:rPr lang="en-US" dirty="0"/>
              <a:t>Tweet </a:t>
            </a:r>
            <a:r>
              <a:rPr lang="en-US" dirty="0" smtClean="0"/>
              <a:t>coherence</a:t>
            </a:r>
          </a:p>
          <a:p>
            <a:pPr lvl="1"/>
            <a:r>
              <a:rPr lang="en-US" dirty="0"/>
              <a:t>I</a:t>
            </a:r>
            <a:r>
              <a:rPr lang="en-US" dirty="0" smtClean="0"/>
              <a:t>s </a:t>
            </a:r>
            <a:r>
              <a:rPr lang="en-US" dirty="0"/>
              <a:t>the tweet summary by popularity reasonably covered in the tweet summary generated from the customized event profile?</a:t>
            </a:r>
          </a:p>
          <a:p>
            <a:r>
              <a:rPr lang="en-US" dirty="0"/>
              <a:t>Interest </a:t>
            </a:r>
            <a:r>
              <a:rPr lang="en-US" dirty="0" smtClean="0"/>
              <a:t>drift</a:t>
            </a:r>
          </a:p>
          <a:p>
            <a:pPr lvl="1"/>
            <a:r>
              <a:rPr lang="en-US" dirty="0" smtClean="0"/>
              <a:t>Does </a:t>
            </a:r>
            <a:r>
              <a:rPr lang="en-US" dirty="0"/>
              <a:t>the tweet summary from the customized profile contains noticeable interest drift from the </a:t>
            </a:r>
            <a:r>
              <a:rPr lang="en-US" dirty="0" err="1"/>
              <a:t>LexRank</a:t>
            </a:r>
            <a:r>
              <a:rPr lang="en-US" dirty="0"/>
              <a:t> summary?</a:t>
            </a:r>
          </a:p>
          <a:p>
            <a:pPr lvl="2"/>
            <a:r>
              <a:rPr lang="en-US" sz="2600" dirty="0"/>
              <a:t>Interestingness: if yes, is the customized news summary capable of reflecting </a:t>
            </a:r>
            <a:r>
              <a:rPr lang="en-US" sz="2600" dirty="0" smtClean="0"/>
              <a:t>the drift of interest?</a:t>
            </a:r>
            <a:endParaRPr lang="en-US" sz="2600" dirty="0"/>
          </a:p>
          <a:p>
            <a:endParaRPr lang="en-US" dirty="0"/>
          </a:p>
        </p:txBody>
      </p:sp>
      <p:sp>
        <p:nvSpPr>
          <p:cNvPr id="4" name="Date Placeholder 3"/>
          <p:cNvSpPr>
            <a:spLocks noGrp="1"/>
          </p:cNvSpPr>
          <p:nvPr>
            <p:ph type="dt" sz="half" idx="10"/>
          </p:nvPr>
        </p:nvSpPr>
        <p:spPr/>
        <p:txBody>
          <a:bodyPr/>
          <a:lstStyle/>
          <a:p>
            <a:fld id="{040896FA-7BAA-DC46-B3FD-604BD1DB754A}"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60</a:t>
            </a:fld>
            <a:endParaRPr lang="en-US"/>
          </a:p>
        </p:txBody>
      </p:sp>
    </p:spTree>
    <p:extLst>
      <p:ext uri="{BB962C8B-B14F-4D97-AF65-F5344CB8AC3E}">
        <p14:creationId xmlns:p14="http://schemas.microsoft.com/office/powerpoint/2010/main" val="6479953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from User Study</a:t>
            </a:r>
            <a:endParaRPr lang="en-US" dirty="0"/>
          </a:p>
        </p:txBody>
      </p:sp>
      <p:sp>
        <p:nvSpPr>
          <p:cNvPr id="12" name="Content Placeholder 2"/>
          <p:cNvSpPr>
            <a:spLocks noGrp="1"/>
          </p:cNvSpPr>
          <p:nvPr>
            <p:ph idx="1"/>
          </p:nvPr>
        </p:nvSpPr>
        <p:spPr>
          <a:xfrm>
            <a:off x="457200" y="1828800"/>
            <a:ext cx="8229600" cy="4572000"/>
          </a:xfrm>
        </p:spPr>
        <p:txBody>
          <a:bodyPr>
            <a:normAutofit fontScale="85000" lnSpcReduction="10000"/>
          </a:bodyPr>
          <a:lstStyle/>
          <a:p>
            <a:endParaRPr lang="en-US" dirty="0" smtClean="0"/>
          </a:p>
          <a:p>
            <a:pPr marL="0" indent="0">
              <a:buNone/>
            </a:pPr>
            <a:endParaRPr lang="en-US" dirty="0" smtClean="0"/>
          </a:p>
          <a:p>
            <a:pPr marL="0" indent="0">
              <a:buNone/>
            </a:pPr>
            <a:endParaRPr lang="en-US" dirty="0" smtClean="0"/>
          </a:p>
          <a:p>
            <a:pPr marL="0" indent="0">
              <a:buNone/>
            </a:pPr>
            <a:r>
              <a:rPr lang="en-US" b="1" dirty="0" smtClean="0"/>
              <a:t>Key Findings</a:t>
            </a:r>
          </a:p>
          <a:p>
            <a:r>
              <a:rPr lang="en-US" dirty="0"/>
              <a:t>Interest drift is observed in about half of the </a:t>
            </a:r>
            <a:r>
              <a:rPr lang="en-US" dirty="0" smtClean="0"/>
              <a:t>events</a:t>
            </a:r>
          </a:p>
          <a:p>
            <a:r>
              <a:rPr lang="en-US" dirty="0" smtClean="0"/>
              <a:t>For </a:t>
            </a:r>
            <a:r>
              <a:rPr lang="en-US" dirty="0"/>
              <a:t>72% of the time when interest drift exists, our customized summary is able to reflect the </a:t>
            </a:r>
            <a:r>
              <a:rPr lang="en-US" dirty="0" smtClean="0"/>
              <a:t>drift</a:t>
            </a:r>
          </a:p>
          <a:p>
            <a:r>
              <a:rPr lang="en-US" dirty="0" smtClean="0"/>
              <a:t>Restrict</a:t>
            </a:r>
            <a:r>
              <a:rPr lang="zh-CN" altLang="en-US" dirty="0" smtClean="0"/>
              <a:t> </a:t>
            </a:r>
            <a:r>
              <a:rPr lang="en-US" altLang="zh-CN" dirty="0" smtClean="0"/>
              <a:t>to</a:t>
            </a:r>
            <a:r>
              <a:rPr lang="en-US" dirty="0" smtClean="0"/>
              <a:t> </a:t>
            </a:r>
            <a:r>
              <a:rPr lang="en-US" dirty="0"/>
              <a:t>a cleaner </a:t>
            </a:r>
            <a:r>
              <a:rPr lang="en-US" dirty="0" smtClean="0"/>
              <a:t>set</a:t>
            </a:r>
            <a:r>
              <a:rPr lang="zh-CN" altLang="en-US" dirty="0" smtClean="0"/>
              <a:t> </a:t>
            </a:r>
            <a:r>
              <a:rPr lang="en-US" dirty="0"/>
              <a:t>with positive answers for overall quality for all four summaries</a:t>
            </a:r>
            <a:r>
              <a:rPr lang="en-US" altLang="zh-CN" dirty="0" smtClean="0"/>
              <a:t>,</a:t>
            </a:r>
            <a:r>
              <a:rPr lang="en-US" dirty="0" smtClean="0"/>
              <a:t> this </a:t>
            </a:r>
            <a:r>
              <a:rPr lang="en-US" dirty="0"/>
              <a:t>percentage increased to </a:t>
            </a:r>
            <a:r>
              <a:rPr lang="en-US"/>
              <a:t>86.7</a:t>
            </a:r>
            <a:r>
              <a:rPr lang="en-US" smtClean="0"/>
              <a:t>%</a:t>
            </a:r>
            <a:endParaRPr lang="en-US" dirty="0"/>
          </a:p>
          <a:p>
            <a:endParaRPr lang="en-US" dirty="0"/>
          </a:p>
          <a:p>
            <a:pPr marL="0" indent="0">
              <a:buNone/>
            </a:pPr>
            <a:endParaRPr lang="en-US" b="1" dirty="0" smtClean="0"/>
          </a:p>
        </p:txBody>
      </p:sp>
      <p:sp>
        <p:nvSpPr>
          <p:cNvPr id="4" name="Date Placeholder 3"/>
          <p:cNvSpPr>
            <a:spLocks noGrp="1"/>
          </p:cNvSpPr>
          <p:nvPr>
            <p:ph type="dt" sz="half" idx="10"/>
          </p:nvPr>
        </p:nvSpPr>
        <p:spPr/>
        <p:txBody>
          <a:bodyPr/>
          <a:lstStyle/>
          <a:p>
            <a:fld id="{F07DF5B7-FE97-224F-A200-288C817B56CE}"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61</a:t>
            </a:fld>
            <a:endParaRPr lang="en-US"/>
          </a:p>
        </p:txBody>
      </p:sp>
      <p:pic>
        <p:nvPicPr>
          <p:cNvPr id="8" name="Picture 7" descr="Screenshot 2016-04-08 00.44.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19201"/>
            <a:ext cx="7924800" cy="1137399"/>
          </a:xfrm>
          <a:prstGeom prst="rect">
            <a:avLst/>
          </a:prstGeom>
        </p:spPr>
      </p:pic>
      <p:pic>
        <p:nvPicPr>
          <p:cNvPr id="11" name="Picture 10" descr="Screenshot 2016-04-08 00.45.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2209800"/>
            <a:ext cx="5715000" cy="1055077"/>
          </a:xfrm>
          <a:prstGeom prst="rect">
            <a:avLst/>
          </a:prstGeom>
        </p:spPr>
      </p:pic>
    </p:spTree>
    <p:extLst>
      <p:ext uri="{BB962C8B-B14F-4D97-AF65-F5344CB8AC3E}">
        <p14:creationId xmlns:p14="http://schemas.microsoft.com/office/powerpoint/2010/main" val="1240673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10000"/>
          </a:bodyPr>
          <a:lstStyle/>
          <a:p>
            <a:pPr>
              <a:spcBef>
                <a:spcPts val="1824"/>
              </a:spcBef>
            </a:pPr>
            <a:r>
              <a:rPr lang="en-US" dirty="0" smtClean="0"/>
              <a:t>A novel angle</a:t>
            </a:r>
            <a:r>
              <a:rPr lang="en-US" altLang="zh-CN" dirty="0" smtClean="0"/>
              <a:t>:</a:t>
            </a:r>
            <a:r>
              <a:rPr lang="zh-CN" altLang="en-US" dirty="0" smtClean="0"/>
              <a:t> </a:t>
            </a:r>
            <a:r>
              <a:rPr lang="en-US" altLang="zh-CN" dirty="0" smtClean="0"/>
              <a:t>the first work leveraging </a:t>
            </a:r>
            <a:r>
              <a:rPr lang="en-US" altLang="zh-CN" dirty="0"/>
              <a:t>social media information to infuse plain texts with listeners’ </a:t>
            </a:r>
            <a:r>
              <a:rPr lang="en-US" altLang="zh-CN" dirty="0" smtClean="0"/>
              <a:t>interests</a:t>
            </a:r>
            <a:endParaRPr lang="en-US" dirty="0" smtClean="0"/>
          </a:p>
          <a:p>
            <a:pPr>
              <a:spcBef>
                <a:spcPts val="1824"/>
              </a:spcBef>
            </a:pPr>
            <a:r>
              <a:rPr lang="en-US" dirty="0" smtClean="0"/>
              <a:t>Key insight: use content units to bridge news and tweets at a fine-grained level</a:t>
            </a:r>
          </a:p>
          <a:p>
            <a:pPr>
              <a:spcBef>
                <a:spcPts val="1824"/>
              </a:spcBef>
            </a:pPr>
            <a:r>
              <a:rPr lang="en-US" dirty="0" smtClean="0"/>
              <a:t>A tripartite graph propagation model seamlessly combining global and local context</a:t>
            </a:r>
          </a:p>
          <a:p>
            <a:pPr>
              <a:spcBef>
                <a:spcPts val="1824"/>
              </a:spcBef>
            </a:pPr>
            <a:r>
              <a:rPr lang="en-US" dirty="0" smtClean="0"/>
              <a:t>A</a:t>
            </a:r>
            <a:r>
              <a:rPr lang="zh-CN" altLang="en-US" dirty="0" smtClean="0"/>
              <a:t> </a:t>
            </a:r>
            <a:r>
              <a:rPr lang="en-US" altLang="zh-CN" dirty="0" smtClean="0"/>
              <a:t>comprehensive</a:t>
            </a:r>
            <a:r>
              <a:rPr lang="zh-CN" altLang="en-US" dirty="0" smtClean="0"/>
              <a:t> </a:t>
            </a:r>
            <a:r>
              <a:rPr lang="en-US" altLang="zh-CN" dirty="0"/>
              <a:t>u</a:t>
            </a:r>
            <a:r>
              <a:rPr lang="en-US" dirty="0" smtClean="0"/>
              <a:t>ser</a:t>
            </a:r>
            <a:r>
              <a:rPr lang="zh-CN" altLang="en-US" dirty="0" smtClean="0"/>
              <a:t> </a:t>
            </a:r>
            <a:r>
              <a:rPr lang="en-US" altLang="zh-CN" dirty="0" smtClean="0"/>
              <a:t>study</a:t>
            </a:r>
            <a:r>
              <a:rPr lang="zh-CN" altLang="en-US" dirty="0" smtClean="0"/>
              <a:t> </a:t>
            </a:r>
            <a:endParaRPr lang="en-US" dirty="0" smtClean="0"/>
          </a:p>
        </p:txBody>
      </p:sp>
      <p:sp>
        <p:nvSpPr>
          <p:cNvPr id="4" name="Date Placeholder 3"/>
          <p:cNvSpPr>
            <a:spLocks noGrp="1"/>
          </p:cNvSpPr>
          <p:nvPr>
            <p:ph type="dt" sz="half" idx="10"/>
          </p:nvPr>
        </p:nvSpPr>
        <p:spPr/>
        <p:txBody>
          <a:bodyPr/>
          <a:lstStyle/>
          <a:p>
            <a:fld id="{F1060B85-8ABC-8444-8C19-CD6DBFF4EE6A}"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62</a:t>
            </a:fld>
            <a:endParaRPr lang="en-US"/>
          </a:p>
        </p:txBody>
      </p:sp>
    </p:spTree>
    <p:extLst>
      <p:ext uri="{BB962C8B-B14F-4D97-AF65-F5344CB8AC3E}">
        <p14:creationId xmlns:p14="http://schemas.microsoft.com/office/powerpoint/2010/main" val="24106446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a:xfrm>
            <a:off x="533400" y="1524000"/>
            <a:ext cx="8534400" cy="4525963"/>
          </a:xfrm>
        </p:spPr>
        <p:txBody>
          <a:bodyPr>
            <a:normAutofit fontScale="85000" lnSpcReduction="20000"/>
          </a:bodyPr>
          <a:lstStyle/>
          <a:p>
            <a:pPr marL="0" indent="0">
              <a:spcBef>
                <a:spcPts val="2424"/>
              </a:spcBef>
              <a:spcAft>
                <a:spcPts val="0"/>
              </a:spcAft>
              <a:buNone/>
            </a:pPr>
            <a:r>
              <a:rPr lang="en-US" dirty="0" smtClean="0"/>
              <a:t>A </a:t>
            </a:r>
            <a:r>
              <a:rPr lang="en-US" dirty="0">
                <a:solidFill>
                  <a:srgbClr val="000090"/>
                </a:solidFill>
              </a:rPr>
              <a:t>Principled</a:t>
            </a:r>
            <a:r>
              <a:rPr lang="en-US" dirty="0"/>
              <a:t> </a:t>
            </a:r>
            <a:r>
              <a:rPr lang="en-US" dirty="0" err="1" smtClean="0"/>
              <a:t>Minimax</a:t>
            </a:r>
            <a:r>
              <a:rPr lang="zh-CN" altLang="en-US" dirty="0" smtClean="0"/>
              <a:t> </a:t>
            </a:r>
            <a:r>
              <a:rPr lang="en-US" altLang="zh-CN" dirty="0" smtClean="0"/>
              <a:t>Entropy</a:t>
            </a:r>
            <a:r>
              <a:rPr lang="zh-CN" altLang="en-US" dirty="0" smtClean="0"/>
              <a:t> </a:t>
            </a:r>
            <a:r>
              <a:rPr lang="en-US" altLang="zh-CN" dirty="0" smtClean="0"/>
              <a:t>Method</a:t>
            </a:r>
            <a:r>
              <a:rPr lang="zh-CN" altLang="en-US" dirty="0" smtClean="0"/>
              <a:t> </a:t>
            </a:r>
            <a:r>
              <a:rPr lang="en-US" dirty="0" smtClean="0"/>
              <a:t>to Model </a:t>
            </a:r>
            <a:r>
              <a:rPr lang="en-US" dirty="0" smtClean="0">
                <a:solidFill>
                  <a:srgbClr val="000090"/>
                </a:solidFill>
              </a:rPr>
              <a:t>Multi-Dimensional </a:t>
            </a:r>
            <a:r>
              <a:rPr lang="en-US" dirty="0" smtClean="0"/>
              <a:t>User Preference in</a:t>
            </a:r>
            <a:r>
              <a:rPr lang="zh-CN" altLang="en-US" dirty="0" smtClean="0"/>
              <a:t> </a:t>
            </a:r>
            <a:r>
              <a:rPr lang="en-US" altLang="zh-CN" dirty="0" smtClean="0">
                <a:solidFill>
                  <a:srgbClr val="000090"/>
                </a:solidFill>
              </a:rPr>
              <a:t>Social</a:t>
            </a:r>
            <a:r>
              <a:rPr lang="zh-CN" altLang="en-US" dirty="0" smtClean="0">
                <a:solidFill>
                  <a:srgbClr val="000090"/>
                </a:solidFill>
              </a:rPr>
              <a:t> </a:t>
            </a:r>
            <a:r>
              <a:rPr lang="en-US" altLang="zh-CN" dirty="0" smtClean="0">
                <a:solidFill>
                  <a:srgbClr val="000090"/>
                </a:solidFill>
              </a:rPr>
              <a:t>Media</a:t>
            </a:r>
          </a:p>
          <a:p>
            <a:pPr>
              <a:spcAft>
                <a:spcPts val="0"/>
              </a:spcAft>
            </a:pPr>
            <a:r>
              <a:rPr lang="en-US" sz="1500" b="1" dirty="0" smtClean="0">
                <a:latin typeface="Times"/>
                <a:cs typeface="Times"/>
              </a:rPr>
              <a:t>Jingjing </a:t>
            </a:r>
            <a:r>
              <a:rPr lang="en-US" sz="1500" b="1" dirty="0">
                <a:latin typeface="Times"/>
                <a:cs typeface="Times"/>
              </a:rPr>
              <a:t>Wang</a:t>
            </a:r>
            <a:r>
              <a:rPr lang="en-US" sz="1500" dirty="0">
                <a:latin typeface="Times"/>
                <a:cs typeface="Times"/>
              </a:rPr>
              <a:t>, Min Li, </a:t>
            </a:r>
            <a:r>
              <a:rPr lang="en-US" sz="1500" dirty="0" err="1">
                <a:latin typeface="Times"/>
                <a:cs typeface="Times"/>
              </a:rPr>
              <a:t>Jiawei</a:t>
            </a:r>
            <a:r>
              <a:rPr lang="en-US" sz="1500" dirty="0">
                <a:latin typeface="Times"/>
                <a:cs typeface="Times"/>
              </a:rPr>
              <a:t> Han, </a:t>
            </a:r>
            <a:r>
              <a:rPr lang="en-US" sz="1500" dirty="0" err="1">
                <a:latin typeface="Times"/>
                <a:cs typeface="Times"/>
              </a:rPr>
              <a:t>Xiaolong</a:t>
            </a:r>
            <a:r>
              <a:rPr lang="en-US" sz="1500" dirty="0">
                <a:latin typeface="Times"/>
                <a:cs typeface="Times"/>
              </a:rPr>
              <a:t> Wang, "Modeling Check-in Preferences with </a:t>
            </a:r>
            <a:r>
              <a:rPr lang="en-US" sz="1500" dirty="0" smtClean="0">
                <a:latin typeface="Times"/>
                <a:cs typeface="Times"/>
              </a:rPr>
              <a:t>Multidimensional </a:t>
            </a:r>
            <a:r>
              <a:rPr lang="en-US" sz="1500" dirty="0">
                <a:latin typeface="Times"/>
                <a:cs typeface="Times"/>
              </a:rPr>
              <a:t>Knowledge: A </a:t>
            </a:r>
            <a:r>
              <a:rPr lang="en-US" sz="1500" dirty="0" err="1">
                <a:latin typeface="Times"/>
                <a:cs typeface="Times"/>
              </a:rPr>
              <a:t>Minimax</a:t>
            </a:r>
            <a:r>
              <a:rPr lang="en-US" sz="1500" dirty="0">
                <a:latin typeface="Times"/>
                <a:cs typeface="Times"/>
              </a:rPr>
              <a:t> Entropy </a:t>
            </a:r>
            <a:r>
              <a:rPr lang="en-US" sz="1500" dirty="0" smtClean="0">
                <a:latin typeface="Times"/>
                <a:cs typeface="Times"/>
              </a:rPr>
              <a:t>Approach", (</a:t>
            </a:r>
            <a:r>
              <a:rPr lang="en-US" sz="1500" b="1" dirty="0" smtClean="0">
                <a:latin typeface="Times"/>
                <a:cs typeface="Times"/>
              </a:rPr>
              <a:t>WSDM'16</a:t>
            </a:r>
            <a:r>
              <a:rPr lang="en-US" sz="1500" dirty="0" smtClean="0">
                <a:latin typeface="Times"/>
                <a:cs typeface="Times"/>
              </a:rPr>
              <a:t>)</a:t>
            </a:r>
          </a:p>
          <a:p>
            <a:pPr marL="0" indent="0">
              <a:spcBef>
                <a:spcPts val="2424"/>
              </a:spcBef>
              <a:spcAft>
                <a:spcPts val="0"/>
              </a:spcAft>
              <a:buNone/>
            </a:pPr>
            <a:r>
              <a:rPr lang="en-US" dirty="0" smtClean="0"/>
              <a:t>Leverage </a:t>
            </a:r>
            <a:r>
              <a:rPr lang="en-US" dirty="0" smtClean="0">
                <a:solidFill>
                  <a:srgbClr val="000090"/>
                </a:solidFill>
              </a:rPr>
              <a:t>External Sources</a:t>
            </a:r>
            <a:r>
              <a:rPr lang="en-US" dirty="0" smtClean="0">
                <a:solidFill>
                  <a:schemeClr val="accent6">
                    <a:lumMod val="75000"/>
                  </a:schemeClr>
                </a:solidFill>
              </a:rPr>
              <a:t> </a:t>
            </a:r>
            <a:r>
              <a:rPr lang="en-US" dirty="0" smtClean="0"/>
              <a:t>for Multi-Dimensional Knowledge Discovery in</a:t>
            </a:r>
            <a:r>
              <a:rPr lang="en-US" dirty="0" smtClean="0">
                <a:solidFill>
                  <a:srgbClr val="000090"/>
                </a:solidFill>
              </a:rPr>
              <a:t> Social Media</a:t>
            </a:r>
          </a:p>
          <a:p>
            <a:r>
              <a:rPr lang="en-US" sz="1500" b="1" dirty="0" smtClean="0">
                <a:latin typeface="Times"/>
                <a:cs typeface="Times"/>
              </a:rPr>
              <a:t>Jingjing Wang</a:t>
            </a:r>
            <a:r>
              <a:rPr lang="en-US" sz="1500" dirty="0" smtClean="0">
                <a:latin typeface="Times"/>
                <a:cs typeface="Times"/>
              </a:rPr>
              <a:t>, </a:t>
            </a:r>
            <a:r>
              <a:rPr lang="en-US" sz="1500" dirty="0" err="1" smtClean="0">
                <a:latin typeface="Times"/>
                <a:cs typeface="Times"/>
              </a:rPr>
              <a:t>Wenzhu</a:t>
            </a:r>
            <a:r>
              <a:rPr lang="en-US" sz="1500" dirty="0" smtClean="0">
                <a:latin typeface="Times"/>
                <a:cs typeface="Times"/>
              </a:rPr>
              <a:t> Tong, </a:t>
            </a:r>
            <a:r>
              <a:rPr lang="en-US" sz="1500" dirty="0" err="1" smtClean="0">
                <a:latin typeface="Times"/>
                <a:cs typeface="Times"/>
              </a:rPr>
              <a:t>Hongkun</a:t>
            </a:r>
            <a:r>
              <a:rPr lang="en-US" sz="1500" dirty="0" smtClean="0">
                <a:latin typeface="Times"/>
                <a:cs typeface="Times"/>
              </a:rPr>
              <a:t> Yu, Min Li, </a:t>
            </a:r>
            <a:r>
              <a:rPr lang="en-US" sz="1500" dirty="0" err="1" smtClean="0">
                <a:latin typeface="Times"/>
                <a:cs typeface="Times"/>
              </a:rPr>
              <a:t>Xiuli</a:t>
            </a:r>
            <a:r>
              <a:rPr lang="en-US" sz="1500" dirty="0" smtClean="0">
                <a:latin typeface="Times"/>
                <a:cs typeface="Times"/>
              </a:rPr>
              <a:t> Ma, </a:t>
            </a:r>
            <a:r>
              <a:rPr lang="en-US" sz="1500" dirty="0" err="1" smtClean="0">
                <a:latin typeface="Times"/>
                <a:cs typeface="Times"/>
              </a:rPr>
              <a:t>Haoyan</a:t>
            </a:r>
            <a:r>
              <a:rPr lang="en-US" sz="1500" dirty="0" smtClean="0">
                <a:latin typeface="Times"/>
                <a:cs typeface="Times"/>
              </a:rPr>
              <a:t> </a:t>
            </a:r>
            <a:r>
              <a:rPr lang="en-US" sz="1500" dirty="0" err="1" smtClean="0">
                <a:latin typeface="Times"/>
                <a:cs typeface="Times"/>
              </a:rPr>
              <a:t>Cai</a:t>
            </a:r>
            <a:r>
              <a:rPr lang="en-US" sz="1500" dirty="0" smtClean="0">
                <a:latin typeface="Times"/>
                <a:cs typeface="Times"/>
              </a:rPr>
              <a:t>, </a:t>
            </a:r>
            <a:r>
              <a:rPr lang="en-US" sz="1500" dirty="0">
                <a:latin typeface="Times"/>
                <a:cs typeface="Times"/>
              </a:rPr>
              <a:t>Tim </a:t>
            </a:r>
            <a:r>
              <a:rPr lang="en-US" sz="1500" dirty="0" err="1">
                <a:latin typeface="Times"/>
                <a:cs typeface="Times"/>
              </a:rPr>
              <a:t>Hanratty</a:t>
            </a:r>
            <a:r>
              <a:rPr lang="en-US" sz="1500" dirty="0">
                <a:latin typeface="Times"/>
                <a:cs typeface="Times"/>
              </a:rPr>
              <a:t>, and </a:t>
            </a:r>
            <a:r>
              <a:rPr lang="en-US" sz="1500" dirty="0" err="1">
                <a:latin typeface="Times"/>
                <a:cs typeface="Times"/>
              </a:rPr>
              <a:t>Jiawei</a:t>
            </a:r>
            <a:r>
              <a:rPr lang="en-US" sz="1500" dirty="0">
                <a:latin typeface="Times"/>
                <a:cs typeface="Times"/>
              </a:rPr>
              <a:t> Han</a:t>
            </a:r>
            <a:r>
              <a:rPr lang="en-US" sz="1500" dirty="0" smtClean="0">
                <a:latin typeface="Times"/>
                <a:cs typeface="Times"/>
              </a:rPr>
              <a:t>, "</a:t>
            </a:r>
            <a:r>
              <a:rPr lang="en-US" sz="1500" dirty="0">
                <a:latin typeface="Times"/>
                <a:cs typeface="Times"/>
              </a:rPr>
              <a:t>Mining Multi-Aspect Reflection of News Events in Twitter: Discovery, Linking and Presentation", </a:t>
            </a:r>
            <a:r>
              <a:rPr lang="en-US" sz="1500" dirty="0" smtClean="0">
                <a:latin typeface="Times"/>
                <a:cs typeface="Times"/>
              </a:rPr>
              <a:t>(</a:t>
            </a:r>
            <a:r>
              <a:rPr lang="en-US" sz="1500" b="1" dirty="0">
                <a:latin typeface="Times"/>
                <a:cs typeface="Times"/>
              </a:rPr>
              <a:t>ICDM'15</a:t>
            </a:r>
            <a:r>
              <a:rPr lang="en-US" sz="1500" dirty="0">
                <a:latin typeface="Times"/>
                <a:cs typeface="Times"/>
              </a:rPr>
              <a:t>) </a:t>
            </a:r>
          </a:p>
          <a:p>
            <a:pPr>
              <a:spcBef>
                <a:spcPts val="0"/>
              </a:spcBef>
              <a:spcAft>
                <a:spcPts val="0"/>
              </a:spcAft>
            </a:pPr>
            <a:r>
              <a:rPr lang="en-US" sz="1500" dirty="0" smtClean="0">
                <a:latin typeface="Times"/>
                <a:cs typeface="Times"/>
              </a:rPr>
              <a:t>Min </a:t>
            </a:r>
            <a:r>
              <a:rPr lang="en-US" sz="1500" dirty="0">
                <a:latin typeface="Times"/>
                <a:cs typeface="Times"/>
              </a:rPr>
              <a:t>Li*, </a:t>
            </a:r>
            <a:r>
              <a:rPr lang="en-US" sz="1500" b="1" dirty="0">
                <a:latin typeface="Times"/>
                <a:cs typeface="Times"/>
              </a:rPr>
              <a:t>Jingjing Wang</a:t>
            </a:r>
            <a:r>
              <a:rPr lang="en-US" sz="1500" dirty="0">
                <a:latin typeface="Times"/>
                <a:cs typeface="Times"/>
              </a:rPr>
              <a:t>*, </a:t>
            </a:r>
            <a:r>
              <a:rPr lang="en-US" sz="1500" dirty="0" err="1">
                <a:latin typeface="Times"/>
                <a:cs typeface="Times"/>
              </a:rPr>
              <a:t>Wenzhu</a:t>
            </a:r>
            <a:r>
              <a:rPr lang="en-US" sz="1500" dirty="0">
                <a:latin typeface="Times"/>
                <a:cs typeface="Times"/>
              </a:rPr>
              <a:t> Tong, </a:t>
            </a:r>
            <a:r>
              <a:rPr lang="en-US" sz="1500" dirty="0" err="1">
                <a:latin typeface="Times"/>
                <a:cs typeface="Times"/>
              </a:rPr>
              <a:t>Hongkun</a:t>
            </a:r>
            <a:r>
              <a:rPr lang="en-US" sz="1500" dirty="0">
                <a:latin typeface="Times"/>
                <a:cs typeface="Times"/>
              </a:rPr>
              <a:t> Yu, </a:t>
            </a:r>
            <a:r>
              <a:rPr lang="en-US" sz="1500" dirty="0" err="1">
                <a:latin typeface="Times"/>
                <a:cs typeface="Times"/>
              </a:rPr>
              <a:t>Xiuli</a:t>
            </a:r>
            <a:r>
              <a:rPr lang="en-US" sz="1500" dirty="0">
                <a:latin typeface="Times"/>
                <a:cs typeface="Times"/>
              </a:rPr>
              <a:t> Ma, </a:t>
            </a:r>
            <a:r>
              <a:rPr lang="en-US" sz="1500" dirty="0" err="1">
                <a:latin typeface="Times"/>
                <a:cs typeface="Times"/>
              </a:rPr>
              <a:t>Yucheng</a:t>
            </a:r>
            <a:r>
              <a:rPr lang="en-US" sz="1500" dirty="0">
                <a:latin typeface="Times"/>
                <a:cs typeface="Times"/>
              </a:rPr>
              <a:t> Chen, </a:t>
            </a:r>
            <a:r>
              <a:rPr lang="en-US" sz="1500" dirty="0" err="1">
                <a:latin typeface="Times"/>
                <a:cs typeface="Times"/>
              </a:rPr>
              <a:t>Haoyan</a:t>
            </a:r>
            <a:r>
              <a:rPr lang="en-US" sz="1500" dirty="0">
                <a:latin typeface="Times"/>
                <a:cs typeface="Times"/>
              </a:rPr>
              <a:t> </a:t>
            </a:r>
            <a:r>
              <a:rPr lang="en-US" sz="1500" dirty="0" err="1">
                <a:latin typeface="Times"/>
                <a:cs typeface="Times"/>
              </a:rPr>
              <a:t>Cai</a:t>
            </a:r>
            <a:r>
              <a:rPr lang="en-US" sz="1500" dirty="0">
                <a:latin typeface="Times"/>
                <a:cs typeface="Times"/>
              </a:rPr>
              <a:t>, </a:t>
            </a:r>
            <a:r>
              <a:rPr lang="en-US" sz="1500" dirty="0" err="1">
                <a:latin typeface="Times"/>
                <a:cs typeface="Times"/>
              </a:rPr>
              <a:t>Jiawei</a:t>
            </a:r>
            <a:r>
              <a:rPr lang="en-US" sz="1500" dirty="0">
                <a:latin typeface="Times"/>
                <a:cs typeface="Times"/>
              </a:rPr>
              <a:t> Han</a:t>
            </a:r>
            <a:r>
              <a:rPr lang="en-US" sz="1500" dirty="0" smtClean="0">
                <a:latin typeface="Times"/>
                <a:cs typeface="Times"/>
              </a:rPr>
              <a:t>, "</a:t>
            </a:r>
            <a:r>
              <a:rPr lang="en-US" sz="1500" dirty="0">
                <a:latin typeface="Times"/>
                <a:cs typeface="Times"/>
              </a:rPr>
              <a:t>EKNOT: Event Knowledge from News and Opinions in Twitter", </a:t>
            </a:r>
            <a:r>
              <a:rPr lang="en-US" sz="1500" dirty="0" smtClean="0">
                <a:latin typeface="Times"/>
                <a:cs typeface="Times"/>
              </a:rPr>
              <a:t>(</a:t>
            </a:r>
            <a:r>
              <a:rPr lang="en-US" sz="1500" b="1" dirty="0">
                <a:latin typeface="Times"/>
                <a:cs typeface="Times"/>
              </a:rPr>
              <a:t>AAAI'16</a:t>
            </a:r>
            <a:r>
              <a:rPr lang="en-US" sz="1500" dirty="0">
                <a:latin typeface="Times"/>
                <a:cs typeface="Times"/>
              </a:rPr>
              <a:t>) (system demo</a:t>
            </a:r>
            <a:r>
              <a:rPr lang="en-US" sz="1500" dirty="0" smtClean="0">
                <a:latin typeface="Times"/>
                <a:cs typeface="Times"/>
              </a:rPr>
              <a:t>)</a:t>
            </a:r>
            <a:endParaRPr lang="en-US" sz="1500" dirty="0" smtClean="0"/>
          </a:p>
          <a:p>
            <a:pPr marL="0" indent="0">
              <a:spcBef>
                <a:spcPts val="2424"/>
              </a:spcBef>
              <a:spcAft>
                <a:spcPts val="0"/>
              </a:spcAft>
              <a:buNone/>
            </a:pPr>
            <a:r>
              <a:rPr lang="en-US" dirty="0" smtClean="0"/>
              <a:t>Leverage </a:t>
            </a:r>
            <a:r>
              <a:rPr lang="en-US" dirty="0">
                <a:solidFill>
                  <a:srgbClr val="000090"/>
                </a:solidFill>
              </a:rPr>
              <a:t>Social Media </a:t>
            </a:r>
            <a:r>
              <a:rPr lang="en-US" dirty="0"/>
              <a:t>for Customized Event Profiling in </a:t>
            </a:r>
            <a:r>
              <a:rPr lang="en-US" dirty="0">
                <a:solidFill>
                  <a:srgbClr val="000090"/>
                </a:solidFill>
              </a:rPr>
              <a:t>Traditional News </a:t>
            </a:r>
            <a:r>
              <a:rPr lang="en-US" dirty="0" smtClean="0">
                <a:solidFill>
                  <a:srgbClr val="000090"/>
                </a:solidFill>
              </a:rPr>
              <a:t>Media</a:t>
            </a:r>
          </a:p>
          <a:p>
            <a:pPr>
              <a:spcAft>
                <a:spcPts val="0"/>
              </a:spcAft>
            </a:pPr>
            <a:r>
              <a:rPr lang="en-US" sz="1500" b="1" dirty="0">
                <a:latin typeface="Times"/>
                <a:cs typeface="Times"/>
              </a:rPr>
              <a:t>Jingjing Wang</a:t>
            </a:r>
            <a:r>
              <a:rPr lang="en-US" sz="1500" dirty="0">
                <a:latin typeface="Times"/>
                <a:cs typeface="Times"/>
              </a:rPr>
              <a:t>, </a:t>
            </a:r>
            <a:r>
              <a:rPr lang="en-US" sz="1500" dirty="0" err="1" smtClean="0">
                <a:latin typeface="Times"/>
                <a:cs typeface="Times"/>
              </a:rPr>
              <a:t>Huan</a:t>
            </a:r>
            <a:r>
              <a:rPr lang="en-US" sz="1500" dirty="0" smtClean="0">
                <a:latin typeface="Times"/>
                <a:cs typeface="Times"/>
              </a:rPr>
              <a:t> </a:t>
            </a:r>
            <a:r>
              <a:rPr lang="en-US" sz="1500" dirty="0" err="1" smtClean="0">
                <a:latin typeface="Times"/>
                <a:cs typeface="Times"/>
              </a:rPr>
              <a:t>Gui</a:t>
            </a:r>
            <a:r>
              <a:rPr lang="en-US" sz="1500" dirty="0" smtClean="0">
                <a:latin typeface="Times"/>
                <a:cs typeface="Times"/>
              </a:rPr>
              <a:t>, </a:t>
            </a:r>
            <a:r>
              <a:rPr lang="en-US" sz="1500" dirty="0" err="1" smtClean="0">
                <a:latin typeface="Times"/>
                <a:cs typeface="Times"/>
              </a:rPr>
              <a:t>Meng</a:t>
            </a:r>
            <a:r>
              <a:rPr lang="en-US" sz="1500" dirty="0" smtClean="0">
                <a:latin typeface="Times"/>
                <a:cs typeface="Times"/>
              </a:rPr>
              <a:t> Jiang, </a:t>
            </a:r>
            <a:r>
              <a:rPr lang="en-US" sz="1500" dirty="0" err="1" smtClean="0">
                <a:latin typeface="Times"/>
                <a:cs typeface="Times"/>
              </a:rPr>
              <a:t>Quan</a:t>
            </a:r>
            <a:r>
              <a:rPr lang="en-US" sz="1500" dirty="0" smtClean="0">
                <a:latin typeface="Times"/>
                <a:cs typeface="Times"/>
              </a:rPr>
              <a:t> Yuan, </a:t>
            </a:r>
            <a:r>
              <a:rPr lang="en-US" sz="1500" dirty="0" err="1" smtClean="0">
                <a:latin typeface="Times"/>
                <a:cs typeface="Times"/>
              </a:rPr>
              <a:t>Keyang</a:t>
            </a:r>
            <a:r>
              <a:rPr lang="en-US" sz="1500" dirty="0" smtClean="0">
                <a:latin typeface="Times"/>
                <a:cs typeface="Times"/>
              </a:rPr>
              <a:t> Zhang, and </a:t>
            </a:r>
            <a:r>
              <a:rPr lang="en-US" sz="1500" dirty="0" err="1" smtClean="0">
                <a:latin typeface="Times"/>
                <a:cs typeface="Times"/>
              </a:rPr>
              <a:t>Jiawei</a:t>
            </a:r>
            <a:r>
              <a:rPr lang="en-US" sz="1500" dirty="0" smtClean="0">
                <a:latin typeface="Times"/>
                <a:cs typeface="Times"/>
              </a:rPr>
              <a:t> Han</a:t>
            </a:r>
            <a:r>
              <a:rPr lang="en-US" sz="1500" dirty="0">
                <a:latin typeface="Times"/>
                <a:cs typeface="Times"/>
              </a:rPr>
              <a:t>, "Leverage Social Media for Customized Event </a:t>
            </a:r>
            <a:r>
              <a:rPr lang="en-US" sz="1500" dirty="0" smtClean="0">
                <a:latin typeface="Times"/>
                <a:cs typeface="Times"/>
              </a:rPr>
              <a:t>Profiling"</a:t>
            </a:r>
            <a:r>
              <a:rPr lang="en-US" sz="1500" dirty="0">
                <a:latin typeface="Times"/>
                <a:cs typeface="Times"/>
              </a:rPr>
              <a:t>, </a:t>
            </a:r>
            <a:r>
              <a:rPr lang="en-US" sz="1500" dirty="0" smtClean="0">
                <a:latin typeface="Times"/>
                <a:cs typeface="Times"/>
              </a:rPr>
              <a:t>(Under review for CoNLL’16) </a:t>
            </a:r>
            <a:endParaRPr lang="en-US" sz="1500" dirty="0">
              <a:latin typeface="Times"/>
              <a:cs typeface="Times"/>
            </a:endParaRPr>
          </a:p>
          <a:p>
            <a:pPr marL="0" indent="0">
              <a:spcBef>
                <a:spcPts val="2424"/>
              </a:spcBef>
              <a:spcAft>
                <a:spcPts val="0"/>
              </a:spcAft>
              <a:buNone/>
            </a:pPr>
            <a:endParaRPr lang="en-US" dirty="0">
              <a:solidFill>
                <a:srgbClr val="000090"/>
              </a:solidFill>
            </a:endParaRPr>
          </a:p>
        </p:txBody>
      </p:sp>
      <p:sp>
        <p:nvSpPr>
          <p:cNvPr id="5" name="Date Placeholder 4"/>
          <p:cNvSpPr>
            <a:spLocks noGrp="1"/>
          </p:cNvSpPr>
          <p:nvPr>
            <p:ph type="dt" sz="half" idx="10"/>
          </p:nvPr>
        </p:nvSpPr>
        <p:spPr/>
        <p:txBody>
          <a:bodyPr/>
          <a:lstStyle/>
          <a:p>
            <a:fld id="{0EE95BDD-EF0A-7642-8EF6-BF6434A6A836}"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63</a:t>
            </a:fld>
            <a:endParaRPr lang="en-US"/>
          </a:p>
        </p:txBody>
      </p:sp>
    </p:spTree>
    <p:extLst>
      <p:ext uri="{BB962C8B-B14F-4D97-AF65-F5344CB8AC3E}">
        <p14:creationId xmlns:p14="http://schemas.microsoft.com/office/powerpoint/2010/main" val="5684799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vert="horz" lIns="91440" tIns="45720" rIns="91440" bIns="45720" rtlCol="0" anchor="ctr">
            <a:noAutofit/>
          </a:bodyPr>
          <a:lstStyle/>
          <a:p>
            <a:r>
              <a:rPr lang="en-US" sz="3200" dirty="0" smtClean="0">
                <a:solidFill>
                  <a:srgbClr val="000000"/>
                </a:solidFill>
              </a:rPr>
              <a:t>Summary</a:t>
            </a:r>
            <a:r>
              <a:rPr lang="zh-CN" altLang="en-US" sz="3200" dirty="0" smtClean="0">
                <a:solidFill>
                  <a:srgbClr val="000000"/>
                </a:solidFill>
              </a:rPr>
              <a:t> </a:t>
            </a:r>
            <a:r>
              <a:rPr lang="en-US" altLang="zh-CN" sz="3200" dirty="0" smtClean="0">
                <a:solidFill>
                  <a:srgbClr val="000000"/>
                </a:solidFill>
              </a:rPr>
              <a:t>of</a:t>
            </a:r>
            <a:r>
              <a:rPr lang="zh-CN" altLang="en-US" sz="3200" dirty="0" smtClean="0">
                <a:solidFill>
                  <a:srgbClr val="000000"/>
                </a:solidFill>
              </a:rPr>
              <a:t> </a:t>
            </a:r>
            <a:r>
              <a:rPr lang="en-US" altLang="zh-CN" sz="3200" dirty="0" smtClean="0">
                <a:solidFill>
                  <a:srgbClr val="000000"/>
                </a:solidFill>
              </a:rPr>
              <a:t>this</a:t>
            </a:r>
            <a:r>
              <a:rPr lang="zh-CN" altLang="en-US" sz="3200" dirty="0" smtClean="0">
                <a:solidFill>
                  <a:srgbClr val="000000"/>
                </a:solidFill>
              </a:rPr>
              <a:t> </a:t>
            </a:r>
            <a:r>
              <a:rPr lang="en-US" altLang="zh-CN" sz="3200" dirty="0" smtClean="0">
                <a:solidFill>
                  <a:srgbClr val="000000"/>
                </a:solidFill>
              </a:rPr>
              <a:t>Presentation</a:t>
            </a:r>
            <a:endParaRPr lang="en-US" sz="3200" dirty="0">
              <a:solidFill>
                <a:srgbClr val="000000"/>
              </a:solidFill>
              <a:latin typeface="Arial"/>
              <a:cs typeface="Arial"/>
            </a:endParaRPr>
          </a:p>
        </p:txBody>
      </p:sp>
      <p:sp>
        <p:nvSpPr>
          <p:cNvPr id="3" name="Date Placeholder 2"/>
          <p:cNvSpPr>
            <a:spLocks noGrp="1"/>
          </p:cNvSpPr>
          <p:nvPr>
            <p:ph type="dt" sz="half" idx="10"/>
          </p:nvPr>
        </p:nvSpPr>
        <p:spPr/>
        <p:txBody>
          <a:bodyPr/>
          <a:lstStyle/>
          <a:p>
            <a:fld id="{1CAF9EAD-D7E9-5948-8C68-D631B84AAFDC}" type="datetime1">
              <a:rPr lang="en-US" smtClean="0"/>
              <a:t>6/28/16</a:t>
            </a:fld>
            <a:endParaRPr lang="en-US"/>
          </a:p>
        </p:txBody>
      </p:sp>
      <p:sp>
        <p:nvSpPr>
          <p:cNvPr id="4" name="Slide Number Placeholder 3"/>
          <p:cNvSpPr>
            <a:spLocks noGrp="1"/>
          </p:cNvSpPr>
          <p:nvPr>
            <p:ph type="sldNum" sz="quarter" idx="12"/>
          </p:nvPr>
        </p:nvSpPr>
        <p:spPr/>
        <p:txBody>
          <a:bodyPr/>
          <a:lstStyle/>
          <a:p>
            <a:pPr>
              <a:defRPr/>
            </a:pPr>
            <a:fld id="{3DC7C691-ACBF-4356-AD9F-548B00E0A6CC}" type="slidenum">
              <a:rPr lang="en-US" altLang="zh-TW" smtClean="0">
                <a:latin typeface="Arial"/>
                <a:cs typeface="Arial"/>
              </a:rPr>
              <a:pPr>
                <a:defRPr/>
              </a:pPr>
              <a:t>64</a:t>
            </a:fld>
            <a:endParaRPr lang="en-US" altLang="zh-TW" dirty="0">
              <a:latin typeface="Arial"/>
              <a:cs typeface="Arial"/>
            </a:endParaRPr>
          </a:p>
        </p:txBody>
      </p:sp>
      <p:cxnSp>
        <p:nvCxnSpPr>
          <p:cNvPr id="10" name="Straight Arrow Connector 9"/>
          <p:cNvCxnSpPr/>
          <p:nvPr/>
        </p:nvCxnSpPr>
        <p:spPr>
          <a:xfrm flipV="1">
            <a:off x="1828800" y="1295400"/>
            <a:ext cx="0" cy="5257800"/>
          </a:xfrm>
          <a:prstGeom prst="straightConnector1">
            <a:avLst/>
          </a:prstGeom>
          <a:ln w="19050" cmpd="sng">
            <a:prstDash val="sysDash"/>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15" name="Rectangle 14"/>
          <p:cNvSpPr/>
          <p:nvPr/>
        </p:nvSpPr>
        <p:spPr>
          <a:xfrm>
            <a:off x="376536" y="2743200"/>
            <a:ext cx="461665" cy="1447800"/>
          </a:xfrm>
          <a:prstGeom prst="rect">
            <a:avLst/>
          </a:prstGeom>
        </p:spPr>
        <p:txBody>
          <a:bodyPr vert="vert270" wrap="square">
            <a:spAutoFit/>
          </a:bodyPr>
          <a:lstStyle/>
          <a:p>
            <a:pPr algn="ctr"/>
            <a:r>
              <a:rPr lang="en-US" altLang="zh-CN" dirty="0" smtClean="0">
                <a:latin typeface="Arial"/>
                <a:cs typeface="Arial"/>
              </a:rPr>
              <a:t>Dimensions </a:t>
            </a:r>
            <a:endParaRPr lang="en-US" dirty="0">
              <a:latin typeface="Arial"/>
              <a:cs typeface="Arial"/>
            </a:endParaRPr>
          </a:p>
        </p:txBody>
      </p:sp>
      <p:cxnSp>
        <p:nvCxnSpPr>
          <p:cNvPr id="22" name="Straight Connector 21"/>
          <p:cNvCxnSpPr/>
          <p:nvPr/>
        </p:nvCxnSpPr>
        <p:spPr>
          <a:xfrm>
            <a:off x="381000" y="1295400"/>
            <a:ext cx="8229600" cy="0"/>
          </a:xfrm>
          <a:prstGeom prst="line">
            <a:avLst/>
          </a:prstGeom>
          <a:ln w="19050" cmpd="sng">
            <a:prstDash val="sysDash"/>
          </a:ln>
        </p:spPr>
        <p:style>
          <a:lnRef idx="3">
            <a:schemeClr val="accent4"/>
          </a:lnRef>
          <a:fillRef idx="0">
            <a:schemeClr val="accent4"/>
          </a:fillRef>
          <a:effectRef idx="2">
            <a:schemeClr val="accent4"/>
          </a:effectRef>
          <a:fontRef idx="minor">
            <a:schemeClr val="tx1"/>
          </a:fontRef>
        </p:style>
      </p:cxnSp>
      <p:cxnSp>
        <p:nvCxnSpPr>
          <p:cNvPr id="26" name="Straight Connector 25"/>
          <p:cNvCxnSpPr/>
          <p:nvPr/>
        </p:nvCxnSpPr>
        <p:spPr>
          <a:xfrm flipV="1">
            <a:off x="3962401" y="1295400"/>
            <a:ext cx="1" cy="5257800"/>
          </a:xfrm>
          <a:prstGeom prst="line">
            <a:avLst/>
          </a:prstGeom>
          <a:ln w="19050" cmpd="sng">
            <a:prstDash val="sysDash"/>
          </a:ln>
        </p:spPr>
        <p:style>
          <a:lnRef idx="3">
            <a:schemeClr val="accent4"/>
          </a:lnRef>
          <a:fillRef idx="0">
            <a:schemeClr val="accent4"/>
          </a:fillRef>
          <a:effectRef idx="2">
            <a:schemeClr val="accent4"/>
          </a:effectRef>
          <a:fontRef idx="minor">
            <a:schemeClr val="tx1"/>
          </a:fontRef>
        </p:style>
      </p:cxnSp>
      <p:cxnSp>
        <p:nvCxnSpPr>
          <p:cNvPr id="27" name="Straight Connector 26"/>
          <p:cNvCxnSpPr/>
          <p:nvPr/>
        </p:nvCxnSpPr>
        <p:spPr>
          <a:xfrm flipV="1">
            <a:off x="6781800" y="1295400"/>
            <a:ext cx="0" cy="5254755"/>
          </a:xfrm>
          <a:prstGeom prst="line">
            <a:avLst/>
          </a:prstGeom>
          <a:ln w="19050" cmpd="sng">
            <a:prstDash val="sysDash"/>
          </a:ln>
        </p:spPr>
        <p:style>
          <a:lnRef idx="3">
            <a:schemeClr val="accent4"/>
          </a:lnRef>
          <a:fillRef idx="0">
            <a:schemeClr val="accent4"/>
          </a:fillRef>
          <a:effectRef idx="2">
            <a:schemeClr val="accent4"/>
          </a:effectRef>
          <a:fontRef idx="minor">
            <a:schemeClr val="tx1"/>
          </a:fontRef>
        </p:style>
      </p:cxnSp>
      <p:sp>
        <p:nvSpPr>
          <p:cNvPr id="29" name="Rectangle 28"/>
          <p:cNvSpPr/>
          <p:nvPr/>
        </p:nvSpPr>
        <p:spPr>
          <a:xfrm>
            <a:off x="1752600" y="5029201"/>
            <a:ext cx="2209800" cy="646331"/>
          </a:xfrm>
          <a:prstGeom prst="rect">
            <a:avLst/>
          </a:prstGeom>
        </p:spPr>
        <p:txBody>
          <a:bodyPr wrap="square">
            <a:spAutoFit/>
          </a:bodyPr>
          <a:lstStyle/>
          <a:p>
            <a:pPr algn="ctr"/>
            <a:r>
              <a:rPr lang="en-US" altLang="zh-CN" dirty="0" smtClean="0">
                <a:latin typeface="Arial"/>
                <a:cs typeface="Arial"/>
              </a:rPr>
              <a:t>Location prediction/recommendation</a:t>
            </a:r>
            <a:endParaRPr lang="en-US" dirty="0">
              <a:latin typeface="Arial"/>
              <a:cs typeface="Arial"/>
            </a:endParaRPr>
          </a:p>
        </p:txBody>
      </p:sp>
      <p:cxnSp>
        <p:nvCxnSpPr>
          <p:cNvPr id="24" name="Straight Connector 23"/>
          <p:cNvCxnSpPr/>
          <p:nvPr/>
        </p:nvCxnSpPr>
        <p:spPr>
          <a:xfrm>
            <a:off x="381000" y="2743200"/>
            <a:ext cx="8229600" cy="0"/>
          </a:xfrm>
          <a:prstGeom prst="line">
            <a:avLst/>
          </a:prstGeom>
          <a:ln w="19050" cmpd="sng">
            <a:prstDash val="sysDash"/>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a:off x="381000" y="4267200"/>
            <a:ext cx="8229600" cy="0"/>
          </a:xfrm>
          <a:prstGeom prst="line">
            <a:avLst/>
          </a:prstGeom>
          <a:ln w="19050" cmpd="sng">
            <a:prstDash val="sysDash"/>
          </a:ln>
        </p:spPr>
        <p:style>
          <a:lnRef idx="3">
            <a:schemeClr val="accent4"/>
          </a:lnRef>
          <a:fillRef idx="0">
            <a:schemeClr val="accent4"/>
          </a:fillRef>
          <a:effectRef idx="2">
            <a:schemeClr val="accent4"/>
          </a:effectRef>
          <a:fontRef idx="minor">
            <a:schemeClr val="tx1"/>
          </a:fontRef>
        </p:style>
      </p:cxnSp>
      <p:sp>
        <p:nvSpPr>
          <p:cNvPr id="23" name="Rectangle 22"/>
          <p:cNvSpPr/>
          <p:nvPr/>
        </p:nvSpPr>
        <p:spPr>
          <a:xfrm>
            <a:off x="304803" y="5105400"/>
            <a:ext cx="1752599" cy="369332"/>
          </a:xfrm>
          <a:prstGeom prst="rect">
            <a:avLst/>
          </a:prstGeom>
        </p:spPr>
        <p:txBody>
          <a:bodyPr wrap="square">
            <a:spAutoFit/>
          </a:bodyPr>
          <a:lstStyle/>
          <a:p>
            <a:pPr algn="ctr"/>
            <a:r>
              <a:rPr lang="en-US" dirty="0" smtClean="0">
                <a:latin typeface="Arial"/>
                <a:cs typeface="Arial"/>
              </a:rPr>
              <a:t>Applications</a:t>
            </a:r>
            <a:endParaRPr lang="en-US" dirty="0">
              <a:latin typeface="Arial"/>
              <a:cs typeface="Arial"/>
            </a:endParaRPr>
          </a:p>
        </p:txBody>
      </p:sp>
      <p:sp>
        <p:nvSpPr>
          <p:cNvPr id="25" name="Rectangle 24"/>
          <p:cNvSpPr/>
          <p:nvPr/>
        </p:nvSpPr>
        <p:spPr>
          <a:xfrm>
            <a:off x="1676400" y="1639669"/>
            <a:ext cx="2362199" cy="646331"/>
          </a:xfrm>
          <a:prstGeom prst="rect">
            <a:avLst/>
          </a:prstGeom>
        </p:spPr>
        <p:txBody>
          <a:bodyPr wrap="square">
            <a:spAutoFit/>
          </a:bodyPr>
          <a:lstStyle/>
          <a:p>
            <a:pPr algn="ctr"/>
            <a:r>
              <a:rPr lang="en-US" altLang="zh-CN" dirty="0" err="1" smtClean="0">
                <a:latin typeface="Arial"/>
                <a:cs typeface="Arial"/>
              </a:rPr>
              <a:t>Minimax</a:t>
            </a:r>
            <a:r>
              <a:rPr lang="en-US" altLang="zh-CN" dirty="0" smtClean="0">
                <a:latin typeface="Arial"/>
                <a:cs typeface="Arial"/>
              </a:rPr>
              <a:t> entropy</a:t>
            </a:r>
            <a:r>
              <a:rPr lang="zh-CN" altLang="en-US" dirty="0" smtClean="0">
                <a:latin typeface="Arial"/>
                <a:cs typeface="Arial"/>
              </a:rPr>
              <a:t> </a:t>
            </a:r>
            <a:r>
              <a:rPr lang="en-US" altLang="zh-CN" dirty="0" smtClean="0">
                <a:latin typeface="Arial"/>
                <a:cs typeface="Arial"/>
              </a:rPr>
              <a:t>Model</a:t>
            </a:r>
            <a:endParaRPr lang="en-US" dirty="0">
              <a:latin typeface="Arial"/>
              <a:cs typeface="Arial"/>
            </a:endParaRPr>
          </a:p>
        </p:txBody>
      </p:sp>
      <p:sp>
        <p:nvSpPr>
          <p:cNvPr id="33" name="Rectangle 32"/>
          <p:cNvSpPr/>
          <p:nvPr/>
        </p:nvSpPr>
        <p:spPr>
          <a:xfrm>
            <a:off x="6477000" y="1390471"/>
            <a:ext cx="2362199" cy="1200329"/>
          </a:xfrm>
          <a:prstGeom prst="rect">
            <a:avLst/>
          </a:prstGeom>
        </p:spPr>
        <p:txBody>
          <a:bodyPr wrap="square">
            <a:spAutoFit/>
          </a:bodyPr>
          <a:lstStyle/>
          <a:p>
            <a:pPr algn="ctr"/>
            <a:r>
              <a:rPr lang="en-US" altLang="zh-CN" dirty="0" smtClean="0">
                <a:latin typeface="Arial"/>
                <a:cs typeface="Arial"/>
              </a:rPr>
              <a:t>Graph-based Propagation </a:t>
            </a:r>
          </a:p>
          <a:p>
            <a:pPr algn="ctr"/>
            <a:r>
              <a:rPr lang="en-US" altLang="zh-CN" dirty="0" smtClean="0">
                <a:latin typeface="Arial"/>
                <a:cs typeface="Arial"/>
              </a:rPr>
              <a:t>Model on a </a:t>
            </a:r>
          </a:p>
          <a:p>
            <a:pPr algn="ctr"/>
            <a:r>
              <a:rPr lang="en-US" altLang="zh-CN" dirty="0" smtClean="0">
                <a:latin typeface="Arial"/>
                <a:cs typeface="Arial"/>
              </a:rPr>
              <a:t>Tripartite Graph</a:t>
            </a:r>
            <a:endParaRPr lang="en-US" dirty="0">
              <a:latin typeface="Arial"/>
              <a:cs typeface="Arial"/>
            </a:endParaRPr>
          </a:p>
        </p:txBody>
      </p:sp>
      <p:sp>
        <p:nvSpPr>
          <p:cNvPr id="34" name="Rectangle 33"/>
          <p:cNvSpPr/>
          <p:nvPr/>
        </p:nvSpPr>
        <p:spPr>
          <a:xfrm>
            <a:off x="6781800" y="4992470"/>
            <a:ext cx="1981200" cy="646331"/>
          </a:xfrm>
          <a:prstGeom prst="rect">
            <a:avLst/>
          </a:prstGeom>
        </p:spPr>
        <p:txBody>
          <a:bodyPr wrap="square">
            <a:spAutoFit/>
          </a:bodyPr>
          <a:lstStyle/>
          <a:p>
            <a:pPr algn="ctr"/>
            <a:r>
              <a:rPr lang="en-US" altLang="zh-CN" dirty="0" smtClean="0">
                <a:latin typeface="Arial"/>
                <a:cs typeface="Arial"/>
              </a:rPr>
              <a:t>Customized </a:t>
            </a:r>
          </a:p>
          <a:p>
            <a:pPr algn="ctr"/>
            <a:r>
              <a:rPr lang="en-US" altLang="zh-CN" dirty="0" smtClean="0">
                <a:latin typeface="Arial"/>
                <a:cs typeface="Arial"/>
              </a:rPr>
              <a:t>Event profiling</a:t>
            </a:r>
            <a:endParaRPr lang="en-US" dirty="0">
              <a:latin typeface="Arial"/>
              <a:cs typeface="Arial"/>
            </a:endParaRPr>
          </a:p>
        </p:txBody>
      </p:sp>
      <p:sp>
        <p:nvSpPr>
          <p:cNvPr id="35" name="Rectangle 34"/>
          <p:cNvSpPr/>
          <p:nvPr/>
        </p:nvSpPr>
        <p:spPr>
          <a:xfrm>
            <a:off x="3886200" y="5068670"/>
            <a:ext cx="2971800" cy="646331"/>
          </a:xfrm>
          <a:prstGeom prst="rect">
            <a:avLst/>
          </a:prstGeom>
        </p:spPr>
        <p:txBody>
          <a:bodyPr wrap="square">
            <a:spAutoFit/>
          </a:bodyPr>
          <a:lstStyle/>
          <a:p>
            <a:pPr algn="ctr"/>
            <a:r>
              <a:rPr lang="en-US" altLang="zh-CN" dirty="0" smtClean="0">
                <a:latin typeface="Arial"/>
                <a:cs typeface="Arial"/>
              </a:rPr>
              <a:t>Event-Based linking between News and Tweets</a:t>
            </a:r>
            <a:endParaRPr lang="en-US" dirty="0">
              <a:latin typeface="Arial"/>
              <a:cs typeface="Arial"/>
            </a:endParaRPr>
          </a:p>
        </p:txBody>
      </p:sp>
      <p:sp>
        <p:nvSpPr>
          <p:cNvPr id="37" name="Rectangle 36"/>
          <p:cNvSpPr/>
          <p:nvPr/>
        </p:nvSpPr>
        <p:spPr>
          <a:xfrm>
            <a:off x="152402" y="1639670"/>
            <a:ext cx="1752599" cy="646331"/>
          </a:xfrm>
          <a:prstGeom prst="rect">
            <a:avLst/>
          </a:prstGeom>
        </p:spPr>
        <p:txBody>
          <a:bodyPr wrap="square">
            <a:spAutoFit/>
          </a:bodyPr>
          <a:lstStyle/>
          <a:p>
            <a:pPr algn="ctr"/>
            <a:r>
              <a:rPr lang="en-US" dirty="0" smtClean="0">
                <a:latin typeface="Arial"/>
                <a:cs typeface="Arial"/>
              </a:rPr>
              <a:t>Technical Models</a:t>
            </a:r>
            <a:endParaRPr lang="en-US" dirty="0">
              <a:latin typeface="Arial"/>
              <a:cs typeface="Arial"/>
            </a:endParaRPr>
          </a:p>
        </p:txBody>
      </p:sp>
      <p:sp>
        <p:nvSpPr>
          <p:cNvPr id="39" name="Rectangle 38"/>
          <p:cNvSpPr/>
          <p:nvPr/>
        </p:nvSpPr>
        <p:spPr>
          <a:xfrm>
            <a:off x="304800" y="4355068"/>
            <a:ext cx="1600200" cy="369332"/>
          </a:xfrm>
          <a:prstGeom prst="rect">
            <a:avLst/>
          </a:prstGeom>
        </p:spPr>
        <p:txBody>
          <a:bodyPr wrap="square">
            <a:spAutoFit/>
          </a:bodyPr>
          <a:lstStyle/>
          <a:p>
            <a:pPr algn="ctr"/>
            <a:r>
              <a:rPr lang="en-US" altLang="zh-CN" dirty="0" smtClean="0">
                <a:latin typeface="Arial"/>
                <a:cs typeface="Arial"/>
              </a:rPr>
              <a:t>Sources</a:t>
            </a:r>
            <a:endParaRPr lang="en-US" dirty="0">
              <a:latin typeface="Arial"/>
              <a:cs typeface="Arial"/>
            </a:endParaRPr>
          </a:p>
        </p:txBody>
      </p:sp>
      <p:cxnSp>
        <p:nvCxnSpPr>
          <p:cNvPr id="40" name="Straight Connector 39"/>
          <p:cNvCxnSpPr/>
          <p:nvPr/>
        </p:nvCxnSpPr>
        <p:spPr>
          <a:xfrm>
            <a:off x="381000" y="4876800"/>
            <a:ext cx="8229600" cy="0"/>
          </a:xfrm>
          <a:prstGeom prst="line">
            <a:avLst/>
          </a:prstGeom>
          <a:ln w="19050" cmpd="sng">
            <a:prstDash val="sysDash"/>
          </a:ln>
        </p:spPr>
        <p:style>
          <a:lnRef idx="3">
            <a:schemeClr val="accent4"/>
          </a:lnRef>
          <a:fillRef idx="0">
            <a:schemeClr val="accent4"/>
          </a:fillRef>
          <a:effectRef idx="2">
            <a:schemeClr val="accent4"/>
          </a:effectRef>
          <a:fontRef idx="minor">
            <a:schemeClr val="tx1"/>
          </a:fontRef>
        </p:style>
      </p:cxnSp>
      <p:sp>
        <p:nvSpPr>
          <p:cNvPr id="41" name="Rectangle 40"/>
          <p:cNvSpPr/>
          <p:nvPr/>
        </p:nvSpPr>
        <p:spPr>
          <a:xfrm>
            <a:off x="1752600" y="2858870"/>
            <a:ext cx="2209800" cy="646331"/>
          </a:xfrm>
          <a:prstGeom prst="rect">
            <a:avLst/>
          </a:prstGeom>
        </p:spPr>
        <p:txBody>
          <a:bodyPr wrap="square">
            <a:spAutoFit/>
          </a:bodyPr>
          <a:lstStyle/>
          <a:p>
            <a:pPr algn="ctr"/>
            <a:r>
              <a:rPr lang="en-US" altLang="zh-CN" dirty="0" smtClean="0">
                <a:latin typeface="Arial"/>
                <a:cs typeface="Arial"/>
              </a:rPr>
              <a:t>Locations, time, category, </a:t>
            </a:r>
            <a:r>
              <a:rPr lang="en-US" altLang="zh-CN" dirty="0">
                <a:latin typeface="Arial"/>
                <a:cs typeface="Arial"/>
              </a:rPr>
              <a:t>popularity</a:t>
            </a:r>
            <a:endParaRPr lang="en-US" dirty="0">
              <a:latin typeface="Arial"/>
              <a:cs typeface="Arial"/>
            </a:endParaRPr>
          </a:p>
        </p:txBody>
      </p:sp>
      <p:sp>
        <p:nvSpPr>
          <p:cNvPr id="5" name="Rectangle 4"/>
          <p:cNvSpPr/>
          <p:nvPr/>
        </p:nvSpPr>
        <p:spPr>
          <a:xfrm>
            <a:off x="3962400" y="2858870"/>
            <a:ext cx="2743200" cy="646331"/>
          </a:xfrm>
          <a:prstGeom prst="rect">
            <a:avLst/>
          </a:prstGeom>
        </p:spPr>
        <p:txBody>
          <a:bodyPr wrap="square">
            <a:spAutoFit/>
          </a:bodyPr>
          <a:lstStyle/>
          <a:p>
            <a:r>
              <a:rPr lang="en-US" dirty="0" smtClean="0">
                <a:latin typeface="Arial"/>
                <a:cs typeface="Arial"/>
              </a:rPr>
              <a:t>Entities (person/location/organization), time, text</a:t>
            </a:r>
            <a:endParaRPr lang="en-US" dirty="0">
              <a:latin typeface="Arial"/>
              <a:cs typeface="Arial"/>
            </a:endParaRPr>
          </a:p>
        </p:txBody>
      </p:sp>
      <p:sp>
        <p:nvSpPr>
          <p:cNvPr id="42" name="Rectangle 41"/>
          <p:cNvSpPr/>
          <p:nvPr/>
        </p:nvSpPr>
        <p:spPr>
          <a:xfrm>
            <a:off x="6934203" y="2858870"/>
            <a:ext cx="1676399" cy="646331"/>
          </a:xfrm>
          <a:prstGeom prst="rect">
            <a:avLst/>
          </a:prstGeom>
        </p:spPr>
        <p:txBody>
          <a:bodyPr wrap="square">
            <a:spAutoFit/>
          </a:bodyPr>
          <a:lstStyle/>
          <a:p>
            <a:r>
              <a:rPr lang="en-US" dirty="0" smtClean="0">
                <a:latin typeface="Arial"/>
                <a:cs typeface="Arial"/>
              </a:rPr>
              <a:t>Content units, </a:t>
            </a:r>
          </a:p>
          <a:p>
            <a:r>
              <a:rPr lang="en-US" dirty="0" smtClean="0">
                <a:latin typeface="Arial"/>
                <a:cs typeface="Arial"/>
              </a:rPr>
              <a:t>time, text</a:t>
            </a:r>
            <a:endParaRPr lang="en-US" dirty="0">
              <a:latin typeface="Arial"/>
              <a:cs typeface="Arial"/>
            </a:endParaRPr>
          </a:p>
        </p:txBody>
      </p:sp>
      <p:sp>
        <p:nvSpPr>
          <p:cNvPr id="43" name="Rectangle 42"/>
          <p:cNvSpPr/>
          <p:nvPr/>
        </p:nvSpPr>
        <p:spPr>
          <a:xfrm>
            <a:off x="2133600" y="4343400"/>
            <a:ext cx="1600200" cy="369332"/>
          </a:xfrm>
          <a:prstGeom prst="rect">
            <a:avLst/>
          </a:prstGeom>
        </p:spPr>
        <p:txBody>
          <a:bodyPr wrap="square">
            <a:spAutoFit/>
          </a:bodyPr>
          <a:lstStyle/>
          <a:p>
            <a:pPr algn="ctr"/>
            <a:r>
              <a:rPr lang="en-US" altLang="zh-CN" dirty="0" smtClean="0">
                <a:latin typeface="Arial"/>
                <a:cs typeface="Arial"/>
              </a:rPr>
              <a:t>Foursquare</a:t>
            </a:r>
            <a:endParaRPr lang="en-US" dirty="0">
              <a:latin typeface="Arial"/>
              <a:cs typeface="Arial"/>
            </a:endParaRPr>
          </a:p>
        </p:txBody>
      </p:sp>
      <p:sp>
        <p:nvSpPr>
          <p:cNvPr id="44" name="Rectangle 43"/>
          <p:cNvSpPr/>
          <p:nvPr/>
        </p:nvSpPr>
        <p:spPr>
          <a:xfrm>
            <a:off x="4419600" y="4355068"/>
            <a:ext cx="1600200" cy="369332"/>
          </a:xfrm>
          <a:prstGeom prst="rect">
            <a:avLst/>
          </a:prstGeom>
        </p:spPr>
        <p:txBody>
          <a:bodyPr wrap="square">
            <a:spAutoFit/>
          </a:bodyPr>
          <a:lstStyle/>
          <a:p>
            <a:pPr algn="ctr"/>
            <a:r>
              <a:rPr lang="en-US" altLang="zh-CN" dirty="0" smtClean="0">
                <a:latin typeface="Arial"/>
                <a:cs typeface="Arial"/>
              </a:rPr>
              <a:t>News, Twitter</a:t>
            </a:r>
            <a:endParaRPr lang="en-US" dirty="0">
              <a:latin typeface="Arial"/>
              <a:cs typeface="Arial"/>
            </a:endParaRPr>
          </a:p>
        </p:txBody>
      </p:sp>
      <p:sp>
        <p:nvSpPr>
          <p:cNvPr id="45" name="Rectangle 44"/>
          <p:cNvSpPr/>
          <p:nvPr/>
        </p:nvSpPr>
        <p:spPr>
          <a:xfrm>
            <a:off x="7010400" y="4343400"/>
            <a:ext cx="1600200" cy="369332"/>
          </a:xfrm>
          <a:prstGeom prst="rect">
            <a:avLst/>
          </a:prstGeom>
        </p:spPr>
        <p:txBody>
          <a:bodyPr wrap="square">
            <a:spAutoFit/>
          </a:bodyPr>
          <a:lstStyle/>
          <a:p>
            <a:pPr algn="ctr"/>
            <a:r>
              <a:rPr lang="en-US" altLang="zh-CN" dirty="0" smtClean="0">
                <a:latin typeface="Arial"/>
                <a:cs typeface="Arial"/>
              </a:rPr>
              <a:t>News, Twitter</a:t>
            </a:r>
            <a:endParaRPr lang="en-US" dirty="0">
              <a:latin typeface="Arial"/>
              <a:cs typeface="Arial"/>
            </a:endParaRPr>
          </a:p>
        </p:txBody>
      </p:sp>
      <p:cxnSp>
        <p:nvCxnSpPr>
          <p:cNvPr id="46" name="Straight Arrow Connector 45"/>
          <p:cNvCxnSpPr/>
          <p:nvPr/>
        </p:nvCxnSpPr>
        <p:spPr>
          <a:xfrm>
            <a:off x="381000" y="5791200"/>
            <a:ext cx="8229600" cy="0"/>
          </a:xfrm>
          <a:prstGeom prst="straightConnector1">
            <a:avLst/>
          </a:prstGeom>
          <a:ln w="19050" cmpd="sng">
            <a:prstDash val="sysDash"/>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47" name="Straight Connector 46"/>
          <p:cNvCxnSpPr/>
          <p:nvPr/>
        </p:nvCxnSpPr>
        <p:spPr>
          <a:xfrm flipV="1">
            <a:off x="990600" y="2743200"/>
            <a:ext cx="0" cy="1524000"/>
          </a:xfrm>
          <a:prstGeom prst="line">
            <a:avLst/>
          </a:prstGeom>
          <a:ln w="19050" cmpd="sng">
            <a:prstDash val="sysDash"/>
          </a:ln>
        </p:spPr>
        <p:style>
          <a:lnRef idx="3">
            <a:schemeClr val="accent4"/>
          </a:lnRef>
          <a:fillRef idx="0">
            <a:schemeClr val="accent4"/>
          </a:fillRef>
          <a:effectRef idx="2">
            <a:schemeClr val="accent4"/>
          </a:effectRef>
          <a:fontRef idx="minor">
            <a:schemeClr val="tx1"/>
          </a:fontRef>
        </p:style>
      </p:cxnSp>
      <p:cxnSp>
        <p:nvCxnSpPr>
          <p:cNvPr id="48" name="Straight Connector 47"/>
          <p:cNvCxnSpPr/>
          <p:nvPr/>
        </p:nvCxnSpPr>
        <p:spPr>
          <a:xfrm>
            <a:off x="990600" y="3581400"/>
            <a:ext cx="7620000" cy="0"/>
          </a:xfrm>
          <a:prstGeom prst="line">
            <a:avLst/>
          </a:prstGeom>
          <a:ln w="19050" cmpd="sng">
            <a:prstDash val="sysDash"/>
          </a:ln>
        </p:spPr>
        <p:style>
          <a:lnRef idx="3">
            <a:schemeClr val="accent4"/>
          </a:lnRef>
          <a:fillRef idx="0">
            <a:schemeClr val="accent4"/>
          </a:fillRef>
          <a:effectRef idx="2">
            <a:schemeClr val="accent4"/>
          </a:effectRef>
          <a:fontRef idx="minor">
            <a:schemeClr val="tx1"/>
          </a:fontRef>
        </p:style>
      </p:cxnSp>
      <p:sp>
        <p:nvSpPr>
          <p:cNvPr id="49" name="Rectangle 48"/>
          <p:cNvSpPr/>
          <p:nvPr/>
        </p:nvSpPr>
        <p:spPr>
          <a:xfrm>
            <a:off x="914400" y="3059668"/>
            <a:ext cx="990600" cy="369332"/>
          </a:xfrm>
          <a:prstGeom prst="rect">
            <a:avLst/>
          </a:prstGeom>
        </p:spPr>
        <p:txBody>
          <a:bodyPr wrap="square">
            <a:spAutoFit/>
          </a:bodyPr>
          <a:lstStyle/>
          <a:p>
            <a:pPr algn="ctr"/>
            <a:r>
              <a:rPr lang="en-US" altLang="zh-CN" dirty="0" smtClean="0">
                <a:latin typeface="Arial"/>
                <a:cs typeface="Arial"/>
              </a:rPr>
              <a:t>explicit</a:t>
            </a:r>
            <a:endParaRPr lang="en-US" dirty="0">
              <a:latin typeface="Arial"/>
              <a:cs typeface="Arial"/>
            </a:endParaRPr>
          </a:p>
        </p:txBody>
      </p:sp>
      <p:sp>
        <p:nvSpPr>
          <p:cNvPr id="50" name="Rectangle 49"/>
          <p:cNvSpPr/>
          <p:nvPr/>
        </p:nvSpPr>
        <p:spPr>
          <a:xfrm>
            <a:off x="914400" y="3821668"/>
            <a:ext cx="990600" cy="369332"/>
          </a:xfrm>
          <a:prstGeom prst="rect">
            <a:avLst/>
          </a:prstGeom>
        </p:spPr>
        <p:txBody>
          <a:bodyPr wrap="square">
            <a:spAutoFit/>
          </a:bodyPr>
          <a:lstStyle/>
          <a:p>
            <a:pPr algn="ctr"/>
            <a:r>
              <a:rPr lang="en-US" altLang="zh-CN" dirty="0" smtClean="0">
                <a:latin typeface="Arial"/>
                <a:cs typeface="Arial"/>
              </a:rPr>
              <a:t>implicit</a:t>
            </a:r>
            <a:endParaRPr lang="en-US" dirty="0">
              <a:latin typeface="Arial"/>
              <a:cs typeface="Arial"/>
            </a:endParaRPr>
          </a:p>
        </p:txBody>
      </p:sp>
      <p:sp>
        <p:nvSpPr>
          <p:cNvPr id="52" name="Rectangle 51"/>
          <p:cNvSpPr/>
          <p:nvPr/>
        </p:nvSpPr>
        <p:spPr>
          <a:xfrm>
            <a:off x="1828800" y="3581402"/>
            <a:ext cx="2209800" cy="646331"/>
          </a:xfrm>
          <a:prstGeom prst="rect">
            <a:avLst/>
          </a:prstGeom>
        </p:spPr>
        <p:txBody>
          <a:bodyPr wrap="square">
            <a:spAutoFit/>
          </a:bodyPr>
          <a:lstStyle/>
          <a:p>
            <a:r>
              <a:rPr lang="en-US" dirty="0" smtClean="0">
                <a:latin typeface="Arial"/>
                <a:cs typeface="Arial"/>
              </a:rPr>
              <a:t>Membership in geographic </a:t>
            </a:r>
            <a:r>
              <a:rPr lang="en-US" dirty="0">
                <a:latin typeface="Arial"/>
                <a:cs typeface="Arial"/>
              </a:rPr>
              <a:t>clusters</a:t>
            </a:r>
          </a:p>
        </p:txBody>
      </p:sp>
      <p:sp>
        <p:nvSpPr>
          <p:cNvPr id="53" name="Rectangle 52"/>
          <p:cNvSpPr/>
          <p:nvPr/>
        </p:nvSpPr>
        <p:spPr>
          <a:xfrm>
            <a:off x="4267200" y="3620870"/>
            <a:ext cx="1905000" cy="646331"/>
          </a:xfrm>
          <a:prstGeom prst="rect">
            <a:avLst/>
          </a:prstGeom>
        </p:spPr>
        <p:txBody>
          <a:bodyPr wrap="square">
            <a:spAutoFit/>
          </a:bodyPr>
          <a:lstStyle/>
          <a:p>
            <a:r>
              <a:rPr lang="en-US" dirty="0" smtClean="0">
                <a:latin typeface="Arial"/>
                <a:cs typeface="Arial"/>
              </a:rPr>
              <a:t>Topic</a:t>
            </a:r>
            <a:r>
              <a:rPr lang="zh-CN" altLang="en-US" dirty="0" smtClean="0">
                <a:latin typeface="Arial"/>
                <a:cs typeface="Arial"/>
              </a:rPr>
              <a:t> </a:t>
            </a:r>
            <a:r>
              <a:rPr lang="en-US" dirty="0" smtClean="0">
                <a:latin typeface="Arial"/>
                <a:cs typeface="Arial"/>
              </a:rPr>
              <a:t>Membership</a:t>
            </a:r>
            <a:endParaRPr lang="en-US" dirty="0">
              <a:latin typeface="Arial"/>
              <a:cs typeface="Arial"/>
            </a:endParaRPr>
          </a:p>
        </p:txBody>
      </p:sp>
      <p:sp>
        <p:nvSpPr>
          <p:cNvPr id="55" name="Rectangle 54"/>
          <p:cNvSpPr/>
          <p:nvPr/>
        </p:nvSpPr>
        <p:spPr>
          <a:xfrm>
            <a:off x="6934200" y="3657602"/>
            <a:ext cx="1905000" cy="646331"/>
          </a:xfrm>
          <a:prstGeom prst="rect">
            <a:avLst/>
          </a:prstGeom>
        </p:spPr>
        <p:txBody>
          <a:bodyPr wrap="square">
            <a:spAutoFit/>
          </a:bodyPr>
          <a:lstStyle/>
          <a:p>
            <a:r>
              <a:rPr lang="en-US" dirty="0">
                <a:latin typeface="Arial"/>
                <a:cs typeface="Arial"/>
              </a:rPr>
              <a:t>Topic</a:t>
            </a:r>
            <a:r>
              <a:rPr lang="zh-CN" altLang="en-US" dirty="0">
                <a:latin typeface="Arial"/>
                <a:cs typeface="Arial"/>
              </a:rPr>
              <a:t> </a:t>
            </a:r>
            <a:r>
              <a:rPr lang="en-US" dirty="0">
                <a:latin typeface="Arial"/>
                <a:cs typeface="Arial"/>
              </a:rPr>
              <a:t>Membership</a:t>
            </a:r>
          </a:p>
        </p:txBody>
      </p:sp>
      <p:sp>
        <p:nvSpPr>
          <p:cNvPr id="58" name="Rectangle 57"/>
          <p:cNvSpPr/>
          <p:nvPr/>
        </p:nvSpPr>
        <p:spPr>
          <a:xfrm>
            <a:off x="2267488" y="5943600"/>
            <a:ext cx="1351790" cy="369332"/>
          </a:xfrm>
          <a:prstGeom prst="rect">
            <a:avLst/>
          </a:prstGeom>
        </p:spPr>
        <p:txBody>
          <a:bodyPr wrap="none">
            <a:spAutoFit/>
          </a:bodyPr>
          <a:lstStyle/>
          <a:p>
            <a:r>
              <a:rPr lang="pt-BR" dirty="0" smtClean="0">
                <a:solidFill>
                  <a:srgbClr val="660066"/>
                </a:solidFill>
                <a:latin typeface="Arial"/>
                <a:cs typeface="Arial"/>
              </a:rPr>
              <a:t>[WSDM’16]</a:t>
            </a:r>
            <a:endParaRPr lang="en-US" dirty="0">
              <a:solidFill>
                <a:srgbClr val="660066"/>
              </a:solidFill>
              <a:latin typeface="Arial"/>
              <a:cs typeface="Arial"/>
            </a:endParaRPr>
          </a:p>
        </p:txBody>
      </p:sp>
      <p:sp>
        <p:nvSpPr>
          <p:cNvPr id="59" name="Rectangle 58"/>
          <p:cNvSpPr/>
          <p:nvPr/>
        </p:nvSpPr>
        <p:spPr>
          <a:xfrm>
            <a:off x="4542090" y="5867402"/>
            <a:ext cx="1210788" cy="646331"/>
          </a:xfrm>
          <a:prstGeom prst="rect">
            <a:avLst/>
          </a:prstGeom>
        </p:spPr>
        <p:txBody>
          <a:bodyPr wrap="none">
            <a:spAutoFit/>
          </a:bodyPr>
          <a:lstStyle/>
          <a:p>
            <a:r>
              <a:rPr lang="pt-BR" dirty="0" smtClean="0">
                <a:solidFill>
                  <a:srgbClr val="660066"/>
                </a:solidFill>
                <a:latin typeface="Arial"/>
                <a:cs typeface="Arial"/>
              </a:rPr>
              <a:t>[ICDM’15]</a:t>
            </a:r>
          </a:p>
          <a:p>
            <a:r>
              <a:rPr lang="pt-BR" dirty="0" smtClean="0">
                <a:solidFill>
                  <a:srgbClr val="660066"/>
                </a:solidFill>
                <a:latin typeface="Arial"/>
                <a:cs typeface="Arial"/>
              </a:rPr>
              <a:t>[AAAI’16]</a:t>
            </a:r>
            <a:endParaRPr lang="pt-BR" dirty="0">
              <a:solidFill>
                <a:srgbClr val="660066"/>
              </a:solidFill>
              <a:latin typeface="Arial"/>
              <a:cs typeface="Arial"/>
            </a:endParaRPr>
          </a:p>
        </p:txBody>
      </p:sp>
      <p:sp>
        <p:nvSpPr>
          <p:cNvPr id="61" name="Rectangle 60"/>
          <p:cNvSpPr/>
          <p:nvPr/>
        </p:nvSpPr>
        <p:spPr>
          <a:xfrm>
            <a:off x="6858000" y="5867403"/>
            <a:ext cx="1981200" cy="553998"/>
          </a:xfrm>
          <a:prstGeom prst="rect">
            <a:avLst/>
          </a:prstGeom>
        </p:spPr>
        <p:txBody>
          <a:bodyPr wrap="square">
            <a:spAutoFit/>
          </a:bodyPr>
          <a:lstStyle/>
          <a:p>
            <a:r>
              <a:rPr lang="pt-BR" sz="1500" dirty="0" smtClean="0">
                <a:solidFill>
                  <a:srgbClr val="660066"/>
                </a:solidFill>
                <a:latin typeface="Arial"/>
                <a:cs typeface="Arial"/>
              </a:rPr>
              <a:t>[</a:t>
            </a:r>
            <a:r>
              <a:rPr lang="pt-BR" sz="1500" dirty="0" err="1" smtClean="0">
                <a:solidFill>
                  <a:srgbClr val="660066"/>
                </a:solidFill>
                <a:latin typeface="Arial"/>
                <a:cs typeface="Arial"/>
              </a:rPr>
              <a:t>under</a:t>
            </a:r>
            <a:r>
              <a:rPr lang="pt-BR" sz="1500" dirty="0" smtClean="0">
                <a:solidFill>
                  <a:srgbClr val="660066"/>
                </a:solidFill>
                <a:latin typeface="Arial"/>
                <a:cs typeface="Arial"/>
              </a:rPr>
              <a:t> </a:t>
            </a:r>
            <a:r>
              <a:rPr lang="pt-BR" sz="1500" dirty="0" err="1" smtClean="0">
                <a:solidFill>
                  <a:srgbClr val="660066"/>
                </a:solidFill>
                <a:latin typeface="Arial"/>
                <a:cs typeface="Arial"/>
              </a:rPr>
              <a:t>review</a:t>
            </a:r>
            <a:r>
              <a:rPr lang="pt-BR" sz="1500" dirty="0" smtClean="0">
                <a:solidFill>
                  <a:srgbClr val="660066"/>
                </a:solidFill>
                <a:latin typeface="Arial"/>
                <a:cs typeface="Arial"/>
              </a:rPr>
              <a:t> </a:t>
            </a:r>
          </a:p>
          <a:p>
            <a:r>
              <a:rPr lang="pt-BR" sz="1500" dirty="0" err="1" smtClean="0">
                <a:solidFill>
                  <a:srgbClr val="660066"/>
                </a:solidFill>
                <a:latin typeface="Arial"/>
                <a:cs typeface="Arial"/>
              </a:rPr>
              <a:t>By</a:t>
            </a:r>
            <a:r>
              <a:rPr lang="pt-BR" sz="1500" dirty="0" smtClean="0">
                <a:solidFill>
                  <a:srgbClr val="660066"/>
                </a:solidFill>
                <a:latin typeface="Arial"/>
                <a:cs typeface="Arial"/>
              </a:rPr>
              <a:t> </a:t>
            </a:r>
            <a:r>
              <a:rPr lang="en-US" altLang="zh-CN" sz="1500" dirty="0" err="1" smtClean="0">
                <a:solidFill>
                  <a:srgbClr val="660066"/>
                </a:solidFill>
                <a:latin typeface="Arial"/>
                <a:cs typeface="Arial"/>
              </a:rPr>
              <a:t>CoNLL</a:t>
            </a:r>
            <a:r>
              <a:rPr lang="pt-BR" sz="1500" dirty="0" smtClean="0">
                <a:solidFill>
                  <a:srgbClr val="660066"/>
                </a:solidFill>
                <a:latin typeface="Arial"/>
                <a:cs typeface="Arial"/>
              </a:rPr>
              <a:t>’16]</a:t>
            </a:r>
            <a:endParaRPr lang="en-US" sz="1500" dirty="0">
              <a:solidFill>
                <a:srgbClr val="660066"/>
              </a:solidFill>
              <a:latin typeface="Arial"/>
              <a:cs typeface="Arial"/>
            </a:endParaRPr>
          </a:p>
        </p:txBody>
      </p:sp>
      <p:cxnSp>
        <p:nvCxnSpPr>
          <p:cNvPr id="74" name="Straight Arrow Connector 73"/>
          <p:cNvCxnSpPr/>
          <p:nvPr/>
        </p:nvCxnSpPr>
        <p:spPr>
          <a:xfrm>
            <a:off x="381000" y="6553200"/>
            <a:ext cx="8229600" cy="0"/>
          </a:xfrm>
          <a:prstGeom prst="straightConnector1">
            <a:avLst/>
          </a:prstGeom>
          <a:ln w="19050" cmpd="sng">
            <a:prstDash val="sysDash"/>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75" name="Straight Arrow Connector 74"/>
          <p:cNvCxnSpPr/>
          <p:nvPr/>
        </p:nvCxnSpPr>
        <p:spPr>
          <a:xfrm flipV="1">
            <a:off x="381000" y="1295400"/>
            <a:ext cx="0" cy="5257800"/>
          </a:xfrm>
          <a:prstGeom prst="straightConnector1">
            <a:avLst/>
          </a:prstGeom>
          <a:ln w="19050" cmpd="sng">
            <a:prstDash val="sysDash"/>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76" name="Straight Arrow Connector 75"/>
          <p:cNvCxnSpPr/>
          <p:nvPr/>
        </p:nvCxnSpPr>
        <p:spPr>
          <a:xfrm flipV="1">
            <a:off x="8610600" y="1295400"/>
            <a:ext cx="0" cy="5257800"/>
          </a:xfrm>
          <a:prstGeom prst="straightConnector1">
            <a:avLst/>
          </a:prstGeom>
          <a:ln w="19050" cmpd="sng">
            <a:prstDash val="sysDash"/>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79" name="Rectangle 78"/>
          <p:cNvSpPr/>
          <p:nvPr/>
        </p:nvSpPr>
        <p:spPr>
          <a:xfrm>
            <a:off x="4038600" y="1676400"/>
            <a:ext cx="2743200" cy="646331"/>
          </a:xfrm>
          <a:prstGeom prst="rect">
            <a:avLst/>
          </a:prstGeom>
        </p:spPr>
        <p:txBody>
          <a:bodyPr wrap="square">
            <a:spAutoFit/>
          </a:bodyPr>
          <a:lstStyle/>
          <a:p>
            <a:r>
              <a:rPr lang="en-US" altLang="zh-CN" dirty="0">
                <a:latin typeface="Arial"/>
                <a:cs typeface="Arial"/>
              </a:rPr>
              <a:t>Topic </a:t>
            </a:r>
            <a:r>
              <a:rPr lang="en-US" altLang="zh-CN" dirty="0" smtClean="0">
                <a:latin typeface="Arial"/>
                <a:cs typeface="Arial"/>
              </a:rPr>
              <a:t>model, language model, b</a:t>
            </a:r>
            <a:r>
              <a:rPr lang="en-US" dirty="0" smtClean="0">
                <a:latin typeface="Arial"/>
                <a:cs typeface="Arial"/>
              </a:rPr>
              <a:t>ootstrapping</a:t>
            </a:r>
            <a:endParaRPr lang="en-US" dirty="0">
              <a:latin typeface="Arial"/>
              <a:cs typeface="Arial"/>
            </a:endParaRPr>
          </a:p>
        </p:txBody>
      </p:sp>
    </p:spTree>
    <p:extLst>
      <p:ext uri="{BB962C8B-B14F-4D97-AF65-F5344CB8AC3E}">
        <p14:creationId xmlns:p14="http://schemas.microsoft.com/office/powerpoint/2010/main" val="432777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vert="horz" lIns="91440" tIns="45720" rIns="91440" bIns="45720" rtlCol="0" anchor="ctr">
            <a:noAutofit/>
          </a:bodyPr>
          <a:lstStyle/>
          <a:p>
            <a:r>
              <a:rPr lang="en-US" sz="3200" dirty="0" smtClean="0">
                <a:solidFill>
                  <a:srgbClr val="000000"/>
                </a:solidFill>
              </a:rPr>
              <a:t>Summary</a:t>
            </a:r>
            <a:r>
              <a:rPr lang="zh-CN" altLang="en-US" sz="3200" dirty="0" smtClean="0">
                <a:solidFill>
                  <a:srgbClr val="000000"/>
                </a:solidFill>
              </a:rPr>
              <a:t> </a:t>
            </a:r>
            <a:r>
              <a:rPr lang="en-US" altLang="zh-CN" sz="3200" dirty="0" smtClean="0">
                <a:solidFill>
                  <a:srgbClr val="000000"/>
                </a:solidFill>
              </a:rPr>
              <a:t>of</a:t>
            </a:r>
            <a:r>
              <a:rPr lang="zh-CN" altLang="en-US" sz="3200" dirty="0" smtClean="0">
                <a:solidFill>
                  <a:srgbClr val="000000"/>
                </a:solidFill>
              </a:rPr>
              <a:t> </a:t>
            </a:r>
            <a:r>
              <a:rPr lang="en-US" altLang="zh-CN" sz="3200" dirty="0" smtClean="0">
                <a:solidFill>
                  <a:srgbClr val="000000"/>
                </a:solidFill>
              </a:rPr>
              <a:t>this</a:t>
            </a:r>
            <a:r>
              <a:rPr lang="zh-CN" altLang="en-US" sz="3200" dirty="0" smtClean="0">
                <a:solidFill>
                  <a:srgbClr val="000000"/>
                </a:solidFill>
              </a:rPr>
              <a:t> </a:t>
            </a:r>
            <a:r>
              <a:rPr lang="en-US" altLang="zh-CN" sz="3200" dirty="0" smtClean="0">
                <a:solidFill>
                  <a:srgbClr val="000000"/>
                </a:solidFill>
              </a:rPr>
              <a:t>Presentation</a:t>
            </a:r>
            <a:endParaRPr lang="en-US" sz="3200" dirty="0">
              <a:solidFill>
                <a:srgbClr val="000000"/>
              </a:solidFill>
              <a:latin typeface="Arial"/>
              <a:cs typeface="Arial"/>
            </a:endParaRPr>
          </a:p>
        </p:txBody>
      </p:sp>
      <p:sp>
        <p:nvSpPr>
          <p:cNvPr id="3" name="Date Placeholder 2"/>
          <p:cNvSpPr>
            <a:spLocks noGrp="1"/>
          </p:cNvSpPr>
          <p:nvPr>
            <p:ph type="dt" sz="half" idx="10"/>
          </p:nvPr>
        </p:nvSpPr>
        <p:spPr/>
        <p:txBody>
          <a:bodyPr/>
          <a:lstStyle/>
          <a:p>
            <a:fld id="{1CAF9EAD-D7E9-5948-8C68-D631B84AAFDC}" type="datetime1">
              <a:rPr lang="en-US" smtClean="0"/>
              <a:t>7/1/16</a:t>
            </a:fld>
            <a:endParaRPr lang="en-US"/>
          </a:p>
        </p:txBody>
      </p:sp>
      <p:sp>
        <p:nvSpPr>
          <p:cNvPr id="4" name="Slide Number Placeholder 3"/>
          <p:cNvSpPr>
            <a:spLocks noGrp="1"/>
          </p:cNvSpPr>
          <p:nvPr>
            <p:ph type="sldNum" sz="quarter" idx="12"/>
          </p:nvPr>
        </p:nvSpPr>
        <p:spPr/>
        <p:txBody>
          <a:bodyPr/>
          <a:lstStyle/>
          <a:p>
            <a:pPr>
              <a:defRPr/>
            </a:pPr>
            <a:fld id="{3DC7C691-ACBF-4356-AD9F-548B00E0A6CC}" type="slidenum">
              <a:rPr lang="en-US" altLang="zh-TW" smtClean="0">
                <a:latin typeface="Arial"/>
                <a:cs typeface="Arial"/>
              </a:rPr>
              <a:pPr>
                <a:defRPr/>
              </a:pPr>
              <a:t>65</a:t>
            </a:fld>
            <a:endParaRPr lang="en-US" altLang="zh-TW" dirty="0">
              <a:latin typeface="Arial"/>
              <a:cs typeface="Arial"/>
            </a:endParaRPr>
          </a:p>
        </p:txBody>
      </p:sp>
      <p:cxnSp>
        <p:nvCxnSpPr>
          <p:cNvPr id="10" name="Straight Arrow Connector 9"/>
          <p:cNvCxnSpPr/>
          <p:nvPr/>
        </p:nvCxnSpPr>
        <p:spPr>
          <a:xfrm flipV="1">
            <a:off x="1676398" y="1295400"/>
            <a:ext cx="0" cy="4495800"/>
          </a:xfrm>
          <a:prstGeom prst="straightConnector1">
            <a:avLst/>
          </a:prstGeom>
          <a:ln w="19050" cmpd="sng">
            <a:solidFill>
              <a:schemeClr val="tx1"/>
            </a:solidFill>
            <a:prstDash val="solid"/>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15" name="Rectangle 14"/>
          <p:cNvSpPr/>
          <p:nvPr/>
        </p:nvSpPr>
        <p:spPr>
          <a:xfrm>
            <a:off x="224134" y="2743200"/>
            <a:ext cx="461665" cy="1447800"/>
          </a:xfrm>
          <a:prstGeom prst="rect">
            <a:avLst/>
          </a:prstGeom>
        </p:spPr>
        <p:txBody>
          <a:bodyPr vert="vert270" wrap="square">
            <a:spAutoFit/>
          </a:bodyPr>
          <a:lstStyle/>
          <a:p>
            <a:pPr algn="ctr"/>
            <a:r>
              <a:rPr lang="en-US" altLang="zh-CN" dirty="0" smtClean="0">
                <a:latin typeface="Arial"/>
                <a:cs typeface="Arial"/>
              </a:rPr>
              <a:t>Dimensions </a:t>
            </a:r>
            <a:endParaRPr lang="en-US" dirty="0">
              <a:latin typeface="Arial"/>
              <a:cs typeface="Arial"/>
            </a:endParaRPr>
          </a:p>
        </p:txBody>
      </p:sp>
      <p:cxnSp>
        <p:nvCxnSpPr>
          <p:cNvPr id="22" name="Straight Connector 21"/>
          <p:cNvCxnSpPr/>
          <p:nvPr/>
        </p:nvCxnSpPr>
        <p:spPr>
          <a:xfrm>
            <a:off x="228598" y="1295400"/>
            <a:ext cx="8686798" cy="8931"/>
          </a:xfrm>
          <a:prstGeom prst="line">
            <a:avLst/>
          </a:prstGeom>
          <a:ln w="19050" cmpd="sng">
            <a:solidFill>
              <a:schemeClr val="tx1"/>
            </a:solidFill>
            <a:prstDash val="solid"/>
          </a:ln>
        </p:spPr>
        <p:style>
          <a:lnRef idx="3">
            <a:schemeClr val="accent4"/>
          </a:lnRef>
          <a:fillRef idx="0">
            <a:schemeClr val="accent4"/>
          </a:fillRef>
          <a:effectRef idx="2">
            <a:schemeClr val="accent4"/>
          </a:effectRef>
          <a:fontRef idx="minor">
            <a:schemeClr val="tx1"/>
          </a:fontRef>
        </p:style>
      </p:cxnSp>
      <p:cxnSp>
        <p:nvCxnSpPr>
          <p:cNvPr id="26" name="Straight Connector 25"/>
          <p:cNvCxnSpPr/>
          <p:nvPr/>
        </p:nvCxnSpPr>
        <p:spPr>
          <a:xfrm flipV="1">
            <a:off x="3810000" y="1295400"/>
            <a:ext cx="0" cy="4495800"/>
          </a:xfrm>
          <a:prstGeom prst="line">
            <a:avLst/>
          </a:prstGeom>
          <a:ln w="19050" cmpd="sng">
            <a:solidFill>
              <a:schemeClr val="tx1"/>
            </a:solidFill>
            <a:prstDash val="solid"/>
          </a:ln>
        </p:spPr>
        <p:style>
          <a:lnRef idx="3">
            <a:schemeClr val="accent4"/>
          </a:lnRef>
          <a:fillRef idx="0">
            <a:schemeClr val="accent4"/>
          </a:fillRef>
          <a:effectRef idx="2">
            <a:schemeClr val="accent4"/>
          </a:effectRef>
          <a:fontRef idx="minor">
            <a:schemeClr val="tx1"/>
          </a:fontRef>
        </p:style>
      </p:cxnSp>
      <p:cxnSp>
        <p:nvCxnSpPr>
          <p:cNvPr id="27" name="Straight Connector 26"/>
          <p:cNvCxnSpPr/>
          <p:nvPr/>
        </p:nvCxnSpPr>
        <p:spPr>
          <a:xfrm flipV="1">
            <a:off x="6629398" y="1304331"/>
            <a:ext cx="0" cy="4495799"/>
          </a:xfrm>
          <a:prstGeom prst="line">
            <a:avLst/>
          </a:prstGeom>
          <a:ln w="19050" cmpd="sng">
            <a:solidFill>
              <a:schemeClr val="tx1"/>
            </a:solidFill>
            <a:prstDash val="solid"/>
          </a:ln>
        </p:spPr>
        <p:style>
          <a:lnRef idx="3">
            <a:schemeClr val="accent4"/>
          </a:lnRef>
          <a:fillRef idx="0">
            <a:schemeClr val="accent4"/>
          </a:fillRef>
          <a:effectRef idx="2">
            <a:schemeClr val="accent4"/>
          </a:effectRef>
          <a:fontRef idx="minor">
            <a:schemeClr val="tx1"/>
          </a:fontRef>
        </p:style>
      </p:cxnSp>
      <p:sp>
        <p:nvSpPr>
          <p:cNvPr id="29" name="Rectangle 28"/>
          <p:cNvSpPr/>
          <p:nvPr/>
        </p:nvSpPr>
        <p:spPr>
          <a:xfrm>
            <a:off x="1600198" y="4876800"/>
            <a:ext cx="2209800" cy="923330"/>
          </a:xfrm>
          <a:prstGeom prst="rect">
            <a:avLst/>
          </a:prstGeom>
        </p:spPr>
        <p:txBody>
          <a:bodyPr wrap="square">
            <a:spAutoFit/>
          </a:bodyPr>
          <a:lstStyle/>
          <a:p>
            <a:pPr algn="ctr"/>
            <a:r>
              <a:rPr lang="en-US" altLang="zh-CN" dirty="0" smtClean="0">
                <a:latin typeface="Arial"/>
                <a:cs typeface="Arial"/>
              </a:rPr>
              <a:t>Location prediction/recommendation</a:t>
            </a:r>
            <a:endParaRPr lang="en-US" dirty="0">
              <a:latin typeface="Arial"/>
              <a:cs typeface="Arial"/>
            </a:endParaRPr>
          </a:p>
        </p:txBody>
      </p:sp>
      <p:cxnSp>
        <p:nvCxnSpPr>
          <p:cNvPr id="24" name="Straight Connector 23"/>
          <p:cNvCxnSpPr/>
          <p:nvPr/>
        </p:nvCxnSpPr>
        <p:spPr>
          <a:xfrm>
            <a:off x="224134" y="2514600"/>
            <a:ext cx="8691264" cy="0"/>
          </a:xfrm>
          <a:prstGeom prst="line">
            <a:avLst/>
          </a:prstGeom>
          <a:ln w="19050" cmpd="sng">
            <a:solidFill>
              <a:schemeClr val="tx1"/>
            </a:solidFill>
            <a:prstDash val="solid"/>
          </a:ln>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a:off x="228598" y="4267200"/>
            <a:ext cx="8686798" cy="1"/>
          </a:xfrm>
          <a:prstGeom prst="line">
            <a:avLst/>
          </a:prstGeom>
          <a:ln w="19050" cmpd="sng">
            <a:solidFill>
              <a:schemeClr val="tx1"/>
            </a:solidFill>
            <a:prstDash val="solid"/>
          </a:ln>
        </p:spPr>
        <p:style>
          <a:lnRef idx="3">
            <a:schemeClr val="accent4"/>
          </a:lnRef>
          <a:fillRef idx="0">
            <a:schemeClr val="accent4"/>
          </a:fillRef>
          <a:effectRef idx="2">
            <a:schemeClr val="accent4"/>
          </a:effectRef>
          <a:fontRef idx="minor">
            <a:schemeClr val="tx1"/>
          </a:fontRef>
        </p:style>
      </p:cxnSp>
      <p:sp>
        <p:nvSpPr>
          <p:cNvPr id="23" name="Rectangle 22"/>
          <p:cNvSpPr/>
          <p:nvPr/>
        </p:nvSpPr>
        <p:spPr>
          <a:xfrm>
            <a:off x="152402" y="5105400"/>
            <a:ext cx="1600198" cy="369332"/>
          </a:xfrm>
          <a:prstGeom prst="rect">
            <a:avLst/>
          </a:prstGeom>
        </p:spPr>
        <p:txBody>
          <a:bodyPr wrap="square">
            <a:spAutoFit/>
          </a:bodyPr>
          <a:lstStyle/>
          <a:p>
            <a:pPr algn="ctr"/>
            <a:r>
              <a:rPr lang="en-US" dirty="0" smtClean="0">
                <a:latin typeface="Arial"/>
                <a:cs typeface="Arial"/>
              </a:rPr>
              <a:t>Applications</a:t>
            </a:r>
            <a:endParaRPr lang="en-US" dirty="0">
              <a:latin typeface="Arial"/>
              <a:cs typeface="Arial"/>
            </a:endParaRPr>
          </a:p>
        </p:txBody>
      </p:sp>
      <p:sp>
        <p:nvSpPr>
          <p:cNvPr id="25" name="Rectangle 24"/>
          <p:cNvSpPr/>
          <p:nvPr/>
        </p:nvSpPr>
        <p:spPr>
          <a:xfrm>
            <a:off x="1523998" y="1639669"/>
            <a:ext cx="2362199" cy="646331"/>
          </a:xfrm>
          <a:prstGeom prst="rect">
            <a:avLst/>
          </a:prstGeom>
        </p:spPr>
        <p:txBody>
          <a:bodyPr wrap="square">
            <a:spAutoFit/>
          </a:bodyPr>
          <a:lstStyle/>
          <a:p>
            <a:pPr algn="ctr"/>
            <a:r>
              <a:rPr lang="en-US" altLang="zh-CN" dirty="0" err="1" smtClean="0">
                <a:latin typeface="Arial"/>
                <a:cs typeface="Arial"/>
              </a:rPr>
              <a:t>Minimax</a:t>
            </a:r>
            <a:r>
              <a:rPr lang="en-US" altLang="zh-CN" dirty="0" smtClean="0">
                <a:latin typeface="Arial"/>
                <a:cs typeface="Arial"/>
              </a:rPr>
              <a:t> entropy</a:t>
            </a:r>
            <a:r>
              <a:rPr lang="zh-CN" altLang="en-US" dirty="0" smtClean="0">
                <a:latin typeface="Arial"/>
                <a:cs typeface="Arial"/>
              </a:rPr>
              <a:t> </a:t>
            </a:r>
            <a:r>
              <a:rPr lang="en-US" altLang="zh-CN" dirty="0" smtClean="0">
                <a:latin typeface="Arial"/>
                <a:cs typeface="Arial"/>
              </a:rPr>
              <a:t>Model</a:t>
            </a:r>
            <a:endParaRPr lang="en-US" dirty="0">
              <a:latin typeface="Arial"/>
              <a:cs typeface="Arial"/>
            </a:endParaRPr>
          </a:p>
        </p:txBody>
      </p:sp>
      <p:sp>
        <p:nvSpPr>
          <p:cNvPr id="33" name="Rectangle 32"/>
          <p:cNvSpPr/>
          <p:nvPr/>
        </p:nvSpPr>
        <p:spPr>
          <a:xfrm>
            <a:off x="6553198" y="1447800"/>
            <a:ext cx="2438400" cy="923330"/>
          </a:xfrm>
          <a:prstGeom prst="rect">
            <a:avLst/>
          </a:prstGeom>
        </p:spPr>
        <p:txBody>
          <a:bodyPr wrap="square">
            <a:spAutoFit/>
          </a:bodyPr>
          <a:lstStyle/>
          <a:p>
            <a:pPr algn="ctr"/>
            <a:r>
              <a:rPr lang="en-US" altLang="zh-CN" dirty="0" smtClean="0">
                <a:latin typeface="Arial"/>
                <a:cs typeface="Arial"/>
              </a:rPr>
              <a:t>Graph-based </a:t>
            </a:r>
            <a:endParaRPr lang="en-US" altLang="zh-CN" dirty="0" smtClean="0">
              <a:latin typeface="Arial"/>
              <a:cs typeface="Arial"/>
            </a:endParaRPr>
          </a:p>
          <a:p>
            <a:pPr algn="ctr"/>
            <a:r>
              <a:rPr lang="en-US" altLang="zh-CN" dirty="0" smtClean="0">
                <a:latin typeface="Arial"/>
                <a:cs typeface="Arial"/>
              </a:rPr>
              <a:t>Propagation Model </a:t>
            </a:r>
            <a:r>
              <a:rPr lang="en-US" altLang="zh-CN" dirty="0" smtClean="0">
                <a:latin typeface="Arial"/>
                <a:cs typeface="Arial"/>
              </a:rPr>
              <a:t>on </a:t>
            </a:r>
            <a:endParaRPr lang="en-US" altLang="zh-CN" dirty="0" smtClean="0">
              <a:latin typeface="Arial"/>
              <a:cs typeface="Arial"/>
            </a:endParaRPr>
          </a:p>
          <a:p>
            <a:pPr algn="ctr"/>
            <a:r>
              <a:rPr lang="en-US" altLang="zh-CN" dirty="0" smtClean="0">
                <a:latin typeface="Arial"/>
                <a:cs typeface="Arial"/>
              </a:rPr>
              <a:t>a Tripartite </a:t>
            </a:r>
            <a:r>
              <a:rPr lang="en-US" altLang="zh-CN" dirty="0" smtClean="0">
                <a:latin typeface="Arial"/>
                <a:cs typeface="Arial"/>
              </a:rPr>
              <a:t>Graph</a:t>
            </a:r>
            <a:endParaRPr lang="en-US" dirty="0">
              <a:latin typeface="Arial"/>
              <a:cs typeface="Arial"/>
            </a:endParaRPr>
          </a:p>
        </p:txBody>
      </p:sp>
      <p:sp>
        <p:nvSpPr>
          <p:cNvPr id="34" name="Rectangle 33"/>
          <p:cNvSpPr/>
          <p:nvPr/>
        </p:nvSpPr>
        <p:spPr>
          <a:xfrm>
            <a:off x="6629398" y="4992470"/>
            <a:ext cx="1981200" cy="646331"/>
          </a:xfrm>
          <a:prstGeom prst="rect">
            <a:avLst/>
          </a:prstGeom>
        </p:spPr>
        <p:txBody>
          <a:bodyPr wrap="square">
            <a:spAutoFit/>
          </a:bodyPr>
          <a:lstStyle/>
          <a:p>
            <a:pPr algn="ctr"/>
            <a:r>
              <a:rPr lang="en-US" altLang="zh-CN" dirty="0" smtClean="0">
                <a:latin typeface="Arial"/>
                <a:cs typeface="Arial"/>
              </a:rPr>
              <a:t>Customized </a:t>
            </a:r>
          </a:p>
          <a:p>
            <a:pPr algn="ctr"/>
            <a:r>
              <a:rPr lang="en-US" altLang="zh-CN" dirty="0" smtClean="0">
                <a:latin typeface="Arial"/>
                <a:cs typeface="Arial"/>
              </a:rPr>
              <a:t>Event profiling</a:t>
            </a:r>
            <a:endParaRPr lang="en-US" dirty="0">
              <a:latin typeface="Arial"/>
              <a:cs typeface="Arial"/>
            </a:endParaRPr>
          </a:p>
        </p:txBody>
      </p:sp>
      <p:sp>
        <p:nvSpPr>
          <p:cNvPr id="35" name="Rectangle 34"/>
          <p:cNvSpPr/>
          <p:nvPr/>
        </p:nvSpPr>
        <p:spPr>
          <a:xfrm>
            <a:off x="3733798" y="4992469"/>
            <a:ext cx="2971800" cy="646331"/>
          </a:xfrm>
          <a:prstGeom prst="rect">
            <a:avLst/>
          </a:prstGeom>
        </p:spPr>
        <p:txBody>
          <a:bodyPr wrap="square">
            <a:spAutoFit/>
          </a:bodyPr>
          <a:lstStyle/>
          <a:p>
            <a:pPr algn="ctr"/>
            <a:r>
              <a:rPr lang="en-US" altLang="zh-CN" dirty="0" smtClean="0">
                <a:latin typeface="Arial"/>
                <a:cs typeface="Arial"/>
              </a:rPr>
              <a:t>Event-Based linking between News and Tweets</a:t>
            </a:r>
            <a:endParaRPr lang="en-US" dirty="0">
              <a:latin typeface="Arial"/>
              <a:cs typeface="Arial"/>
            </a:endParaRPr>
          </a:p>
        </p:txBody>
      </p:sp>
      <p:sp>
        <p:nvSpPr>
          <p:cNvPr id="37" name="Rectangle 36"/>
          <p:cNvSpPr/>
          <p:nvPr/>
        </p:nvSpPr>
        <p:spPr>
          <a:xfrm>
            <a:off x="0" y="1639670"/>
            <a:ext cx="1752599" cy="646331"/>
          </a:xfrm>
          <a:prstGeom prst="rect">
            <a:avLst/>
          </a:prstGeom>
        </p:spPr>
        <p:txBody>
          <a:bodyPr wrap="square">
            <a:spAutoFit/>
          </a:bodyPr>
          <a:lstStyle/>
          <a:p>
            <a:pPr algn="ctr"/>
            <a:r>
              <a:rPr lang="en-US" dirty="0" smtClean="0">
                <a:latin typeface="Arial"/>
                <a:cs typeface="Arial"/>
              </a:rPr>
              <a:t>Technical Models</a:t>
            </a:r>
            <a:endParaRPr lang="en-US" dirty="0">
              <a:latin typeface="Arial"/>
              <a:cs typeface="Arial"/>
            </a:endParaRPr>
          </a:p>
        </p:txBody>
      </p:sp>
      <p:sp>
        <p:nvSpPr>
          <p:cNvPr id="39" name="Rectangle 38"/>
          <p:cNvSpPr/>
          <p:nvPr/>
        </p:nvSpPr>
        <p:spPr>
          <a:xfrm>
            <a:off x="152398" y="4355068"/>
            <a:ext cx="1600200" cy="369332"/>
          </a:xfrm>
          <a:prstGeom prst="rect">
            <a:avLst/>
          </a:prstGeom>
        </p:spPr>
        <p:txBody>
          <a:bodyPr wrap="square">
            <a:spAutoFit/>
          </a:bodyPr>
          <a:lstStyle/>
          <a:p>
            <a:pPr algn="ctr"/>
            <a:r>
              <a:rPr lang="en-US" altLang="zh-CN" dirty="0" smtClean="0">
                <a:latin typeface="Arial"/>
                <a:cs typeface="Arial"/>
              </a:rPr>
              <a:t>Sources</a:t>
            </a:r>
            <a:endParaRPr lang="en-US" dirty="0">
              <a:latin typeface="Arial"/>
              <a:cs typeface="Arial"/>
            </a:endParaRPr>
          </a:p>
        </p:txBody>
      </p:sp>
      <p:cxnSp>
        <p:nvCxnSpPr>
          <p:cNvPr id="40" name="Straight Connector 39"/>
          <p:cNvCxnSpPr/>
          <p:nvPr/>
        </p:nvCxnSpPr>
        <p:spPr>
          <a:xfrm>
            <a:off x="228598" y="4876800"/>
            <a:ext cx="8686798" cy="0"/>
          </a:xfrm>
          <a:prstGeom prst="line">
            <a:avLst/>
          </a:prstGeom>
          <a:ln w="19050" cmpd="sng">
            <a:solidFill>
              <a:schemeClr val="tx1"/>
            </a:solidFill>
            <a:prstDash val="solid"/>
          </a:ln>
        </p:spPr>
        <p:style>
          <a:lnRef idx="3">
            <a:schemeClr val="accent4"/>
          </a:lnRef>
          <a:fillRef idx="0">
            <a:schemeClr val="accent4"/>
          </a:fillRef>
          <a:effectRef idx="2">
            <a:schemeClr val="accent4"/>
          </a:effectRef>
          <a:fontRef idx="minor">
            <a:schemeClr val="tx1"/>
          </a:fontRef>
        </p:style>
      </p:cxnSp>
      <p:sp>
        <p:nvSpPr>
          <p:cNvPr id="41" name="Rectangle 40"/>
          <p:cNvSpPr/>
          <p:nvPr/>
        </p:nvSpPr>
        <p:spPr>
          <a:xfrm>
            <a:off x="1600198" y="2590800"/>
            <a:ext cx="2209800" cy="646331"/>
          </a:xfrm>
          <a:prstGeom prst="rect">
            <a:avLst/>
          </a:prstGeom>
        </p:spPr>
        <p:txBody>
          <a:bodyPr wrap="square">
            <a:spAutoFit/>
          </a:bodyPr>
          <a:lstStyle/>
          <a:p>
            <a:pPr algn="ctr"/>
            <a:r>
              <a:rPr lang="en-US" altLang="zh-CN" dirty="0" smtClean="0">
                <a:latin typeface="Arial"/>
                <a:cs typeface="Arial"/>
              </a:rPr>
              <a:t>Locations, time, category, </a:t>
            </a:r>
            <a:r>
              <a:rPr lang="en-US" altLang="zh-CN" dirty="0">
                <a:latin typeface="Arial"/>
                <a:cs typeface="Arial"/>
              </a:rPr>
              <a:t>popularity</a:t>
            </a:r>
            <a:endParaRPr lang="en-US" dirty="0">
              <a:latin typeface="Arial"/>
              <a:cs typeface="Arial"/>
            </a:endParaRPr>
          </a:p>
        </p:txBody>
      </p:sp>
      <p:sp>
        <p:nvSpPr>
          <p:cNvPr id="5" name="Rectangle 4"/>
          <p:cNvSpPr/>
          <p:nvPr/>
        </p:nvSpPr>
        <p:spPr>
          <a:xfrm>
            <a:off x="3809998" y="2514600"/>
            <a:ext cx="2743200" cy="923330"/>
          </a:xfrm>
          <a:prstGeom prst="rect">
            <a:avLst/>
          </a:prstGeom>
        </p:spPr>
        <p:txBody>
          <a:bodyPr wrap="square">
            <a:spAutoFit/>
          </a:bodyPr>
          <a:lstStyle/>
          <a:p>
            <a:pPr algn="ctr"/>
            <a:r>
              <a:rPr lang="en-US" dirty="0" smtClean="0">
                <a:latin typeface="Arial"/>
                <a:cs typeface="Arial"/>
              </a:rPr>
              <a:t>Entities (person/location/organization), time, text</a:t>
            </a:r>
            <a:endParaRPr lang="en-US" dirty="0">
              <a:latin typeface="Arial"/>
              <a:cs typeface="Arial"/>
            </a:endParaRPr>
          </a:p>
        </p:txBody>
      </p:sp>
      <p:sp>
        <p:nvSpPr>
          <p:cNvPr id="42" name="Rectangle 41"/>
          <p:cNvSpPr/>
          <p:nvPr/>
        </p:nvSpPr>
        <p:spPr>
          <a:xfrm>
            <a:off x="6858001" y="2667000"/>
            <a:ext cx="1676399" cy="646331"/>
          </a:xfrm>
          <a:prstGeom prst="rect">
            <a:avLst/>
          </a:prstGeom>
        </p:spPr>
        <p:txBody>
          <a:bodyPr wrap="square">
            <a:spAutoFit/>
          </a:bodyPr>
          <a:lstStyle/>
          <a:p>
            <a:pPr algn="ctr"/>
            <a:r>
              <a:rPr lang="en-US" dirty="0" smtClean="0">
                <a:latin typeface="Arial"/>
                <a:cs typeface="Arial"/>
              </a:rPr>
              <a:t>Content units, </a:t>
            </a:r>
          </a:p>
          <a:p>
            <a:pPr algn="ctr"/>
            <a:r>
              <a:rPr lang="en-US" dirty="0" smtClean="0">
                <a:latin typeface="Arial"/>
                <a:cs typeface="Arial"/>
              </a:rPr>
              <a:t>time, text</a:t>
            </a:r>
            <a:endParaRPr lang="en-US" dirty="0">
              <a:latin typeface="Arial"/>
              <a:cs typeface="Arial"/>
            </a:endParaRPr>
          </a:p>
        </p:txBody>
      </p:sp>
      <p:sp>
        <p:nvSpPr>
          <p:cNvPr id="43" name="Rectangle 42"/>
          <p:cNvSpPr/>
          <p:nvPr/>
        </p:nvSpPr>
        <p:spPr>
          <a:xfrm>
            <a:off x="1905000" y="4355068"/>
            <a:ext cx="1600200" cy="369332"/>
          </a:xfrm>
          <a:prstGeom prst="rect">
            <a:avLst/>
          </a:prstGeom>
        </p:spPr>
        <p:txBody>
          <a:bodyPr wrap="square">
            <a:spAutoFit/>
          </a:bodyPr>
          <a:lstStyle/>
          <a:p>
            <a:pPr algn="ctr"/>
            <a:r>
              <a:rPr lang="en-US" altLang="zh-CN" dirty="0" smtClean="0">
                <a:latin typeface="Arial"/>
                <a:cs typeface="Arial"/>
              </a:rPr>
              <a:t>Foursquare</a:t>
            </a:r>
            <a:endParaRPr lang="en-US" dirty="0">
              <a:latin typeface="Arial"/>
              <a:cs typeface="Arial"/>
            </a:endParaRPr>
          </a:p>
        </p:txBody>
      </p:sp>
      <p:sp>
        <p:nvSpPr>
          <p:cNvPr id="44" name="Rectangle 43"/>
          <p:cNvSpPr/>
          <p:nvPr/>
        </p:nvSpPr>
        <p:spPr>
          <a:xfrm>
            <a:off x="4267198" y="4355068"/>
            <a:ext cx="1600200" cy="369332"/>
          </a:xfrm>
          <a:prstGeom prst="rect">
            <a:avLst/>
          </a:prstGeom>
        </p:spPr>
        <p:txBody>
          <a:bodyPr wrap="square">
            <a:spAutoFit/>
          </a:bodyPr>
          <a:lstStyle/>
          <a:p>
            <a:pPr algn="ctr"/>
            <a:r>
              <a:rPr lang="en-US" altLang="zh-CN" dirty="0" smtClean="0">
                <a:latin typeface="Arial"/>
                <a:cs typeface="Arial"/>
              </a:rPr>
              <a:t>News, Twitter</a:t>
            </a:r>
            <a:endParaRPr lang="en-US" dirty="0">
              <a:latin typeface="Arial"/>
              <a:cs typeface="Arial"/>
            </a:endParaRPr>
          </a:p>
        </p:txBody>
      </p:sp>
      <p:sp>
        <p:nvSpPr>
          <p:cNvPr id="45" name="Rectangle 44"/>
          <p:cNvSpPr/>
          <p:nvPr/>
        </p:nvSpPr>
        <p:spPr>
          <a:xfrm>
            <a:off x="6857998" y="4343400"/>
            <a:ext cx="1600200" cy="369332"/>
          </a:xfrm>
          <a:prstGeom prst="rect">
            <a:avLst/>
          </a:prstGeom>
        </p:spPr>
        <p:txBody>
          <a:bodyPr wrap="square">
            <a:spAutoFit/>
          </a:bodyPr>
          <a:lstStyle/>
          <a:p>
            <a:pPr algn="ctr"/>
            <a:r>
              <a:rPr lang="en-US" altLang="zh-CN" dirty="0" smtClean="0">
                <a:latin typeface="Arial"/>
                <a:cs typeface="Arial"/>
              </a:rPr>
              <a:t>News, Twitter</a:t>
            </a:r>
            <a:endParaRPr lang="en-US" dirty="0">
              <a:latin typeface="Arial"/>
              <a:cs typeface="Arial"/>
            </a:endParaRPr>
          </a:p>
        </p:txBody>
      </p:sp>
      <p:cxnSp>
        <p:nvCxnSpPr>
          <p:cNvPr id="46" name="Straight Arrow Connector 45"/>
          <p:cNvCxnSpPr/>
          <p:nvPr/>
        </p:nvCxnSpPr>
        <p:spPr>
          <a:xfrm>
            <a:off x="228598" y="5791200"/>
            <a:ext cx="8686798" cy="0"/>
          </a:xfrm>
          <a:prstGeom prst="straightConnector1">
            <a:avLst/>
          </a:prstGeom>
          <a:ln w="19050" cmpd="sng">
            <a:solidFill>
              <a:schemeClr val="tx1"/>
            </a:solidFill>
            <a:prstDash val="solid"/>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47" name="Straight Connector 46"/>
          <p:cNvCxnSpPr/>
          <p:nvPr/>
        </p:nvCxnSpPr>
        <p:spPr>
          <a:xfrm flipH="1" flipV="1">
            <a:off x="833734" y="2514600"/>
            <a:ext cx="4464" cy="1752600"/>
          </a:xfrm>
          <a:prstGeom prst="line">
            <a:avLst/>
          </a:prstGeom>
          <a:ln w="19050" cmpd="sng">
            <a:solidFill>
              <a:schemeClr val="tx1"/>
            </a:solidFill>
            <a:prstDash val="solid"/>
          </a:ln>
        </p:spPr>
        <p:style>
          <a:lnRef idx="3">
            <a:schemeClr val="accent4"/>
          </a:lnRef>
          <a:fillRef idx="0">
            <a:schemeClr val="accent4"/>
          </a:fillRef>
          <a:effectRef idx="2">
            <a:schemeClr val="accent4"/>
          </a:effectRef>
          <a:fontRef idx="minor">
            <a:schemeClr val="tx1"/>
          </a:fontRef>
        </p:style>
      </p:cxnSp>
      <p:cxnSp>
        <p:nvCxnSpPr>
          <p:cNvPr id="48" name="Straight Connector 47"/>
          <p:cNvCxnSpPr/>
          <p:nvPr/>
        </p:nvCxnSpPr>
        <p:spPr>
          <a:xfrm>
            <a:off x="833734" y="3505200"/>
            <a:ext cx="8081662" cy="0"/>
          </a:xfrm>
          <a:prstGeom prst="line">
            <a:avLst/>
          </a:prstGeom>
          <a:ln w="19050" cmpd="sng">
            <a:solidFill>
              <a:schemeClr val="tx1"/>
            </a:solidFill>
            <a:prstDash val="solid"/>
          </a:ln>
        </p:spPr>
        <p:style>
          <a:lnRef idx="3">
            <a:schemeClr val="accent4"/>
          </a:lnRef>
          <a:fillRef idx="0">
            <a:schemeClr val="accent4"/>
          </a:fillRef>
          <a:effectRef idx="2">
            <a:schemeClr val="accent4"/>
          </a:effectRef>
          <a:fontRef idx="minor">
            <a:schemeClr val="tx1"/>
          </a:fontRef>
        </p:style>
      </p:cxnSp>
      <p:sp>
        <p:nvSpPr>
          <p:cNvPr id="49" name="Rectangle 48"/>
          <p:cNvSpPr/>
          <p:nvPr/>
        </p:nvSpPr>
        <p:spPr>
          <a:xfrm>
            <a:off x="761998" y="2743200"/>
            <a:ext cx="990600" cy="369332"/>
          </a:xfrm>
          <a:prstGeom prst="rect">
            <a:avLst/>
          </a:prstGeom>
        </p:spPr>
        <p:txBody>
          <a:bodyPr wrap="square">
            <a:spAutoFit/>
          </a:bodyPr>
          <a:lstStyle/>
          <a:p>
            <a:pPr algn="ctr"/>
            <a:r>
              <a:rPr lang="en-US" altLang="zh-CN" dirty="0" smtClean="0">
                <a:latin typeface="Arial"/>
                <a:cs typeface="Arial"/>
              </a:rPr>
              <a:t>explicit</a:t>
            </a:r>
            <a:endParaRPr lang="en-US" dirty="0">
              <a:latin typeface="Arial"/>
              <a:cs typeface="Arial"/>
            </a:endParaRPr>
          </a:p>
        </p:txBody>
      </p:sp>
      <p:sp>
        <p:nvSpPr>
          <p:cNvPr id="50" name="Rectangle 49"/>
          <p:cNvSpPr/>
          <p:nvPr/>
        </p:nvSpPr>
        <p:spPr>
          <a:xfrm>
            <a:off x="761998" y="3821668"/>
            <a:ext cx="990600" cy="369332"/>
          </a:xfrm>
          <a:prstGeom prst="rect">
            <a:avLst/>
          </a:prstGeom>
        </p:spPr>
        <p:txBody>
          <a:bodyPr wrap="square">
            <a:spAutoFit/>
          </a:bodyPr>
          <a:lstStyle/>
          <a:p>
            <a:pPr algn="ctr"/>
            <a:r>
              <a:rPr lang="en-US" altLang="zh-CN" dirty="0" smtClean="0">
                <a:latin typeface="Arial"/>
                <a:cs typeface="Arial"/>
              </a:rPr>
              <a:t>implicit</a:t>
            </a:r>
            <a:endParaRPr lang="en-US" dirty="0">
              <a:latin typeface="Arial"/>
              <a:cs typeface="Arial"/>
            </a:endParaRPr>
          </a:p>
        </p:txBody>
      </p:sp>
      <p:sp>
        <p:nvSpPr>
          <p:cNvPr id="52" name="Rectangle 51"/>
          <p:cNvSpPr/>
          <p:nvPr/>
        </p:nvSpPr>
        <p:spPr>
          <a:xfrm>
            <a:off x="1676398" y="3581402"/>
            <a:ext cx="2209800" cy="646331"/>
          </a:xfrm>
          <a:prstGeom prst="rect">
            <a:avLst/>
          </a:prstGeom>
        </p:spPr>
        <p:txBody>
          <a:bodyPr wrap="square">
            <a:spAutoFit/>
          </a:bodyPr>
          <a:lstStyle/>
          <a:p>
            <a:pPr algn="ctr"/>
            <a:r>
              <a:rPr lang="en-US" dirty="0" smtClean="0">
                <a:latin typeface="Arial"/>
                <a:cs typeface="Arial"/>
              </a:rPr>
              <a:t>Membership in geographic </a:t>
            </a:r>
            <a:r>
              <a:rPr lang="en-US" dirty="0">
                <a:latin typeface="Arial"/>
                <a:cs typeface="Arial"/>
              </a:rPr>
              <a:t>clusters</a:t>
            </a:r>
          </a:p>
        </p:txBody>
      </p:sp>
      <p:sp>
        <p:nvSpPr>
          <p:cNvPr id="53" name="Rectangle 52"/>
          <p:cNvSpPr/>
          <p:nvPr/>
        </p:nvSpPr>
        <p:spPr>
          <a:xfrm>
            <a:off x="4114798" y="3581400"/>
            <a:ext cx="1905000" cy="646331"/>
          </a:xfrm>
          <a:prstGeom prst="rect">
            <a:avLst/>
          </a:prstGeom>
        </p:spPr>
        <p:txBody>
          <a:bodyPr wrap="square">
            <a:spAutoFit/>
          </a:bodyPr>
          <a:lstStyle/>
          <a:p>
            <a:pPr algn="ctr"/>
            <a:r>
              <a:rPr lang="en-US" dirty="0" smtClean="0">
                <a:latin typeface="Arial"/>
                <a:cs typeface="Arial"/>
              </a:rPr>
              <a:t>Topic</a:t>
            </a:r>
            <a:r>
              <a:rPr lang="zh-CN" altLang="en-US" dirty="0" smtClean="0">
                <a:latin typeface="Arial"/>
                <a:cs typeface="Arial"/>
              </a:rPr>
              <a:t> </a:t>
            </a:r>
            <a:r>
              <a:rPr lang="en-US" dirty="0" smtClean="0">
                <a:latin typeface="Arial"/>
                <a:cs typeface="Arial"/>
              </a:rPr>
              <a:t>Membership</a:t>
            </a:r>
            <a:endParaRPr lang="en-US" dirty="0">
              <a:latin typeface="Arial"/>
              <a:cs typeface="Arial"/>
            </a:endParaRPr>
          </a:p>
        </p:txBody>
      </p:sp>
      <p:sp>
        <p:nvSpPr>
          <p:cNvPr id="55" name="Rectangle 54"/>
          <p:cNvSpPr/>
          <p:nvPr/>
        </p:nvSpPr>
        <p:spPr>
          <a:xfrm>
            <a:off x="6781798" y="3581400"/>
            <a:ext cx="1905000" cy="646331"/>
          </a:xfrm>
          <a:prstGeom prst="rect">
            <a:avLst/>
          </a:prstGeom>
        </p:spPr>
        <p:txBody>
          <a:bodyPr wrap="square">
            <a:spAutoFit/>
          </a:bodyPr>
          <a:lstStyle/>
          <a:p>
            <a:pPr algn="ctr"/>
            <a:r>
              <a:rPr lang="en-US" dirty="0">
                <a:latin typeface="Arial"/>
                <a:cs typeface="Arial"/>
              </a:rPr>
              <a:t>Topic</a:t>
            </a:r>
            <a:r>
              <a:rPr lang="zh-CN" altLang="en-US" dirty="0">
                <a:latin typeface="Arial"/>
                <a:cs typeface="Arial"/>
              </a:rPr>
              <a:t> </a:t>
            </a:r>
            <a:r>
              <a:rPr lang="en-US" dirty="0">
                <a:latin typeface="Arial"/>
                <a:cs typeface="Arial"/>
              </a:rPr>
              <a:t>Membership</a:t>
            </a:r>
          </a:p>
        </p:txBody>
      </p:sp>
      <p:cxnSp>
        <p:nvCxnSpPr>
          <p:cNvPr id="75" name="Straight Arrow Connector 74"/>
          <p:cNvCxnSpPr/>
          <p:nvPr/>
        </p:nvCxnSpPr>
        <p:spPr>
          <a:xfrm flipV="1">
            <a:off x="228598" y="1295400"/>
            <a:ext cx="0" cy="4495800"/>
          </a:xfrm>
          <a:prstGeom prst="straightConnector1">
            <a:avLst/>
          </a:prstGeom>
          <a:ln w="19050" cmpd="sng">
            <a:solidFill>
              <a:schemeClr val="tx1"/>
            </a:solidFill>
            <a:prstDash val="solid"/>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76" name="Straight Arrow Connector 75"/>
          <p:cNvCxnSpPr/>
          <p:nvPr/>
        </p:nvCxnSpPr>
        <p:spPr>
          <a:xfrm flipH="1" flipV="1">
            <a:off x="8915396" y="1295401"/>
            <a:ext cx="2" cy="4495799"/>
          </a:xfrm>
          <a:prstGeom prst="straightConnector1">
            <a:avLst/>
          </a:prstGeom>
          <a:ln w="19050" cmpd="sng">
            <a:solidFill>
              <a:schemeClr val="tx1"/>
            </a:solidFill>
            <a:prstDash val="solid"/>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79" name="Rectangle 78"/>
          <p:cNvSpPr/>
          <p:nvPr/>
        </p:nvSpPr>
        <p:spPr>
          <a:xfrm>
            <a:off x="3809998" y="1600200"/>
            <a:ext cx="2743200" cy="646331"/>
          </a:xfrm>
          <a:prstGeom prst="rect">
            <a:avLst/>
          </a:prstGeom>
        </p:spPr>
        <p:txBody>
          <a:bodyPr wrap="square">
            <a:spAutoFit/>
          </a:bodyPr>
          <a:lstStyle/>
          <a:p>
            <a:pPr algn="ctr"/>
            <a:r>
              <a:rPr lang="en-US" altLang="zh-CN" dirty="0">
                <a:latin typeface="Arial"/>
                <a:cs typeface="Arial"/>
              </a:rPr>
              <a:t>Topic </a:t>
            </a:r>
            <a:r>
              <a:rPr lang="en-US" altLang="zh-CN" dirty="0" smtClean="0">
                <a:latin typeface="Arial"/>
                <a:cs typeface="Arial"/>
              </a:rPr>
              <a:t>model, language model, b</a:t>
            </a:r>
            <a:r>
              <a:rPr lang="en-US" dirty="0" smtClean="0">
                <a:latin typeface="Arial"/>
                <a:cs typeface="Arial"/>
              </a:rPr>
              <a:t>ootstrapping</a:t>
            </a:r>
            <a:endParaRPr lang="en-US" dirty="0">
              <a:latin typeface="Arial"/>
              <a:cs typeface="Arial"/>
            </a:endParaRPr>
          </a:p>
        </p:txBody>
      </p:sp>
    </p:spTree>
    <p:extLst>
      <p:ext uri="{BB962C8B-B14F-4D97-AF65-F5344CB8AC3E}">
        <p14:creationId xmlns:p14="http://schemas.microsoft.com/office/powerpoint/2010/main" val="1461977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Directions</a:t>
            </a:r>
            <a:r>
              <a:rPr lang="zh-CN" altLang="en-US" dirty="0" smtClean="0"/>
              <a:t> </a:t>
            </a:r>
            <a:r>
              <a:rPr lang="en-US" altLang="zh-CN" dirty="0" smtClean="0"/>
              <a:t>--</a:t>
            </a:r>
            <a:r>
              <a:rPr lang="en-US" dirty="0" smtClean="0"/>
              <a:t> Personalized Applications</a:t>
            </a:r>
            <a:endParaRPr lang="en-US" dirty="0"/>
          </a:p>
        </p:txBody>
      </p:sp>
      <p:sp>
        <p:nvSpPr>
          <p:cNvPr id="4" name="Date Placeholder 3"/>
          <p:cNvSpPr>
            <a:spLocks noGrp="1"/>
          </p:cNvSpPr>
          <p:nvPr>
            <p:ph type="dt" sz="half" idx="10"/>
          </p:nvPr>
        </p:nvSpPr>
        <p:spPr/>
        <p:txBody>
          <a:bodyPr/>
          <a:lstStyle/>
          <a:p>
            <a:fld id="{E3874658-ABF2-B94B-A643-7ACAF0D5FAD6}"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66</a:t>
            </a:fld>
            <a:endParaRPr lang="en-US"/>
          </a:p>
        </p:txBody>
      </p:sp>
      <p:sp>
        <p:nvSpPr>
          <p:cNvPr id="6" name="Rounded Rectangle 5"/>
          <p:cNvSpPr/>
          <p:nvPr/>
        </p:nvSpPr>
        <p:spPr>
          <a:xfrm>
            <a:off x="152400" y="1676400"/>
            <a:ext cx="4191000" cy="1219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User</a:t>
            </a:r>
            <a:r>
              <a:rPr lang="zh-CN" altLang="en-US" sz="3200" dirty="0" smtClean="0"/>
              <a:t> </a:t>
            </a:r>
            <a:r>
              <a:rPr lang="en-US" altLang="zh-CN" sz="3200" dirty="0" smtClean="0"/>
              <a:t>Preference</a:t>
            </a:r>
            <a:r>
              <a:rPr lang="zh-CN" altLang="en-US" sz="3200" dirty="0" smtClean="0"/>
              <a:t> </a:t>
            </a:r>
            <a:r>
              <a:rPr lang="en-US" altLang="zh-CN" sz="3200" dirty="0" smtClean="0"/>
              <a:t>from</a:t>
            </a:r>
            <a:r>
              <a:rPr lang="zh-CN" altLang="en-US" sz="3200" dirty="0" smtClean="0"/>
              <a:t> </a:t>
            </a:r>
            <a:endParaRPr lang="en-US" altLang="zh-CN" sz="3200" dirty="0" smtClean="0"/>
          </a:p>
          <a:p>
            <a:pPr algn="ctr"/>
            <a:r>
              <a:rPr lang="zh-CN" altLang="en-US" sz="3200" dirty="0" smtClean="0"/>
              <a:t> </a:t>
            </a:r>
            <a:r>
              <a:rPr lang="en-US" altLang="zh-CN" sz="3200" dirty="0" smtClean="0"/>
              <a:t>Social</a:t>
            </a:r>
            <a:r>
              <a:rPr lang="zh-CN" altLang="en-US" sz="3200" dirty="0" smtClean="0"/>
              <a:t> </a:t>
            </a:r>
            <a:r>
              <a:rPr lang="en-US" altLang="zh-CN" sz="3200" dirty="0" smtClean="0"/>
              <a:t>Media</a:t>
            </a:r>
            <a:endParaRPr lang="en-US" sz="3200" dirty="0"/>
          </a:p>
        </p:txBody>
      </p:sp>
      <p:sp>
        <p:nvSpPr>
          <p:cNvPr id="7" name="Rounded Rectangle 6"/>
          <p:cNvSpPr/>
          <p:nvPr/>
        </p:nvSpPr>
        <p:spPr>
          <a:xfrm>
            <a:off x="0" y="4114800"/>
            <a:ext cx="4572000" cy="1828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t>Linked</a:t>
            </a:r>
            <a:r>
              <a:rPr lang="zh-CN" altLang="en-US" sz="2800" dirty="0" smtClean="0"/>
              <a:t> </a:t>
            </a:r>
            <a:r>
              <a:rPr lang="en-US" sz="2800" dirty="0" smtClean="0"/>
              <a:t>Event</a:t>
            </a:r>
            <a:r>
              <a:rPr lang="en-US" altLang="zh-CN" sz="2800" dirty="0" smtClean="0"/>
              <a:t>/Topic</a:t>
            </a:r>
            <a:r>
              <a:rPr lang="zh-CN" altLang="en-US" sz="2800" dirty="0" smtClean="0"/>
              <a:t> </a:t>
            </a:r>
            <a:r>
              <a:rPr lang="en-US" altLang="zh-CN" sz="2800" dirty="0" smtClean="0"/>
              <a:t>Discovery</a:t>
            </a:r>
            <a:r>
              <a:rPr lang="zh-CN" altLang="en-US" sz="2800" dirty="0" smtClean="0"/>
              <a:t> </a:t>
            </a:r>
            <a:r>
              <a:rPr lang="en-US" altLang="zh-CN" sz="2800" dirty="0" smtClean="0"/>
              <a:t>and</a:t>
            </a:r>
            <a:r>
              <a:rPr lang="zh-CN" altLang="en-US" sz="2800" dirty="0" smtClean="0"/>
              <a:t> </a:t>
            </a:r>
            <a:r>
              <a:rPr lang="en-US" altLang="zh-CN" sz="2800" dirty="0" smtClean="0"/>
              <a:t>Summarization</a:t>
            </a:r>
            <a:r>
              <a:rPr lang="zh-CN" altLang="en-US" sz="2800" dirty="0" smtClean="0"/>
              <a:t> </a:t>
            </a:r>
            <a:r>
              <a:rPr lang="en-US" altLang="zh-CN" sz="2800" dirty="0" smtClean="0"/>
              <a:t>in</a:t>
            </a:r>
            <a:r>
              <a:rPr lang="zh-CN" altLang="en-US" sz="2800" dirty="0" smtClean="0"/>
              <a:t> </a:t>
            </a:r>
            <a:r>
              <a:rPr lang="en-US" altLang="zh-CN" sz="2800" dirty="0" smtClean="0"/>
              <a:t>News</a:t>
            </a:r>
            <a:r>
              <a:rPr lang="zh-CN" altLang="en-US" sz="2800" dirty="0" smtClean="0"/>
              <a:t> </a:t>
            </a:r>
            <a:r>
              <a:rPr lang="en-US" altLang="zh-CN" sz="2800" dirty="0" smtClean="0"/>
              <a:t>and</a:t>
            </a:r>
            <a:r>
              <a:rPr lang="zh-CN" altLang="en-US" sz="2800" dirty="0" smtClean="0"/>
              <a:t> </a:t>
            </a:r>
            <a:r>
              <a:rPr lang="en-US" altLang="zh-CN" sz="2800" dirty="0" smtClean="0"/>
              <a:t>Social</a:t>
            </a:r>
            <a:r>
              <a:rPr lang="zh-CN" altLang="en-US" sz="2800" dirty="0" smtClean="0"/>
              <a:t> </a:t>
            </a:r>
            <a:r>
              <a:rPr lang="en-US" altLang="zh-CN" sz="2800" dirty="0" smtClean="0"/>
              <a:t>Media</a:t>
            </a:r>
            <a:endParaRPr lang="en-US" sz="2800" dirty="0"/>
          </a:p>
        </p:txBody>
      </p:sp>
      <p:sp>
        <p:nvSpPr>
          <p:cNvPr id="8" name="Left-Right-Up Arrow 7"/>
          <p:cNvSpPr/>
          <p:nvPr/>
        </p:nvSpPr>
        <p:spPr>
          <a:xfrm rot="5400000">
            <a:off x="2857500" y="2171699"/>
            <a:ext cx="1066800" cy="2667000"/>
          </a:xfrm>
          <a:prstGeom prst="leftRigh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00600" y="1524000"/>
            <a:ext cx="4343400" cy="441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  Personalized</a:t>
            </a:r>
            <a:r>
              <a:rPr lang="zh-CN" altLang="en-US" sz="2800" b="1" dirty="0" smtClean="0"/>
              <a:t> </a:t>
            </a:r>
            <a:r>
              <a:rPr lang="en-US" altLang="zh-CN" sz="2800" b="1" dirty="0" smtClean="0"/>
              <a:t>News</a:t>
            </a:r>
            <a:r>
              <a:rPr lang="zh-CN" altLang="en-US" sz="2800" b="1" dirty="0" smtClean="0"/>
              <a:t> </a:t>
            </a:r>
            <a:r>
              <a:rPr lang="en-US" altLang="zh-CN" sz="2800" b="1" dirty="0" smtClean="0"/>
              <a:t>Recommendation</a:t>
            </a:r>
          </a:p>
          <a:p>
            <a:endParaRPr lang="en-US" sz="2800" dirty="0"/>
          </a:p>
          <a:p>
            <a:pPr marL="285750" indent="-285750">
              <a:buFont typeface="Arial"/>
              <a:buChar char="•"/>
            </a:pPr>
            <a:r>
              <a:rPr lang="en-US" sz="2800" dirty="0" smtClean="0"/>
              <a:t>Fine</a:t>
            </a:r>
            <a:r>
              <a:rPr lang="zh-CN" altLang="en-US" sz="2800" dirty="0" smtClean="0"/>
              <a:t> </a:t>
            </a:r>
            <a:r>
              <a:rPr lang="en-US" altLang="zh-CN" sz="2800" dirty="0" smtClean="0"/>
              <a:t>grained</a:t>
            </a:r>
            <a:r>
              <a:rPr lang="zh-CN" altLang="en-US" sz="2800" dirty="0" smtClean="0"/>
              <a:t> </a:t>
            </a:r>
            <a:r>
              <a:rPr lang="en-US" altLang="zh-CN" sz="2800" dirty="0" smtClean="0"/>
              <a:t>entity</a:t>
            </a:r>
            <a:r>
              <a:rPr lang="zh-CN" altLang="en-US" sz="2800" dirty="0" smtClean="0"/>
              <a:t> </a:t>
            </a:r>
            <a:r>
              <a:rPr lang="en-US" altLang="zh-CN" sz="2800" dirty="0" smtClean="0"/>
              <a:t>linking</a:t>
            </a:r>
            <a:r>
              <a:rPr lang="zh-CN" altLang="en-US" sz="2800" dirty="0" smtClean="0"/>
              <a:t> </a:t>
            </a:r>
            <a:r>
              <a:rPr lang="en-US" altLang="zh-CN" sz="2800" dirty="0" smtClean="0"/>
              <a:t>and</a:t>
            </a:r>
            <a:r>
              <a:rPr lang="zh-CN" altLang="en-US" sz="2800" dirty="0" smtClean="0"/>
              <a:t> </a:t>
            </a:r>
            <a:r>
              <a:rPr lang="en-US" altLang="zh-CN" sz="2800" dirty="0" smtClean="0"/>
              <a:t>typing</a:t>
            </a:r>
          </a:p>
          <a:p>
            <a:pPr marL="285750" indent="-285750">
              <a:buFont typeface="Arial"/>
              <a:buChar char="•"/>
            </a:pPr>
            <a:r>
              <a:rPr lang="en-US" sz="2800" dirty="0" smtClean="0"/>
              <a:t>Aspect</a:t>
            </a:r>
            <a:r>
              <a:rPr lang="en-US" altLang="zh-CN" sz="2800" dirty="0" smtClean="0"/>
              <a:t>/Schema</a:t>
            </a:r>
            <a:r>
              <a:rPr lang="zh-CN" altLang="en-US" sz="2800" dirty="0" smtClean="0"/>
              <a:t> </a:t>
            </a:r>
            <a:r>
              <a:rPr lang="en-US" altLang="zh-CN" sz="2800" dirty="0" smtClean="0"/>
              <a:t>identification</a:t>
            </a:r>
            <a:r>
              <a:rPr lang="zh-CN" altLang="en-US" sz="2800" dirty="0" smtClean="0"/>
              <a:t> </a:t>
            </a:r>
            <a:r>
              <a:rPr lang="en-US" altLang="zh-CN" sz="2800" dirty="0" smtClean="0"/>
              <a:t>in</a:t>
            </a:r>
            <a:r>
              <a:rPr lang="zh-CN" altLang="en-US" sz="2800" dirty="0" smtClean="0"/>
              <a:t> </a:t>
            </a:r>
            <a:r>
              <a:rPr lang="en-US" altLang="zh-CN" sz="2800" dirty="0" smtClean="0"/>
              <a:t>events</a:t>
            </a:r>
          </a:p>
          <a:p>
            <a:pPr marL="285750" indent="-285750">
              <a:buFont typeface="Arial"/>
              <a:buChar char="•"/>
            </a:pPr>
            <a:r>
              <a:rPr lang="en-US" sz="2800" dirty="0" smtClean="0"/>
              <a:t>Incorporating</a:t>
            </a:r>
            <a:r>
              <a:rPr lang="zh-CN" altLang="en-US" sz="2800" dirty="0" smtClean="0"/>
              <a:t> </a:t>
            </a:r>
            <a:r>
              <a:rPr lang="en-US" sz="2800" dirty="0" smtClean="0"/>
              <a:t>Network</a:t>
            </a:r>
            <a:r>
              <a:rPr lang="zh-CN" altLang="en-US" sz="2800" dirty="0" smtClean="0"/>
              <a:t> </a:t>
            </a:r>
            <a:r>
              <a:rPr lang="en-US" altLang="zh-CN" sz="2800" dirty="0" smtClean="0"/>
              <a:t>information</a:t>
            </a:r>
            <a:endParaRPr lang="en-US" sz="2800" dirty="0"/>
          </a:p>
        </p:txBody>
      </p:sp>
      <p:sp>
        <p:nvSpPr>
          <p:cNvPr id="9" name="Smiley Face 8"/>
          <p:cNvSpPr/>
          <p:nvPr/>
        </p:nvSpPr>
        <p:spPr>
          <a:xfrm>
            <a:off x="4953000" y="1981200"/>
            <a:ext cx="457200" cy="457200"/>
          </a:xfrm>
          <a:prstGeom prst="smileyFac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54137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Future Directions</a:t>
            </a:r>
            <a:r>
              <a:rPr lang="zh-CN" altLang="en-US" dirty="0"/>
              <a:t> </a:t>
            </a:r>
            <a:r>
              <a:rPr lang="en-US" altLang="zh-CN" dirty="0" smtClean="0"/>
              <a:t>–</a:t>
            </a:r>
            <a:r>
              <a:rPr lang="en-US" dirty="0" smtClean="0"/>
              <a:t> Integrating</a:t>
            </a:r>
            <a:r>
              <a:rPr lang="zh-CN" altLang="en-US" dirty="0" smtClean="0"/>
              <a:t> </a:t>
            </a:r>
            <a:r>
              <a:rPr lang="en-US" altLang="zh-CN" dirty="0" smtClean="0"/>
              <a:t>Multi-Genre</a:t>
            </a:r>
            <a:r>
              <a:rPr lang="zh-CN" altLang="en-US" dirty="0" smtClean="0"/>
              <a:t> </a:t>
            </a:r>
            <a:r>
              <a:rPr lang="en-US" altLang="zh-CN" dirty="0" smtClean="0"/>
              <a:t>Social Media Data</a:t>
            </a:r>
            <a:endParaRPr lang="en-US" dirty="0"/>
          </a:p>
        </p:txBody>
      </p:sp>
      <p:pic>
        <p:nvPicPr>
          <p:cNvPr id="6" name="Content Placeholder 5"/>
          <p:cNvPicPr>
            <a:picLocks noGrp="1" noChangeAspect="1"/>
          </p:cNvPicPr>
          <p:nvPr>
            <p:ph idx="1"/>
          </p:nvPr>
        </p:nvPicPr>
        <p:blipFill>
          <a:blip r:embed="rId3"/>
          <a:srcRect l="-16520" r="-16520"/>
          <a:stretch>
            <a:fillRect/>
          </a:stretch>
        </p:blipFill>
        <p:spPr/>
      </p:pic>
      <p:sp>
        <p:nvSpPr>
          <p:cNvPr id="4" name="Date Placeholder 3"/>
          <p:cNvSpPr>
            <a:spLocks noGrp="1"/>
          </p:cNvSpPr>
          <p:nvPr>
            <p:ph type="dt" sz="half" idx="10"/>
          </p:nvPr>
        </p:nvSpPr>
        <p:spPr/>
        <p:txBody>
          <a:bodyPr/>
          <a:lstStyle/>
          <a:p>
            <a:fld id="{E3874658-ABF2-B94B-A643-7ACAF0D5FAD6}"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67</a:t>
            </a:fld>
            <a:endParaRPr lang="en-US"/>
          </a:p>
        </p:txBody>
      </p:sp>
    </p:spTree>
    <p:extLst>
      <p:ext uri="{BB962C8B-B14F-4D97-AF65-F5344CB8AC3E}">
        <p14:creationId xmlns:p14="http://schemas.microsoft.com/office/powerpoint/2010/main" val="4743234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dirty="0" smtClean="0"/>
              <a:t>Overview of My Other Research</a:t>
            </a:r>
            <a:endParaRPr lang="en-US" dirty="0"/>
          </a:p>
        </p:txBody>
      </p:sp>
      <p:sp>
        <p:nvSpPr>
          <p:cNvPr id="3" name="Content Placeholder 2"/>
          <p:cNvSpPr>
            <a:spLocks noGrp="1"/>
          </p:cNvSpPr>
          <p:nvPr>
            <p:ph idx="1"/>
          </p:nvPr>
        </p:nvSpPr>
        <p:spPr>
          <a:xfrm>
            <a:off x="0" y="685800"/>
            <a:ext cx="9144000" cy="5334000"/>
          </a:xfrm>
        </p:spPr>
        <p:txBody>
          <a:bodyPr>
            <a:noAutofit/>
          </a:bodyPr>
          <a:lstStyle/>
          <a:p>
            <a:pPr marL="0" indent="0">
              <a:spcBef>
                <a:spcPts val="200"/>
              </a:spcBef>
              <a:spcAft>
                <a:spcPts val="200"/>
              </a:spcAft>
              <a:buNone/>
            </a:pPr>
            <a:r>
              <a:rPr lang="en-US" sz="2400" b="1" u="sng" dirty="0" smtClean="0"/>
              <a:t>User</a:t>
            </a:r>
            <a:r>
              <a:rPr lang="zh-CN" altLang="en-US" sz="2400" b="1" u="sng" dirty="0" smtClean="0"/>
              <a:t> </a:t>
            </a:r>
            <a:r>
              <a:rPr lang="en-US" altLang="zh-CN" sz="2400" b="1" u="sng" dirty="0" smtClean="0"/>
              <a:t>Preference</a:t>
            </a:r>
            <a:r>
              <a:rPr lang="zh-CN" altLang="en-US" sz="2400" b="1" u="sng" dirty="0" smtClean="0"/>
              <a:t> </a:t>
            </a:r>
            <a:r>
              <a:rPr lang="en-US" altLang="zh-CN" sz="2400" b="1" u="sng" dirty="0" smtClean="0"/>
              <a:t>in</a:t>
            </a:r>
            <a:r>
              <a:rPr lang="zh-CN" altLang="en-US" sz="2400" b="1" u="sng" dirty="0" smtClean="0"/>
              <a:t> </a:t>
            </a:r>
            <a:r>
              <a:rPr lang="en-US" sz="2400" b="1" u="sng" dirty="0" smtClean="0"/>
              <a:t>Web Search</a:t>
            </a:r>
          </a:p>
          <a:p>
            <a:pPr>
              <a:spcBef>
                <a:spcPts val="200"/>
              </a:spcBef>
              <a:spcAft>
                <a:spcPts val="200"/>
              </a:spcAft>
            </a:pPr>
            <a:r>
              <a:rPr lang="en-US" sz="1400" b="1" dirty="0" smtClean="0"/>
              <a:t>Jingjing Wang</a:t>
            </a:r>
            <a:r>
              <a:rPr lang="en-US" sz="1400" dirty="0" smtClean="0"/>
              <a:t>, </a:t>
            </a:r>
            <a:r>
              <a:rPr lang="en-US" sz="1400" dirty="0" err="1" smtClean="0"/>
              <a:t>Changsung</a:t>
            </a:r>
            <a:r>
              <a:rPr lang="en-US" sz="1400" dirty="0" smtClean="0"/>
              <a:t> Kang, Yi Chang and </a:t>
            </a:r>
            <a:r>
              <a:rPr lang="en-US" sz="1400" dirty="0" err="1" smtClean="0"/>
              <a:t>Jiawei</a:t>
            </a:r>
            <a:r>
              <a:rPr lang="en-US" sz="1400" dirty="0" smtClean="0"/>
              <a:t> Han, "Learning Hostname Preference to Enhance Search Relevance", in Proc. of 2016 Int. Joint Conf. on Artificial Intelligence (</a:t>
            </a:r>
            <a:r>
              <a:rPr lang="en-US" sz="1400" b="1" dirty="0" smtClean="0"/>
              <a:t>IJCAI'16</a:t>
            </a:r>
            <a:r>
              <a:rPr lang="en-US" sz="1400" dirty="0" smtClean="0"/>
              <a:t>), New York City, NY, July 2016</a:t>
            </a:r>
          </a:p>
          <a:p>
            <a:pPr>
              <a:spcBef>
                <a:spcPts val="200"/>
              </a:spcBef>
              <a:spcAft>
                <a:spcPts val="200"/>
              </a:spcAft>
            </a:pPr>
            <a:r>
              <a:rPr lang="en-US" sz="1400" b="1" dirty="0"/>
              <a:t>Jingjing Wang</a:t>
            </a:r>
            <a:r>
              <a:rPr lang="en-US" sz="1400" dirty="0"/>
              <a:t>, </a:t>
            </a:r>
            <a:r>
              <a:rPr lang="en-US" sz="1400" dirty="0" err="1"/>
              <a:t>Changsung</a:t>
            </a:r>
            <a:r>
              <a:rPr lang="en-US" sz="1400" dirty="0"/>
              <a:t> Kang, Yi Chang and </a:t>
            </a:r>
            <a:r>
              <a:rPr lang="en-US" sz="1400" dirty="0" err="1"/>
              <a:t>Jiawei</a:t>
            </a:r>
            <a:r>
              <a:rPr lang="en-US" sz="1400" dirty="0"/>
              <a:t> Han, "A Hierarchical </a:t>
            </a:r>
            <a:r>
              <a:rPr lang="en-US" sz="1400" dirty="0" err="1"/>
              <a:t>Dirichlet</a:t>
            </a:r>
            <a:r>
              <a:rPr lang="en-US" sz="1400" dirty="0"/>
              <a:t> Model for Taxonomy Expansion for Search Engines", Proc. of 2014 Int. World-Wide Web Conf. (</a:t>
            </a:r>
            <a:r>
              <a:rPr lang="en-US" sz="1400" b="1" dirty="0"/>
              <a:t>WWW'14</a:t>
            </a:r>
            <a:r>
              <a:rPr lang="en-US" sz="1400" dirty="0"/>
              <a:t>), Seoul, Korea, April 2014.</a:t>
            </a:r>
          </a:p>
          <a:p>
            <a:pPr marL="0" indent="0">
              <a:spcBef>
                <a:spcPts val="200"/>
              </a:spcBef>
              <a:spcAft>
                <a:spcPts val="200"/>
              </a:spcAft>
              <a:buNone/>
            </a:pPr>
            <a:r>
              <a:rPr lang="en-US" sz="2400" b="1" u="sng" dirty="0" smtClean="0"/>
              <a:t>Pattern Discovery </a:t>
            </a:r>
            <a:r>
              <a:rPr lang="en-US" sz="2400" b="1" u="sng" dirty="0"/>
              <a:t>and P</a:t>
            </a:r>
            <a:r>
              <a:rPr lang="en-US" sz="2400" b="1" u="sng" dirty="0" smtClean="0"/>
              <a:t>rediction</a:t>
            </a:r>
          </a:p>
          <a:p>
            <a:pPr>
              <a:spcBef>
                <a:spcPts val="200"/>
              </a:spcBef>
              <a:spcAft>
                <a:spcPts val="200"/>
              </a:spcAft>
            </a:pPr>
            <a:r>
              <a:rPr lang="en-US" sz="1400" dirty="0" err="1" smtClean="0"/>
              <a:t>Xiuli</a:t>
            </a:r>
            <a:r>
              <a:rPr lang="en-US" sz="1400" dirty="0" smtClean="0"/>
              <a:t> </a:t>
            </a:r>
            <a:r>
              <a:rPr lang="en-US" sz="1400" dirty="0"/>
              <a:t>Ma, </a:t>
            </a:r>
            <a:r>
              <a:rPr lang="en-US" sz="1400" dirty="0" err="1"/>
              <a:t>Guangyu</a:t>
            </a:r>
            <a:r>
              <a:rPr lang="en-US" sz="1400" dirty="0"/>
              <a:t> Zhou, </a:t>
            </a:r>
            <a:r>
              <a:rPr lang="en-US" sz="1400" b="1" dirty="0"/>
              <a:t>Jingjing Wang</a:t>
            </a:r>
            <a:r>
              <a:rPr lang="en-US" sz="1400" dirty="0"/>
              <a:t>, </a:t>
            </a:r>
            <a:r>
              <a:rPr lang="en-US" sz="1400" dirty="0" err="1"/>
              <a:t>Jian</a:t>
            </a:r>
            <a:r>
              <a:rPr lang="en-US" sz="1400" dirty="0"/>
              <a:t> </a:t>
            </a:r>
            <a:r>
              <a:rPr lang="en-US" sz="1400" dirty="0" err="1"/>
              <a:t>Peng</a:t>
            </a:r>
            <a:r>
              <a:rPr lang="en-US" sz="1400" dirty="0"/>
              <a:t>, and </a:t>
            </a:r>
            <a:r>
              <a:rPr lang="en-US" sz="1400" dirty="0" err="1"/>
              <a:t>Jiawei</a:t>
            </a:r>
            <a:r>
              <a:rPr lang="en-US" sz="1400" dirty="0"/>
              <a:t> Han, "Complexes Detection in Biological Networks via Diversified Dense </a:t>
            </a:r>
            <a:r>
              <a:rPr lang="en-US" sz="1400" dirty="0" err="1"/>
              <a:t>Subgraphs</a:t>
            </a:r>
            <a:r>
              <a:rPr lang="en-US" sz="1400" dirty="0"/>
              <a:t> Mining", in Proc. of 2016 Int. Conf. on Research in Computational Molecular Biology (</a:t>
            </a:r>
            <a:r>
              <a:rPr lang="en-US" sz="1400" b="1" dirty="0"/>
              <a:t>RECOMB'16</a:t>
            </a:r>
            <a:r>
              <a:rPr lang="en-US" sz="1400" dirty="0"/>
              <a:t>), Los Angeles, CA, Apr. 2016</a:t>
            </a:r>
          </a:p>
          <a:p>
            <a:pPr>
              <a:spcBef>
                <a:spcPts val="200"/>
              </a:spcBef>
              <a:spcAft>
                <a:spcPts val="200"/>
              </a:spcAft>
            </a:pPr>
            <a:r>
              <a:rPr lang="en-US" sz="1400" b="1" dirty="0" smtClean="0"/>
              <a:t>Jingjing </a:t>
            </a:r>
            <a:r>
              <a:rPr lang="en-US" sz="1400" b="1" dirty="0"/>
              <a:t>Wang</a:t>
            </a:r>
            <a:r>
              <a:rPr lang="en-US" sz="1400" dirty="0"/>
              <a:t>, </a:t>
            </a:r>
            <a:r>
              <a:rPr lang="en-US" sz="1400" dirty="0" err="1"/>
              <a:t>Hongbo</a:t>
            </a:r>
            <a:r>
              <a:rPr lang="en-US" sz="1400" dirty="0"/>
              <a:t> Deng, and </a:t>
            </a:r>
            <a:r>
              <a:rPr lang="en-US" sz="1400" dirty="0" err="1"/>
              <a:t>Jiawei</a:t>
            </a:r>
            <a:r>
              <a:rPr lang="en-US" sz="1400" dirty="0"/>
              <a:t> Han, "Topic Periodicity Discovery from Text Data",  in Proc. </a:t>
            </a:r>
            <a:r>
              <a:rPr lang="en-US" sz="1400" b="1" dirty="0"/>
              <a:t>SPIE</a:t>
            </a:r>
            <a:r>
              <a:rPr lang="en-US" sz="1400" dirty="0"/>
              <a:t> Vol. 9499, Next-Generation Analyst III,  Baltimore, Maryland, April 2015</a:t>
            </a:r>
          </a:p>
          <a:p>
            <a:pPr>
              <a:spcBef>
                <a:spcPts val="200"/>
              </a:spcBef>
              <a:spcAft>
                <a:spcPts val="200"/>
              </a:spcAft>
            </a:pPr>
            <a:r>
              <a:rPr lang="en-US" sz="1400" dirty="0" err="1"/>
              <a:t>Zhenhui</a:t>
            </a:r>
            <a:r>
              <a:rPr lang="en-US" sz="1400" dirty="0"/>
              <a:t> Li, </a:t>
            </a:r>
            <a:r>
              <a:rPr lang="en-US" sz="1400" b="1" dirty="0"/>
              <a:t>Jingjing Wang</a:t>
            </a:r>
            <a:r>
              <a:rPr lang="en-US" sz="1400" dirty="0"/>
              <a:t>, and </a:t>
            </a:r>
            <a:r>
              <a:rPr lang="en-US" sz="1400" dirty="0" err="1"/>
              <a:t>Jiawei</a:t>
            </a:r>
            <a:r>
              <a:rPr lang="en-US" sz="1400" dirty="0"/>
              <a:t> Han, "</a:t>
            </a:r>
            <a:r>
              <a:rPr lang="en-US" sz="1400" dirty="0" err="1"/>
              <a:t>ePeriodicity</a:t>
            </a:r>
            <a:r>
              <a:rPr lang="en-US" sz="1400" dirty="0"/>
              <a:t>: Mining Event Periodicity from Incomplete Observations", IEEE Transactions on Knowledge and Data Engineering (</a:t>
            </a:r>
            <a:r>
              <a:rPr lang="en-US" sz="1400" b="1" dirty="0"/>
              <a:t>TKDE</a:t>
            </a:r>
            <a:r>
              <a:rPr lang="en-US" sz="1400" dirty="0"/>
              <a:t>), 27(5): 1219-1232 (2015)</a:t>
            </a:r>
          </a:p>
          <a:p>
            <a:pPr>
              <a:spcBef>
                <a:spcPts val="200"/>
              </a:spcBef>
              <a:spcAft>
                <a:spcPts val="200"/>
              </a:spcAft>
            </a:pPr>
            <a:r>
              <a:rPr lang="en-US" sz="1400" dirty="0" err="1" smtClean="0"/>
              <a:t>Bhaskar</a:t>
            </a:r>
            <a:r>
              <a:rPr lang="en-US" sz="1400" dirty="0" smtClean="0"/>
              <a:t> </a:t>
            </a:r>
            <a:r>
              <a:rPr lang="en-US" sz="1400" dirty="0" err="1"/>
              <a:t>Prabhala</a:t>
            </a:r>
            <a:r>
              <a:rPr lang="en-US" sz="1400" dirty="0"/>
              <a:t>, </a:t>
            </a:r>
            <a:r>
              <a:rPr lang="en-US" sz="1400" b="1" dirty="0"/>
              <a:t>Jingjing Wang</a:t>
            </a:r>
            <a:r>
              <a:rPr lang="en-US" sz="1400" dirty="0"/>
              <a:t>, </a:t>
            </a:r>
            <a:r>
              <a:rPr lang="en-US" sz="1400" dirty="0" err="1"/>
              <a:t>Budhaditya</a:t>
            </a:r>
            <a:r>
              <a:rPr lang="en-US" sz="1400" dirty="0"/>
              <a:t> Deb, Tom La </a:t>
            </a:r>
            <a:r>
              <a:rPr lang="en-US" sz="1400" dirty="0" err="1"/>
              <a:t>Porta</a:t>
            </a:r>
            <a:r>
              <a:rPr lang="en-US" sz="1400" dirty="0"/>
              <a:t>, </a:t>
            </a:r>
            <a:r>
              <a:rPr lang="en-US" sz="1400" dirty="0" err="1"/>
              <a:t>Jiawei</a:t>
            </a:r>
            <a:r>
              <a:rPr lang="en-US" sz="1400" dirty="0"/>
              <a:t> Han, "Leveraging periodicity in human mobility for next place prediction", IEEE Wireless Communications and Networking Conference (</a:t>
            </a:r>
            <a:r>
              <a:rPr lang="en-US" sz="1400" b="1" dirty="0"/>
              <a:t>WCNC'14</a:t>
            </a:r>
            <a:r>
              <a:rPr lang="en-US" sz="1400" dirty="0"/>
              <a:t>), Istanbul, Turkey, Apr. 2014.</a:t>
            </a:r>
          </a:p>
          <a:p>
            <a:pPr>
              <a:spcBef>
                <a:spcPts val="200"/>
              </a:spcBef>
              <a:spcAft>
                <a:spcPts val="200"/>
              </a:spcAft>
            </a:pPr>
            <a:r>
              <a:rPr lang="en-US" sz="1400" dirty="0" err="1"/>
              <a:t>Mudhakar</a:t>
            </a:r>
            <a:r>
              <a:rPr lang="en-US" sz="1400" dirty="0"/>
              <a:t> </a:t>
            </a:r>
            <a:r>
              <a:rPr lang="en-US" sz="1400" dirty="0" err="1"/>
              <a:t>Srivatsa</a:t>
            </a:r>
            <a:r>
              <a:rPr lang="en-US" sz="1400" dirty="0"/>
              <a:t>, Raghu </a:t>
            </a:r>
            <a:r>
              <a:rPr lang="en-US" sz="1400" dirty="0" err="1"/>
              <a:t>Ganti</a:t>
            </a:r>
            <a:r>
              <a:rPr lang="en-US" sz="1400" dirty="0"/>
              <a:t>, and </a:t>
            </a:r>
            <a:r>
              <a:rPr lang="en-US" sz="1400" b="1" dirty="0"/>
              <a:t>Jingjing Wang</a:t>
            </a:r>
            <a:r>
              <a:rPr lang="en-US" sz="1400" dirty="0"/>
              <a:t>, "Map Matching: Facts and Myths" (poster), 21st ACM SIGSPATIAL Int. Conf. on Advances in Geographic Information Systems (ACM </a:t>
            </a:r>
            <a:r>
              <a:rPr lang="en-US" sz="1400" b="1" dirty="0"/>
              <a:t>SIGSPATIAL GIS 2013</a:t>
            </a:r>
            <a:r>
              <a:rPr lang="en-US" sz="1400" dirty="0"/>
              <a:t>), Orlando, Florida, USA, Nov. 2013.</a:t>
            </a:r>
          </a:p>
          <a:p>
            <a:pPr>
              <a:spcBef>
                <a:spcPts val="200"/>
              </a:spcBef>
              <a:spcAft>
                <a:spcPts val="200"/>
              </a:spcAft>
            </a:pPr>
            <a:r>
              <a:rPr lang="en-US" sz="1400" dirty="0" err="1"/>
              <a:t>Zhenhui</a:t>
            </a:r>
            <a:r>
              <a:rPr lang="en-US" sz="1400" dirty="0"/>
              <a:t> Li, </a:t>
            </a:r>
            <a:r>
              <a:rPr lang="en-US" sz="1400" b="1" dirty="0"/>
              <a:t>Jingjing Wang</a:t>
            </a:r>
            <a:r>
              <a:rPr lang="en-US" sz="1400" dirty="0"/>
              <a:t>, and </a:t>
            </a:r>
            <a:r>
              <a:rPr lang="en-US" sz="1400" dirty="0" err="1"/>
              <a:t>Jiawei</a:t>
            </a:r>
            <a:r>
              <a:rPr lang="en-US" sz="1400" dirty="0"/>
              <a:t> Han, </a:t>
            </a:r>
            <a:r>
              <a:rPr lang="en-US" sz="1400" dirty="0" smtClean="0"/>
              <a:t>"Mining </a:t>
            </a:r>
            <a:r>
              <a:rPr lang="en-US" sz="1400" dirty="0"/>
              <a:t>Periodicity for Sparse and Incomplete Event Data", Proc. of 2012 ACM SIGKDD Int. Conf. on Knowledge Discovery and Data Mining (</a:t>
            </a:r>
            <a:r>
              <a:rPr lang="en-US" sz="1400" b="1" dirty="0"/>
              <a:t>KDD'12</a:t>
            </a:r>
            <a:r>
              <a:rPr lang="en-US" sz="1400" dirty="0"/>
              <a:t>), Beijing, China, Aug. 2012. </a:t>
            </a:r>
            <a:endParaRPr lang="en-US" sz="1400" dirty="0">
              <a:hlinkClick r:id="rId2"/>
            </a:endParaRPr>
          </a:p>
          <a:p>
            <a:pPr>
              <a:spcBef>
                <a:spcPts val="200"/>
              </a:spcBef>
              <a:spcAft>
                <a:spcPts val="200"/>
              </a:spcAft>
            </a:pPr>
            <a:r>
              <a:rPr lang="en-US" sz="1400" b="1" dirty="0"/>
              <a:t>Jingjing Wang</a:t>
            </a:r>
            <a:r>
              <a:rPr lang="en-US" sz="1400" dirty="0"/>
              <a:t> and </a:t>
            </a:r>
            <a:r>
              <a:rPr lang="en-US" sz="1400" dirty="0" err="1"/>
              <a:t>Bhaskar</a:t>
            </a:r>
            <a:r>
              <a:rPr lang="en-US" sz="1400" dirty="0"/>
              <a:t> </a:t>
            </a:r>
            <a:r>
              <a:rPr lang="en-US" sz="1400" dirty="0" err="1"/>
              <a:t>Prabhala</a:t>
            </a:r>
            <a:r>
              <a:rPr lang="en-US" sz="1400" dirty="0"/>
              <a:t>, "Periodicity Based Next Place Prediction", Proc. of Workshop on Mobile Data Challenge by Nokia (in conjunction </a:t>
            </a:r>
            <a:r>
              <a:rPr lang="en-US" sz="1400" dirty="0" smtClean="0"/>
              <a:t>with Pervasive </a:t>
            </a:r>
            <a:r>
              <a:rPr lang="en-US" sz="1400" dirty="0"/>
              <a:t>2012), Newcastle, UK, June </a:t>
            </a:r>
            <a:r>
              <a:rPr lang="en-US" sz="1400" dirty="0" smtClean="0"/>
              <a:t>2012.</a:t>
            </a:r>
            <a:endParaRPr lang="en-US" sz="1400" dirty="0"/>
          </a:p>
        </p:txBody>
      </p:sp>
      <p:sp>
        <p:nvSpPr>
          <p:cNvPr id="5" name="Date Placeholder 4"/>
          <p:cNvSpPr>
            <a:spLocks noGrp="1"/>
          </p:cNvSpPr>
          <p:nvPr>
            <p:ph type="dt" sz="half" idx="10"/>
          </p:nvPr>
        </p:nvSpPr>
        <p:spPr/>
        <p:txBody>
          <a:bodyPr/>
          <a:lstStyle/>
          <a:p>
            <a:fld id="{01019D54-0F86-BA4F-8B18-3469BC5DA340}" type="datetime1">
              <a:rPr lang="en-US" smtClean="0"/>
              <a:t>6/28/16</a:t>
            </a:fld>
            <a:endParaRPr lang="en-US"/>
          </a:p>
        </p:txBody>
      </p:sp>
      <p:sp>
        <p:nvSpPr>
          <p:cNvPr id="6" name="Slide Number Placeholder 5"/>
          <p:cNvSpPr>
            <a:spLocks noGrp="1"/>
          </p:cNvSpPr>
          <p:nvPr>
            <p:ph type="sldNum" sz="quarter" idx="12"/>
          </p:nvPr>
        </p:nvSpPr>
        <p:spPr/>
        <p:txBody>
          <a:bodyPr/>
          <a:lstStyle/>
          <a:p>
            <a:fld id="{82D3AB69-B85A-4173-B386-1237E2F9F008}" type="slidenum">
              <a:rPr lang="en-US" smtClean="0"/>
              <a:t>68</a:t>
            </a:fld>
            <a:endParaRPr lang="en-US"/>
          </a:p>
        </p:txBody>
      </p:sp>
    </p:spTree>
    <p:extLst>
      <p:ext uri="{BB962C8B-B14F-4D97-AF65-F5344CB8AC3E}">
        <p14:creationId xmlns:p14="http://schemas.microsoft.com/office/powerpoint/2010/main" val="25908850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685800"/>
          </a:xfrm>
        </p:spPr>
        <p:txBody>
          <a:bodyPr>
            <a:noAutofit/>
          </a:bodyPr>
          <a:lstStyle/>
          <a:p>
            <a:pPr algn="l"/>
            <a:r>
              <a:rPr lang="en-US" sz="3600" dirty="0" smtClean="0"/>
              <a:t>Acknowledgement</a:t>
            </a:r>
            <a:endParaRPr lang="en-US" sz="3600" dirty="0"/>
          </a:p>
        </p:txBody>
      </p:sp>
      <p:sp>
        <p:nvSpPr>
          <p:cNvPr id="3" name="Content Placeholder 2"/>
          <p:cNvSpPr>
            <a:spLocks noGrp="1"/>
          </p:cNvSpPr>
          <p:nvPr>
            <p:ph idx="1"/>
          </p:nvPr>
        </p:nvSpPr>
        <p:spPr>
          <a:xfrm>
            <a:off x="152400" y="838200"/>
            <a:ext cx="8915400" cy="5562600"/>
          </a:xfrm>
        </p:spPr>
        <p:txBody>
          <a:bodyPr>
            <a:normAutofit lnSpcReduction="10000"/>
          </a:bodyPr>
          <a:lstStyle/>
          <a:p>
            <a:r>
              <a:rPr lang="en-US" sz="2400" dirty="0" smtClean="0"/>
              <a:t>Thanks to</a:t>
            </a:r>
            <a:r>
              <a:rPr lang="zh-CN" altLang="en-US" sz="2400" dirty="0" smtClean="0"/>
              <a:t> </a:t>
            </a:r>
            <a:r>
              <a:rPr lang="en-US" altLang="zh-CN" sz="2400" dirty="0" smtClean="0"/>
              <a:t>my</a:t>
            </a:r>
            <a:r>
              <a:rPr lang="zh-CN" altLang="en-US" sz="2400" dirty="0" smtClean="0"/>
              <a:t> </a:t>
            </a:r>
            <a:r>
              <a:rPr lang="en-US" altLang="zh-CN" sz="2400" dirty="0" smtClean="0"/>
              <a:t>dissertation</a:t>
            </a:r>
            <a:r>
              <a:rPr lang="zh-CN" altLang="en-US" sz="2400" dirty="0" smtClean="0"/>
              <a:t> </a:t>
            </a:r>
            <a:r>
              <a:rPr lang="en-US" altLang="zh-CN" sz="2400" dirty="0" smtClean="0"/>
              <a:t>committee</a:t>
            </a:r>
            <a:endParaRPr lang="en-US" sz="2400" dirty="0"/>
          </a:p>
          <a:p>
            <a:pPr lvl="1"/>
            <a:r>
              <a:rPr lang="en-US" sz="2200" dirty="0" smtClean="0"/>
              <a:t>Prof</a:t>
            </a:r>
            <a:r>
              <a:rPr lang="en-US" altLang="zh-CN" sz="2200" dirty="0" smtClean="0"/>
              <a:t>.</a:t>
            </a:r>
            <a:r>
              <a:rPr lang="en-US" sz="2200" dirty="0" smtClean="0"/>
              <a:t> </a:t>
            </a:r>
            <a:r>
              <a:rPr lang="en-US" sz="2200" dirty="0" err="1"/>
              <a:t>Jiawei</a:t>
            </a:r>
            <a:r>
              <a:rPr lang="en-US" sz="2200" dirty="0"/>
              <a:t> </a:t>
            </a:r>
            <a:r>
              <a:rPr lang="en-US" sz="2200" dirty="0" smtClean="0"/>
              <a:t>Han</a:t>
            </a:r>
            <a:r>
              <a:rPr lang="en-US" altLang="zh-CN" sz="2200" dirty="0" smtClean="0"/>
              <a:t>,</a:t>
            </a:r>
            <a:r>
              <a:rPr lang="zh-CN" altLang="en-US" sz="2200" dirty="0" smtClean="0"/>
              <a:t> </a:t>
            </a:r>
            <a:r>
              <a:rPr lang="en-US" sz="2200" dirty="0" smtClean="0"/>
              <a:t>Prof</a:t>
            </a:r>
            <a:r>
              <a:rPr lang="en-US" altLang="zh-CN" sz="2200" dirty="0" smtClean="0"/>
              <a:t>.</a:t>
            </a:r>
            <a:r>
              <a:rPr lang="en-US" sz="2200" dirty="0" smtClean="0"/>
              <a:t> </a:t>
            </a:r>
            <a:r>
              <a:rPr lang="en-US" sz="2200" dirty="0" err="1"/>
              <a:t>ChengXiang</a:t>
            </a:r>
            <a:r>
              <a:rPr lang="en-US" sz="2200" dirty="0"/>
              <a:t> </a:t>
            </a:r>
            <a:r>
              <a:rPr lang="en-US" sz="2200" dirty="0" err="1" smtClean="0"/>
              <a:t>Zhai</a:t>
            </a:r>
            <a:r>
              <a:rPr lang="en-US" altLang="zh-CN" sz="2200" dirty="0" smtClean="0"/>
              <a:t>,</a:t>
            </a:r>
            <a:r>
              <a:rPr lang="zh-CN" altLang="en-US" sz="2200" dirty="0" smtClean="0"/>
              <a:t> </a:t>
            </a:r>
            <a:r>
              <a:rPr lang="en-US" sz="2200" dirty="0" smtClean="0"/>
              <a:t>Prof</a:t>
            </a:r>
            <a:r>
              <a:rPr lang="en-US" altLang="zh-CN" sz="2200" dirty="0" smtClean="0"/>
              <a:t>.</a:t>
            </a:r>
            <a:r>
              <a:rPr lang="en-US" sz="2200" dirty="0" smtClean="0"/>
              <a:t> Julia</a:t>
            </a:r>
            <a:r>
              <a:rPr lang="zh-CN" altLang="en-US" sz="2200" dirty="0" smtClean="0"/>
              <a:t> </a:t>
            </a:r>
            <a:r>
              <a:rPr lang="en-US" altLang="zh-CN" sz="2200" dirty="0" err="1" smtClean="0"/>
              <a:t>Hockenmaier</a:t>
            </a:r>
            <a:r>
              <a:rPr lang="en-US" altLang="zh-CN" sz="2200" dirty="0" smtClean="0"/>
              <a:t>,</a:t>
            </a:r>
            <a:r>
              <a:rPr lang="zh-CN" altLang="en-US" sz="2200" dirty="0" smtClean="0"/>
              <a:t> </a:t>
            </a:r>
            <a:r>
              <a:rPr lang="en-US" sz="2200" dirty="0" smtClean="0"/>
              <a:t>Prof</a:t>
            </a:r>
            <a:r>
              <a:rPr lang="en-US" altLang="zh-CN" sz="2200" dirty="0" smtClean="0"/>
              <a:t>.</a:t>
            </a:r>
            <a:r>
              <a:rPr lang="zh-CN" altLang="en-US" sz="2200" dirty="0" smtClean="0"/>
              <a:t> </a:t>
            </a:r>
            <a:r>
              <a:rPr lang="en-US" altLang="zh-CN" sz="2200" dirty="0" err="1" smtClean="0"/>
              <a:t>Qiaozhu</a:t>
            </a:r>
            <a:r>
              <a:rPr lang="zh-CN" altLang="en-US" sz="2200" dirty="0" smtClean="0"/>
              <a:t> </a:t>
            </a:r>
            <a:r>
              <a:rPr lang="en-US" altLang="zh-CN" sz="2200" dirty="0" smtClean="0"/>
              <a:t>Mei</a:t>
            </a:r>
            <a:r>
              <a:rPr lang="zh-CN" altLang="en-US" sz="2200" dirty="0" smtClean="0"/>
              <a:t> </a:t>
            </a:r>
            <a:r>
              <a:rPr lang="en-US" altLang="zh-CN" sz="2200" dirty="0" smtClean="0"/>
              <a:t>(</a:t>
            </a:r>
            <a:r>
              <a:rPr lang="en-US" altLang="zh-CN" sz="2200" dirty="0" err="1" smtClean="0"/>
              <a:t>UMich</a:t>
            </a:r>
            <a:r>
              <a:rPr lang="en-US" altLang="zh-CN" sz="2200" dirty="0" smtClean="0"/>
              <a:t>)</a:t>
            </a:r>
            <a:endParaRPr lang="en-US" sz="2200" dirty="0"/>
          </a:p>
          <a:p>
            <a:pPr>
              <a:spcBef>
                <a:spcPts val="1224"/>
              </a:spcBef>
            </a:pPr>
            <a:r>
              <a:rPr lang="en-US" sz="2400" dirty="0" smtClean="0"/>
              <a:t>Thanks</a:t>
            </a:r>
            <a:r>
              <a:rPr lang="zh-CN" altLang="en-US" sz="2400" dirty="0" smtClean="0"/>
              <a:t> </a:t>
            </a:r>
            <a:r>
              <a:rPr lang="en-US" altLang="zh-CN" sz="2400" dirty="0" smtClean="0"/>
              <a:t>to</a:t>
            </a:r>
            <a:r>
              <a:rPr lang="zh-CN" altLang="en-US" sz="2400" dirty="0" smtClean="0"/>
              <a:t> </a:t>
            </a:r>
            <a:r>
              <a:rPr lang="en-US" altLang="zh-CN" sz="2400" dirty="0" smtClean="0"/>
              <a:t>my research</a:t>
            </a:r>
            <a:r>
              <a:rPr lang="zh-CN" altLang="en-US" sz="2400" dirty="0" smtClean="0"/>
              <a:t> </a:t>
            </a:r>
            <a:r>
              <a:rPr lang="en-US" sz="2400" dirty="0" smtClean="0"/>
              <a:t>collaborators</a:t>
            </a:r>
            <a:r>
              <a:rPr lang="zh-CN" altLang="en-US" sz="2400" dirty="0" smtClean="0"/>
              <a:t> </a:t>
            </a:r>
            <a:r>
              <a:rPr lang="en-US" altLang="zh-CN" sz="2400" dirty="0" smtClean="0"/>
              <a:t>and</a:t>
            </a:r>
            <a:r>
              <a:rPr lang="zh-CN" altLang="en-US" sz="2400" dirty="0" smtClean="0"/>
              <a:t> </a:t>
            </a:r>
            <a:r>
              <a:rPr lang="en-US" altLang="zh-CN" sz="2400" dirty="0" smtClean="0"/>
              <a:t>everyone</a:t>
            </a:r>
            <a:r>
              <a:rPr lang="zh-CN" altLang="en-US" sz="2400" dirty="0" smtClean="0"/>
              <a:t> </a:t>
            </a:r>
            <a:r>
              <a:rPr lang="en-US" altLang="zh-CN" sz="2400" dirty="0" smtClean="0"/>
              <a:t>who</a:t>
            </a:r>
            <a:r>
              <a:rPr lang="zh-CN" altLang="en-US" sz="2400" dirty="0" smtClean="0"/>
              <a:t> </a:t>
            </a:r>
            <a:r>
              <a:rPr lang="en-US" altLang="zh-CN" sz="2400" dirty="0" smtClean="0"/>
              <a:t>constantly</a:t>
            </a:r>
            <a:r>
              <a:rPr lang="zh-CN" altLang="en-US" sz="2400" dirty="0" smtClean="0"/>
              <a:t> </a:t>
            </a:r>
            <a:r>
              <a:rPr lang="en-US" altLang="zh-CN" sz="2400" dirty="0" smtClean="0"/>
              <a:t>cheers</a:t>
            </a:r>
            <a:r>
              <a:rPr lang="zh-CN" altLang="en-US" sz="2400" dirty="0" smtClean="0"/>
              <a:t> </a:t>
            </a:r>
            <a:r>
              <a:rPr lang="en-US" altLang="zh-CN" sz="2400" dirty="0" smtClean="0"/>
              <a:t>me</a:t>
            </a:r>
            <a:r>
              <a:rPr lang="zh-CN" altLang="en-US" sz="2400" dirty="0" smtClean="0"/>
              <a:t> </a:t>
            </a:r>
            <a:r>
              <a:rPr lang="en-US" altLang="zh-CN" sz="2400" dirty="0" smtClean="0"/>
              <a:t>up</a:t>
            </a:r>
            <a:endParaRPr lang="en-US" sz="2400" dirty="0"/>
          </a:p>
          <a:p>
            <a:pPr lvl="1"/>
            <a:r>
              <a:rPr lang="en-US" sz="2200" dirty="0" smtClean="0"/>
              <a:t>Prof</a:t>
            </a:r>
            <a:r>
              <a:rPr lang="en-US" altLang="zh-CN" sz="2200" dirty="0" smtClean="0"/>
              <a:t>.</a:t>
            </a:r>
            <a:r>
              <a:rPr lang="en-US" sz="2200" dirty="0" smtClean="0"/>
              <a:t> </a:t>
            </a:r>
            <a:r>
              <a:rPr lang="en-US" sz="2200" dirty="0" err="1" smtClean="0"/>
              <a:t>Zhenhui</a:t>
            </a:r>
            <a:r>
              <a:rPr lang="zh-CN" altLang="en-US" sz="2200" dirty="0" smtClean="0"/>
              <a:t> </a:t>
            </a:r>
            <a:r>
              <a:rPr lang="en-US" altLang="zh-CN" sz="2200" dirty="0" smtClean="0"/>
              <a:t>Li</a:t>
            </a:r>
            <a:r>
              <a:rPr lang="en-US" sz="2200" dirty="0" smtClean="0"/>
              <a:t>, </a:t>
            </a:r>
            <a:r>
              <a:rPr lang="en-US" sz="2200" dirty="0" err="1"/>
              <a:t>Bhaskar</a:t>
            </a:r>
            <a:r>
              <a:rPr lang="en-US" sz="2200" dirty="0"/>
              <a:t> </a:t>
            </a:r>
            <a:r>
              <a:rPr lang="en-US" sz="2200" dirty="0" err="1" smtClean="0"/>
              <a:t>Prabhala</a:t>
            </a:r>
            <a:r>
              <a:rPr lang="en-US" sz="2200" dirty="0" smtClean="0"/>
              <a:t>, Penn</a:t>
            </a:r>
            <a:r>
              <a:rPr lang="zh-CN" altLang="en-US" sz="2200" dirty="0" smtClean="0"/>
              <a:t> </a:t>
            </a:r>
            <a:r>
              <a:rPr lang="en-US" altLang="zh-CN" sz="2200" dirty="0" smtClean="0"/>
              <a:t>State</a:t>
            </a:r>
            <a:r>
              <a:rPr lang="en-US" sz="2200" dirty="0" smtClean="0"/>
              <a:t> </a:t>
            </a:r>
            <a:r>
              <a:rPr lang="en-US" sz="2200" dirty="0"/>
              <a:t>University</a:t>
            </a:r>
          </a:p>
          <a:p>
            <a:pPr lvl="1"/>
            <a:r>
              <a:rPr lang="en-US" sz="2200" dirty="0"/>
              <a:t>Dr. </a:t>
            </a:r>
            <a:r>
              <a:rPr lang="en-US" sz="2200" dirty="0" err="1" smtClean="0"/>
              <a:t>Changsung</a:t>
            </a:r>
            <a:r>
              <a:rPr lang="zh-CN" altLang="en-US" sz="2200" dirty="0" smtClean="0"/>
              <a:t> </a:t>
            </a:r>
            <a:r>
              <a:rPr lang="en-US" altLang="zh-CN" sz="2200" dirty="0" smtClean="0"/>
              <a:t>Kang</a:t>
            </a:r>
            <a:r>
              <a:rPr lang="zh-CN" altLang="en-US" sz="2200" dirty="0" smtClean="0"/>
              <a:t>, </a:t>
            </a:r>
            <a:r>
              <a:rPr lang="en-US" sz="2200" dirty="0" smtClean="0"/>
              <a:t>Dr</a:t>
            </a:r>
            <a:r>
              <a:rPr lang="en-US" altLang="zh-CN" sz="2200" dirty="0" smtClean="0"/>
              <a:t>.</a:t>
            </a:r>
            <a:r>
              <a:rPr lang="zh-CN" altLang="en-US" sz="2200" dirty="0" smtClean="0"/>
              <a:t> </a:t>
            </a:r>
            <a:r>
              <a:rPr lang="en-US" altLang="zh-CN" sz="2200" dirty="0" err="1" smtClean="0"/>
              <a:t>Hongbo</a:t>
            </a:r>
            <a:r>
              <a:rPr lang="zh-CN" altLang="en-US" sz="2200" dirty="0" smtClean="0"/>
              <a:t> </a:t>
            </a:r>
            <a:r>
              <a:rPr lang="en-US" altLang="zh-CN" sz="2200" dirty="0" smtClean="0"/>
              <a:t>Deng,</a:t>
            </a:r>
            <a:r>
              <a:rPr lang="zh-CN" altLang="en-US" sz="2200" dirty="0" smtClean="0"/>
              <a:t> </a:t>
            </a:r>
            <a:r>
              <a:rPr lang="en-US" sz="2200" dirty="0" smtClean="0"/>
              <a:t>Dr</a:t>
            </a:r>
            <a:r>
              <a:rPr lang="en-US" sz="2200" dirty="0"/>
              <a:t>. </a:t>
            </a:r>
            <a:r>
              <a:rPr lang="en-US" sz="2200" dirty="0" smtClean="0"/>
              <a:t>Yi</a:t>
            </a:r>
            <a:r>
              <a:rPr lang="zh-CN" altLang="en-US" sz="2200" dirty="0" smtClean="0"/>
              <a:t> </a:t>
            </a:r>
            <a:r>
              <a:rPr lang="en-US" altLang="zh-CN" sz="2200" dirty="0" smtClean="0"/>
              <a:t>Chang</a:t>
            </a:r>
            <a:r>
              <a:rPr lang="zh-CN" altLang="en-US" sz="2200" dirty="0" smtClean="0"/>
              <a:t>, </a:t>
            </a:r>
            <a:r>
              <a:rPr lang="en-US" altLang="zh-CN" sz="2200" dirty="0"/>
              <a:t>Yahoo</a:t>
            </a:r>
            <a:r>
              <a:rPr lang="zh-CN" altLang="en-US" sz="2200" dirty="0"/>
              <a:t>! </a:t>
            </a:r>
            <a:r>
              <a:rPr lang="en-US" sz="2200" dirty="0" smtClean="0"/>
              <a:t>Labs</a:t>
            </a:r>
          </a:p>
          <a:p>
            <a:pPr lvl="1"/>
            <a:r>
              <a:rPr lang="en-US" sz="2200" dirty="0" smtClean="0"/>
              <a:t>Dr</a:t>
            </a:r>
            <a:r>
              <a:rPr lang="en-US" altLang="zh-CN" sz="2200" dirty="0" smtClean="0"/>
              <a:t>.</a:t>
            </a:r>
            <a:r>
              <a:rPr lang="zh-CN" altLang="en-US" sz="2200" dirty="0" smtClean="0"/>
              <a:t> </a:t>
            </a:r>
            <a:r>
              <a:rPr lang="en-US" sz="2200" dirty="0" smtClean="0"/>
              <a:t>Tim </a:t>
            </a:r>
            <a:r>
              <a:rPr lang="en-US" sz="2200" dirty="0" err="1" smtClean="0"/>
              <a:t>Hanratty</a:t>
            </a:r>
            <a:r>
              <a:rPr lang="en-US" altLang="zh-CN" sz="2200" dirty="0" smtClean="0"/>
              <a:t>,</a:t>
            </a:r>
            <a:r>
              <a:rPr lang="zh-CN" altLang="en-US" sz="2200" dirty="0" smtClean="0"/>
              <a:t> </a:t>
            </a:r>
            <a:r>
              <a:rPr lang="en-US" altLang="zh-CN" sz="2200" dirty="0" smtClean="0"/>
              <a:t>Army</a:t>
            </a:r>
            <a:r>
              <a:rPr lang="zh-CN" altLang="en-US" sz="2200" dirty="0" smtClean="0"/>
              <a:t> </a:t>
            </a:r>
            <a:r>
              <a:rPr lang="en-US" altLang="zh-CN" sz="2200" dirty="0" smtClean="0"/>
              <a:t>Research</a:t>
            </a:r>
            <a:r>
              <a:rPr lang="zh-CN" altLang="en-US" sz="2200" dirty="0" smtClean="0"/>
              <a:t> </a:t>
            </a:r>
            <a:r>
              <a:rPr lang="en-US" altLang="zh-CN" sz="2200" dirty="0" smtClean="0"/>
              <a:t>Lab</a:t>
            </a:r>
          </a:p>
          <a:p>
            <a:pPr lvl="1"/>
            <a:r>
              <a:rPr lang="en-US" sz="2200" dirty="0" err="1"/>
              <a:t>Mudhakar</a:t>
            </a:r>
            <a:r>
              <a:rPr lang="en-US" sz="2200" dirty="0"/>
              <a:t> </a:t>
            </a:r>
            <a:r>
              <a:rPr lang="en-US" sz="2200" dirty="0" err="1"/>
              <a:t>Srivatsa</a:t>
            </a:r>
            <a:r>
              <a:rPr lang="en-US" sz="2200" dirty="0"/>
              <a:t>, Raghu </a:t>
            </a:r>
            <a:r>
              <a:rPr lang="en-US" sz="2200" dirty="0" err="1" smtClean="0"/>
              <a:t>Ganti</a:t>
            </a:r>
            <a:r>
              <a:rPr lang="en-US" altLang="zh-CN" sz="2200" dirty="0" smtClean="0"/>
              <a:t>,</a:t>
            </a:r>
            <a:r>
              <a:rPr lang="zh-CN" altLang="en-US" sz="2200" dirty="0" smtClean="0"/>
              <a:t> </a:t>
            </a:r>
            <a:r>
              <a:rPr lang="en-US" altLang="zh-CN" sz="2200" dirty="0" smtClean="0"/>
              <a:t>IBM</a:t>
            </a:r>
            <a:r>
              <a:rPr lang="zh-CN" altLang="en-US" sz="2200" dirty="0" smtClean="0"/>
              <a:t> </a:t>
            </a:r>
            <a:r>
              <a:rPr lang="en-US" altLang="zh-CN" sz="2200" dirty="0" smtClean="0"/>
              <a:t>T.J.</a:t>
            </a:r>
            <a:r>
              <a:rPr lang="zh-CN" altLang="en-US" sz="2200" dirty="0" smtClean="0"/>
              <a:t> </a:t>
            </a:r>
            <a:r>
              <a:rPr lang="en-US" altLang="zh-CN" sz="2200" dirty="0" smtClean="0"/>
              <a:t>Watson</a:t>
            </a:r>
            <a:r>
              <a:rPr lang="zh-CN" altLang="en-US" sz="2200" dirty="0" smtClean="0"/>
              <a:t> </a:t>
            </a:r>
            <a:r>
              <a:rPr lang="en-US" altLang="zh-CN" sz="2200" dirty="0" smtClean="0"/>
              <a:t>Research</a:t>
            </a:r>
            <a:r>
              <a:rPr lang="zh-CN" altLang="en-US" sz="2200" dirty="0" smtClean="0"/>
              <a:t> </a:t>
            </a:r>
            <a:r>
              <a:rPr lang="en-US" altLang="zh-CN" sz="2200" dirty="0" smtClean="0"/>
              <a:t>Center</a:t>
            </a:r>
            <a:endParaRPr lang="en-US" sz="2200" dirty="0"/>
          </a:p>
          <a:p>
            <a:pPr lvl="1"/>
            <a:r>
              <a:rPr lang="en-US" sz="2200" dirty="0" smtClean="0"/>
              <a:t>Prof</a:t>
            </a:r>
            <a:r>
              <a:rPr lang="en-US" altLang="zh-CN" sz="2200" dirty="0" smtClean="0"/>
              <a:t>.</a:t>
            </a:r>
            <a:r>
              <a:rPr lang="zh-CN" altLang="en-US" sz="2200" dirty="0" smtClean="0"/>
              <a:t> </a:t>
            </a:r>
            <a:r>
              <a:rPr lang="en-US" altLang="zh-CN" sz="2200" dirty="0" err="1" smtClean="0"/>
              <a:t>Xiuli</a:t>
            </a:r>
            <a:r>
              <a:rPr lang="zh-CN" altLang="en-US" sz="2200" dirty="0" smtClean="0"/>
              <a:t> </a:t>
            </a:r>
            <a:r>
              <a:rPr lang="en-US" altLang="zh-CN" sz="2200" dirty="0" smtClean="0"/>
              <a:t>Ma,</a:t>
            </a:r>
            <a:r>
              <a:rPr lang="zh-CN" altLang="en-US" sz="2200" dirty="0" smtClean="0"/>
              <a:t> </a:t>
            </a:r>
            <a:r>
              <a:rPr lang="en-US" altLang="zh-CN" sz="2200" dirty="0" smtClean="0"/>
              <a:t>Peking</a:t>
            </a:r>
            <a:r>
              <a:rPr lang="zh-CN" altLang="en-US" sz="2200" dirty="0" smtClean="0"/>
              <a:t> </a:t>
            </a:r>
            <a:r>
              <a:rPr lang="en-US" altLang="zh-CN" sz="2200" dirty="0" smtClean="0"/>
              <a:t>University</a:t>
            </a:r>
            <a:endParaRPr lang="en-US" sz="2200" dirty="0" smtClean="0"/>
          </a:p>
          <a:p>
            <a:pPr lvl="1"/>
            <a:r>
              <a:rPr lang="en-US" sz="2200" dirty="0" err="1" smtClean="0"/>
              <a:t>Xiaolong</a:t>
            </a:r>
            <a:r>
              <a:rPr lang="zh-CN" altLang="en-US" sz="2200" dirty="0" smtClean="0"/>
              <a:t> </a:t>
            </a:r>
            <a:r>
              <a:rPr lang="en-US" altLang="zh-CN" sz="2200" dirty="0" smtClean="0"/>
              <a:t>Wang, </a:t>
            </a:r>
            <a:r>
              <a:rPr lang="en-US" sz="2200" dirty="0" smtClean="0"/>
              <a:t>Min</a:t>
            </a:r>
            <a:r>
              <a:rPr lang="zh-CN" altLang="en-US" sz="2200" dirty="0" smtClean="0"/>
              <a:t> </a:t>
            </a:r>
            <a:r>
              <a:rPr lang="en-US" altLang="zh-CN" sz="2200" dirty="0" smtClean="0"/>
              <a:t>Li, </a:t>
            </a:r>
            <a:r>
              <a:rPr lang="en-US" sz="2200" dirty="0" err="1" smtClean="0"/>
              <a:t>Wenzhu</a:t>
            </a:r>
            <a:r>
              <a:rPr lang="zh-CN" altLang="en-US" sz="2200" dirty="0" smtClean="0"/>
              <a:t> </a:t>
            </a:r>
            <a:r>
              <a:rPr lang="en-US" altLang="zh-CN" sz="2200" dirty="0" smtClean="0"/>
              <a:t>Tong, Dr.</a:t>
            </a:r>
            <a:r>
              <a:rPr lang="zh-CN" altLang="en-US" sz="2200" dirty="0" smtClean="0"/>
              <a:t> </a:t>
            </a:r>
            <a:r>
              <a:rPr lang="en-US" altLang="zh-CN" sz="2200" dirty="0" err="1" smtClean="0"/>
              <a:t>Meng</a:t>
            </a:r>
            <a:r>
              <a:rPr lang="zh-CN" altLang="en-US" sz="2200" dirty="0" smtClean="0"/>
              <a:t> </a:t>
            </a:r>
            <a:r>
              <a:rPr lang="en-US" altLang="zh-CN" sz="2200" dirty="0" smtClean="0"/>
              <a:t>Jiang, Dr.</a:t>
            </a:r>
            <a:r>
              <a:rPr lang="zh-CN" altLang="en-US" sz="2200" dirty="0" smtClean="0"/>
              <a:t> </a:t>
            </a:r>
            <a:r>
              <a:rPr lang="en-US" altLang="zh-CN" sz="2200" dirty="0" err="1" smtClean="0"/>
              <a:t>Quan</a:t>
            </a:r>
            <a:r>
              <a:rPr lang="zh-CN" altLang="en-US" sz="2200" dirty="0" smtClean="0"/>
              <a:t> </a:t>
            </a:r>
            <a:r>
              <a:rPr lang="en-US" altLang="zh-CN" sz="2200" dirty="0" smtClean="0"/>
              <a:t>Yuan, </a:t>
            </a:r>
            <a:r>
              <a:rPr lang="en-US" altLang="zh-CN" sz="2200" dirty="0" err="1"/>
              <a:t>Huan</a:t>
            </a:r>
            <a:r>
              <a:rPr lang="zh-CN" altLang="en-US" sz="2200" dirty="0"/>
              <a:t> </a:t>
            </a:r>
            <a:r>
              <a:rPr lang="en-US" altLang="zh-CN" sz="2200" dirty="0" err="1"/>
              <a:t>Gui</a:t>
            </a:r>
            <a:r>
              <a:rPr lang="en-US" altLang="zh-CN" sz="2200" dirty="0"/>
              <a:t>, </a:t>
            </a:r>
            <a:r>
              <a:rPr lang="en-US" altLang="zh-CN" sz="2200" dirty="0" err="1"/>
              <a:t>Hongkun</a:t>
            </a:r>
            <a:r>
              <a:rPr lang="zh-CN" altLang="en-US" sz="2200" dirty="0"/>
              <a:t> </a:t>
            </a:r>
            <a:r>
              <a:rPr lang="en-US" altLang="zh-CN" sz="2200" dirty="0" smtClean="0"/>
              <a:t>Yu, </a:t>
            </a:r>
            <a:r>
              <a:rPr lang="en-US" altLang="zh-CN" sz="2200" dirty="0" err="1" smtClean="0"/>
              <a:t>Guangyu</a:t>
            </a:r>
            <a:r>
              <a:rPr lang="zh-CN" altLang="en-US" sz="2200" dirty="0" smtClean="0"/>
              <a:t> </a:t>
            </a:r>
            <a:r>
              <a:rPr lang="en-US" altLang="zh-CN" sz="2200" dirty="0" smtClean="0"/>
              <a:t>Zhou, </a:t>
            </a:r>
            <a:r>
              <a:rPr lang="en-US" altLang="zh-CN" sz="2200" dirty="0" err="1" smtClean="0"/>
              <a:t>Haoyan</a:t>
            </a:r>
            <a:r>
              <a:rPr lang="zh-CN" altLang="en-US" sz="2200" dirty="0" smtClean="0"/>
              <a:t> </a:t>
            </a:r>
            <a:r>
              <a:rPr lang="en-US" altLang="zh-CN" sz="2200" dirty="0" err="1" smtClean="0"/>
              <a:t>Cai</a:t>
            </a:r>
            <a:r>
              <a:rPr lang="en-US" altLang="zh-CN" sz="2200" dirty="0" smtClean="0"/>
              <a:t>, </a:t>
            </a:r>
            <a:r>
              <a:rPr lang="en-US" altLang="zh-CN" sz="2200" dirty="0" err="1" smtClean="0"/>
              <a:t>Yucheng</a:t>
            </a:r>
            <a:r>
              <a:rPr lang="zh-CN" altLang="en-US" sz="2200" dirty="0" smtClean="0"/>
              <a:t> </a:t>
            </a:r>
            <a:r>
              <a:rPr lang="en-US" altLang="zh-CN" sz="2200" dirty="0" smtClean="0"/>
              <a:t>Chen, and</a:t>
            </a:r>
            <a:r>
              <a:rPr lang="zh-CN" altLang="en-US" sz="2200" dirty="0" smtClean="0"/>
              <a:t> </a:t>
            </a:r>
            <a:r>
              <a:rPr lang="en-US" altLang="zh-CN" sz="2200" dirty="0" smtClean="0"/>
              <a:t>everyone</a:t>
            </a:r>
            <a:r>
              <a:rPr lang="zh-CN" altLang="en-US" sz="2200" dirty="0" smtClean="0"/>
              <a:t> </a:t>
            </a:r>
            <a:r>
              <a:rPr lang="en-US" altLang="zh-CN" sz="2200" dirty="0" smtClean="0"/>
              <a:t>in</a:t>
            </a:r>
            <a:r>
              <a:rPr lang="zh-CN" altLang="en-US" sz="2200" dirty="0" smtClean="0"/>
              <a:t> </a:t>
            </a:r>
            <a:r>
              <a:rPr lang="en-US" altLang="zh-CN" sz="2200" dirty="0" smtClean="0"/>
              <a:t>DAIS</a:t>
            </a:r>
          </a:p>
          <a:p>
            <a:pPr>
              <a:spcBef>
                <a:spcPts val="1224"/>
              </a:spcBef>
            </a:pPr>
            <a:r>
              <a:rPr lang="en-US" altLang="zh-CN" sz="2400" dirty="0" smtClean="0"/>
              <a:t>Special</a:t>
            </a:r>
            <a:r>
              <a:rPr lang="zh-CN" altLang="en-US" sz="2400" dirty="0" smtClean="0"/>
              <a:t> </a:t>
            </a:r>
            <a:r>
              <a:rPr lang="en-US" altLang="zh-CN" sz="2400" dirty="0" smtClean="0"/>
              <a:t>thanks</a:t>
            </a:r>
            <a:r>
              <a:rPr lang="zh-CN" altLang="en-US" sz="2400" dirty="0" smtClean="0"/>
              <a:t> </a:t>
            </a:r>
            <a:r>
              <a:rPr lang="en-US" altLang="zh-CN" sz="2400" dirty="0" smtClean="0"/>
              <a:t>to</a:t>
            </a:r>
            <a:r>
              <a:rPr lang="zh-CN" altLang="en-US" sz="2400" dirty="0" smtClean="0"/>
              <a:t> </a:t>
            </a:r>
            <a:r>
              <a:rPr lang="en-US" altLang="zh-CN" sz="2400" dirty="0" smtClean="0"/>
              <a:t>Jump</a:t>
            </a:r>
            <a:r>
              <a:rPr lang="zh-CN" altLang="en-US" sz="2400" dirty="0" smtClean="0"/>
              <a:t> </a:t>
            </a:r>
            <a:r>
              <a:rPr lang="en-US" altLang="zh-CN" sz="2400" dirty="0" smtClean="0"/>
              <a:t>Labs</a:t>
            </a:r>
          </a:p>
        </p:txBody>
      </p:sp>
      <p:sp>
        <p:nvSpPr>
          <p:cNvPr id="4" name="Date Placeholder 3"/>
          <p:cNvSpPr>
            <a:spLocks noGrp="1"/>
          </p:cNvSpPr>
          <p:nvPr>
            <p:ph type="dt" sz="half" idx="10"/>
          </p:nvPr>
        </p:nvSpPr>
        <p:spPr/>
        <p:txBody>
          <a:bodyPr/>
          <a:lstStyle/>
          <a:p>
            <a:fld id="{E3874658-ABF2-B94B-A643-7ACAF0D5FAD6}"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69</a:t>
            </a:fld>
            <a:endParaRPr lang="en-US"/>
          </a:p>
        </p:txBody>
      </p:sp>
    </p:spTree>
    <p:extLst>
      <p:ext uri="{BB962C8B-B14F-4D97-AF65-F5344CB8AC3E}">
        <p14:creationId xmlns:p14="http://schemas.microsoft.com/office/powerpoint/2010/main" val="2864049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Important Dimensions are </a:t>
            </a:r>
            <a:r>
              <a:rPr lang="en-US" dirty="0" smtClean="0">
                <a:solidFill>
                  <a:srgbClr val="FF0000"/>
                </a:solidFill>
              </a:rPr>
              <a:t>Hidden </a:t>
            </a:r>
            <a:r>
              <a:rPr lang="en-US" dirty="0"/>
              <a:t>and Need to be </a:t>
            </a:r>
            <a:r>
              <a:rPr lang="en-US" dirty="0">
                <a:solidFill>
                  <a:srgbClr val="FF0000"/>
                </a:solidFill>
              </a:rPr>
              <a:t>Inferred</a:t>
            </a:r>
          </a:p>
        </p:txBody>
      </p:sp>
      <p:sp>
        <p:nvSpPr>
          <p:cNvPr id="4" name="Date Placeholder 3"/>
          <p:cNvSpPr>
            <a:spLocks noGrp="1"/>
          </p:cNvSpPr>
          <p:nvPr>
            <p:ph type="dt" sz="half" idx="10"/>
          </p:nvPr>
        </p:nvSpPr>
        <p:spPr/>
        <p:txBody>
          <a:bodyPr/>
          <a:lstStyle/>
          <a:p>
            <a:fld id="{09CA1A48-1048-FA4B-BD28-F7444AD3216E}"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7</a:t>
            </a:fld>
            <a:endParaRPr lang="en-US"/>
          </a:p>
        </p:txBody>
      </p:sp>
      <p:sp>
        <p:nvSpPr>
          <p:cNvPr id="7" name="TextBox 6"/>
          <p:cNvSpPr txBox="1"/>
          <p:nvPr/>
        </p:nvSpPr>
        <p:spPr>
          <a:xfrm>
            <a:off x="457200" y="1676400"/>
            <a:ext cx="19050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dirty="0" smtClean="0"/>
              <a:t>Topics</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528743"/>
            <a:ext cx="5257799" cy="4733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066800" y="6324601"/>
            <a:ext cx="7772400" cy="323165"/>
          </a:xfrm>
          <a:prstGeom prst="rect">
            <a:avLst/>
          </a:prstGeom>
        </p:spPr>
        <p:txBody>
          <a:bodyPr wrap="square">
            <a:spAutoFit/>
          </a:bodyPr>
          <a:lstStyle/>
          <a:p>
            <a:r>
              <a:rPr lang="en-US" sz="1500" dirty="0" smtClean="0"/>
              <a:t>Source</a:t>
            </a:r>
            <a:r>
              <a:rPr lang="en-US" altLang="zh-CN" sz="1500" dirty="0" smtClean="0"/>
              <a:t>:</a:t>
            </a:r>
            <a:r>
              <a:rPr lang="zh-CN" altLang="en-US" sz="1500" dirty="0" smtClean="0"/>
              <a:t> </a:t>
            </a:r>
            <a:r>
              <a:rPr lang="en-US" sz="1500" dirty="0" smtClean="0"/>
              <a:t>http</a:t>
            </a:r>
            <a:r>
              <a:rPr lang="en-US" sz="1500" dirty="0"/>
              <a:t>://</a:t>
            </a:r>
            <a:r>
              <a:rPr lang="en-US" sz="1500" dirty="0" err="1"/>
              <a:t>www.adweek.com</a:t>
            </a:r>
            <a:r>
              <a:rPr lang="en-US" sz="1500" dirty="0"/>
              <a:t>/</a:t>
            </a:r>
            <a:r>
              <a:rPr lang="en-US" sz="1500" dirty="0" err="1"/>
              <a:t>socialtimes</a:t>
            </a:r>
            <a:r>
              <a:rPr lang="en-US" sz="1500" dirty="0"/>
              <a:t>/top-social-media-passions-</a:t>
            </a:r>
            <a:r>
              <a:rPr lang="en-US" sz="1500" dirty="0" err="1"/>
              <a:t>infographic</a:t>
            </a:r>
            <a:r>
              <a:rPr lang="en-US" sz="1500" dirty="0"/>
              <a:t>/187616</a:t>
            </a:r>
          </a:p>
        </p:txBody>
      </p:sp>
    </p:spTree>
    <p:extLst>
      <p:ext uri="{BB962C8B-B14F-4D97-AF65-F5344CB8AC3E}">
        <p14:creationId xmlns:p14="http://schemas.microsoft.com/office/powerpoint/2010/main" val="2557409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a:t>
            </a:r>
            <a:r>
              <a:rPr lang="zh-CN" altLang="en-US" dirty="0" smtClean="0"/>
              <a:t> </a:t>
            </a:r>
            <a:r>
              <a:rPr lang="en-US" altLang="zh-CN" dirty="0" smtClean="0"/>
              <a:t>in</a:t>
            </a:r>
            <a:r>
              <a:rPr lang="zh-CN" altLang="en-US" dirty="0" smtClean="0"/>
              <a:t> </a:t>
            </a:r>
            <a:r>
              <a:rPr lang="en-US" altLang="zh-CN" dirty="0" smtClean="0"/>
              <a:t>Social</a:t>
            </a:r>
            <a:r>
              <a:rPr lang="zh-CN" altLang="en-US" dirty="0" smtClean="0"/>
              <a:t> </a:t>
            </a:r>
            <a:r>
              <a:rPr lang="en-US" altLang="zh-CN" dirty="0" smtClean="0"/>
              <a:t>Media</a:t>
            </a:r>
            <a:r>
              <a:rPr lang="zh-CN" altLang="en-US" dirty="0" smtClean="0"/>
              <a:t> </a:t>
            </a:r>
            <a:r>
              <a:rPr lang="en-US" altLang="zh-CN" dirty="0" smtClean="0"/>
              <a:t>Data</a:t>
            </a:r>
            <a:r>
              <a:rPr lang="zh-CN" altLang="en-US" dirty="0" smtClean="0"/>
              <a:t> </a:t>
            </a:r>
            <a:r>
              <a:rPr lang="en-US" altLang="zh-CN" dirty="0" smtClean="0"/>
              <a:t>Mining</a:t>
            </a:r>
            <a:endParaRPr lang="en-US" dirty="0"/>
          </a:p>
        </p:txBody>
      </p:sp>
      <p:sp>
        <p:nvSpPr>
          <p:cNvPr id="3" name="Content Placeholder 2"/>
          <p:cNvSpPr>
            <a:spLocks noGrp="1"/>
          </p:cNvSpPr>
          <p:nvPr>
            <p:ph idx="1"/>
          </p:nvPr>
        </p:nvSpPr>
        <p:spPr/>
        <p:txBody>
          <a:bodyPr>
            <a:normAutofit/>
          </a:bodyPr>
          <a:lstStyle/>
          <a:p>
            <a:r>
              <a:rPr lang="en-US" altLang="zh-CN" dirty="0" smtClean="0">
                <a:solidFill>
                  <a:srgbClr val="4F6228"/>
                </a:solidFill>
              </a:rPr>
              <a:t>Data</a:t>
            </a:r>
            <a:r>
              <a:rPr lang="zh-CN" altLang="en-US" dirty="0" smtClean="0">
                <a:solidFill>
                  <a:srgbClr val="4F6228"/>
                </a:solidFill>
              </a:rPr>
              <a:t> </a:t>
            </a:r>
            <a:r>
              <a:rPr lang="en-US" altLang="zh-CN" dirty="0" smtClean="0">
                <a:solidFill>
                  <a:srgbClr val="4F6228"/>
                </a:solidFill>
              </a:rPr>
              <a:t>Quality</a:t>
            </a:r>
          </a:p>
          <a:p>
            <a:pPr lvl="1"/>
            <a:r>
              <a:rPr lang="en-US" dirty="0" smtClean="0"/>
              <a:t>Useful</a:t>
            </a:r>
            <a:r>
              <a:rPr lang="zh-CN" altLang="en-US" dirty="0" smtClean="0"/>
              <a:t> </a:t>
            </a:r>
            <a:r>
              <a:rPr lang="en-US" altLang="zh-CN" dirty="0" smtClean="0"/>
              <a:t>information buried in huge amount of i</a:t>
            </a:r>
            <a:r>
              <a:rPr lang="en-US" dirty="0" smtClean="0"/>
              <a:t>rrelevant</a:t>
            </a:r>
            <a:r>
              <a:rPr lang="zh-CN" altLang="en-US" dirty="0" smtClean="0"/>
              <a:t> </a:t>
            </a:r>
            <a:r>
              <a:rPr lang="en-US" altLang="zh-CN" dirty="0" smtClean="0"/>
              <a:t>information</a:t>
            </a:r>
            <a:r>
              <a:rPr lang="zh-CN" altLang="en-US" dirty="0" smtClean="0"/>
              <a:t> </a:t>
            </a:r>
            <a:r>
              <a:rPr lang="en-US" altLang="zh-CN" dirty="0" smtClean="0"/>
              <a:t>(noisy</a:t>
            </a:r>
            <a:r>
              <a:rPr lang="zh-CN" altLang="en-US" dirty="0" smtClean="0"/>
              <a:t> </a:t>
            </a:r>
            <a:r>
              <a:rPr lang="en-US" altLang="zh-CN" dirty="0" smtClean="0"/>
              <a:t>data)</a:t>
            </a:r>
          </a:p>
          <a:p>
            <a:pPr lvl="1"/>
            <a:r>
              <a:rPr lang="en-US" altLang="zh-CN" dirty="0" smtClean="0"/>
              <a:t>Lack </a:t>
            </a:r>
            <a:r>
              <a:rPr lang="en-US" altLang="zh-CN" dirty="0"/>
              <a:t>of </a:t>
            </a:r>
            <a:r>
              <a:rPr lang="en-US" altLang="zh-CN" dirty="0" smtClean="0"/>
              <a:t>annotation</a:t>
            </a:r>
            <a:endParaRPr lang="en-US" altLang="zh-CN" dirty="0">
              <a:solidFill>
                <a:srgbClr val="FFFFFF"/>
              </a:solidFill>
            </a:endParaRPr>
          </a:p>
        </p:txBody>
      </p:sp>
      <p:sp>
        <p:nvSpPr>
          <p:cNvPr id="4" name="Date Placeholder 3"/>
          <p:cNvSpPr>
            <a:spLocks noGrp="1"/>
          </p:cNvSpPr>
          <p:nvPr>
            <p:ph type="dt" sz="half" idx="10"/>
          </p:nvPr>
        </p:nvSpPr>
        <p:spPr/>
        <p:txBody>
          <a:bodyPr/>
          <a:lstStyle/>
          <a:p>
            <a:fld id="{D87CD2DC-475B-2A41-9528-F5EA8CCA7B25}" type="datetime1">
              <a:rPr lang="en-US" smtClean="0"/>
              <a:t>6/28/16</a:t>
            </a:fld>
            <a:endParaRPr lang="en-US"/>
          </a:p>
        </p:txBody>
      </p:sp>
      <p:sp>
        <p:nvSpPr>
          <p:cNvPr id="5" name="Slide Number Placeholder 4"/>
          <p:cNvSpPr>
            <a:spLocks noGrp="1"/>
          </p:cNvSpPr>
          <p:nvPr>
            <p:ph type="sldNum" sz="quarter" idx="12"/>
          </p:nvPr>
        </p:nvSpPr>
        <p:spPr/>
        <p:txBody>
          <a:bodyPr/>
          <a:lstStyle/>
          <a:p>
            <a:fld id="{82D3AB69-B85A-4173-B386-1237E2F9F008}" type="slidenum">
              <a:rPr lang="en-US" smtClean="0"/>
              <a:t>8</a:t>
            </a:fld>
            <a:endParaRPr lang="en-US"/>
          </a:p>
        </p:txBody>
      </p:sp>
    </p:spTree>
    <p:extLst>
      <p:ext uri="{BB962C8B-B14F-4D97-AF65-F5344CB8AC3E}">
        <p14:creationId xmlns:p14="http://schemas.microsoft.com/office/powerpoint/2010/main" val="3133165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9296400" cy="1173161"/>
          </a:xfrm>
        </p:spPr>
        <p:txBody>
          <a:bodyPr>
            <a:normAutofit fontScale="90000"/>
          </a:bodyPr>
          <a:lstStyle/>
          <a:p>
            <a:r>
              <a:rPr lang="en-US" dirty="0" smtClean="0"/>
              <a:t>Besides the Heterogeneous Data Dimensions, Social Media </a:t>
            </a:r>
            <a:r>
              <a:rPr lang="en-US" dirty="0"/>
              <a:t>i</a:t>
            </a:r>
            <a:r>
              <a:rPr lang="en-US" dirty="0" smtClean="0"/>
              <a:t>s </a:t>
            </a:r>
            <a:r>
              <a:rPr lang="en-US" dirty="0"/>
              <a:t>A</a:t>
            </a:r>
            <a:r>
              <a:rPr lang="en-US" dirty="0" smtClean="0"/>
              <a:t> Noisy Place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3687" b="3687"/>
          <a:stretch>
            <a:fillRect/>
          </a:stretch>
        </p:blipFill>
        <p:spPr/>
      </p:pic>
      <p:sp>
        <p:nvSpPr>
          <p:cNvPr id="6" name="Date Placeholder 5"/>
          <p:cNvSpPr>
            <a:spLocks noGrp="1"/>
          </p:cNvSpPr>
          <p:nvPr>
            <p:ph type="dt" sz="half" idx="10"/>
          </p:nvPr>
        </p:nvSpPr>
        <p:spPr/>
        <p:txBody>
          <a:bodyPr/>
          <a:lstStyle/>
          <a:p>
            <a:fld id="{23761D18-D712-2140-9132-819B7932EBD2}" type="datetime1">
              <a:rPr lang="en-US" smtClean="0"/>
              <a:t>6/28/16</a:t>
            </a:fld>
            <a:endParaRPr lang="en-US"/>
          </a:p>
        </p:txBody>
      </p:sp>
      <p:sp>
        <p:nvSpPr>
          <p:cNvPr id="7" name="Slide Number Placeholder 6"/>
          <p:cNvSpPr>
            <a:spLocks noGrp="1"/>
          </p:cNvSpPr>
          <p:nvPr>
            <p:ph type="sldNum" sz="quarter" idx="12"/>
          </p:nvPr>
        </p:nvSpPr>
        <p:spPr/>
        <p:txBody>
          <a:bodyPr/>
          <a:lstStyle/>
          <a:p>
            <a:fld id="{82D3AB69-B85A-4173-B386-1237E2F9F008}" type="slidenum">
              <a:rPr lang="en-US" smtClean="0"/>
              <a:t>9</a:t>
            </a:fld>
            <a:endParaRPr lang="en-US"/>
          </a:p>
        </p:txBody>
      </p:sp>
      <p:pic>
        <p:nvPicPr>
          <p:cNvPr id="3" name="Picture 2" descr="Screenshot 2016-05-05 14.0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76400"/>
            <a:ext cx="2107916" cy="777510"/>
          </a:xfrm>
          <a:prstGeom prst="rect">
            <a:avLst/>
          </a:prstGeom>
        </p:spPr>
      </p:pic>
    </p:spTree>
    <p:extLst>
      <p:ext uri="{BB962C8B-B14F-4D97-AF65-F5344CB8AC3E}">
        <p14:creationId xmlns:p14="http://schemas.microsoft.com/office/powerpoint/2010/main" val="24997370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36380</TotalTime>
  <Words>7209</Words>
  <Application>Microsoft Office PowerPoint</Application>
  <PresentationFormat>On-screen Show (4:3)</PresentationFormat>
  <Paragraphs>1026</Paragraphs>
  <Slides>69</Slides>
  <Notes>60</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Integrating Multi-Dimensional,  Multi-Source Knowledge  for Social Media Data Mining</vt:lpstr>
      <vt:lpstr>Emerging Social Media Platforms</vt:lpstr>
      <vt:lpstr>PowerPoint Presentation</vt:lpstr>
      <vt:lpstr>Challenges in Social Media Data Mining</vt:lpstr>
      <vt:lpstr>Social Media Data are Multi-Dimensional in Nature</vt:lpstr>
      <vt:lpstr>Some Important Dimensions are Hidden and Need to be Inferred</vt:lpstr>
      <vt:lpstr>Some Important Dimensions are Hidden and Need to be Inferred</vt:lpstr>
      <vt:lpstr>Challenges in Social Media Data Mining</vt:lpstr>
      <vt:lpstr>Besides the Heterogeneous Data Dimensions, Social Media is A Noisy Place</vt:lpstr>
      <vt:lpstr>Challenges in Social Media Data Mining</vt:lpstr>
      <vt:lpstr>PowerPoint Presentation</vt:lpstr>
      <vt:lpstr>Roadmap</vt:lpstr>
      <vt:lpstr>What Affects A User’s Check-in Behavior?</vt:lpstr>
      <vt:lpstr>User Preference in Social Media</vt:lpstr>
      <vt:lpstr>User Preference in Social Media</vt:lpstr>
      <vt:lpstr>User Preference in Social Media</vt:lpstr>
      <vt:lpstr>PowerPoint Presentation</vt:lpstr>
      <vt:lpstr>PowerPoint Presentation</vt:lpstr>
      <vt:lpstr>Summary of Contributions</vt:lpstr>
      <vt:lpstr>PowerPoint Presentation</vt:lpstr>
      <vt:lpstr>Model Expressiveness</vt:lpstr>
      <vt:lpstr>Roadmap</vt:lpstr>
      <vt:lpstr>Leverage External Sources for Multi-Dimensional Knowledge Discovery in Social Media</vt:lpstr>
      <vt:lpstr>Mining Reflection of News Events in Twitter</vt:lpstr>
      <vt:lpstr>PowerPoint Presentation</vt:lpstr>
      <vt:lpstr>PowerPoint Presentation</vt:lpstr>
      <vt:lpstr>Extendable Multi-dimensional Topic Model </vt:lpstr>
      <vt:lpstr>Use the Learned Topic Model to Guide Knowledge Discovery in Twitter</vt:lpstr>
      <vt:lpstr>Precision-Recall of the Linking Algorithm</vt:lpstr>
      <vt:lpstr>A Sample of News Articles…</vt:lpstr>
      <vt:lpstr>A Sample of Tweets…</vt:lpstr>
      <vt:lpstr>Summary of Contributions</vt:lpstr>
      <vt:lpstr>Roadmap</vt:lpstr>
      <vt:lpstr>PowerPoint Presentation</vt:lpstr>
      <vt:lpstr>Talking about Obamacare…</vt:lpstr>
      <vt:lpstr>PowerPoint Presentation</vt:lpstr>
      <vt:lpstr>PowerPoint Presentation</vt:lpstr>
      <vt:lpstr>Customized News Event Profiling</vt:lpstr>
      <vt:lpstr>A Novel Angle</vt:lpstr>
      <vt:lpstr>Challenges</vt:lpstr>
      <vt:lpstr>Key Insight: Use Content Units</vt:lpstr>
      <vt:lpstr>Using Content Units as Bridges</vt:lpstr>
      <vt:lpstr>Event Profile</vt:lpstr>
      <vt:lpstr>Graph Construction</vt:lpstr>
      <vt:lpstr>Global Context</vt:lpstr>
      <vt:lpstr>Global Context</vt:lpstr>
      <vt:lpstr>Propagation Path</vt:lpstr>
      <vt:lpstr>The Propagation Model on the Tripartite Graph: Combining Global and Local Context</vt:lpstr>
      <vt:lpstr>An End-to-End Framework</vt:lpstr>
      <vt:lpstr>Experimental Design</vt:lpstr>
      <vt:lpstr>Experimental Design</vt:lpstr>
      <vt:lpstr>Experimental Results - 2016 Taiwan Earthquake</vt:lpstr>
      <vt:lpstr>Word Deviation</vt:lpstr>
      <vt:lpstr>Content Unit Deviation</vt:lpstr>
      <vt:lpstr>Profiles</vt:lpstr>
      <vt:lpstr>LexRank</vt:lpstr>
      <vt:lpstr>Tweets</vt:lpstr>
      <vt:lpstr>Customized</vt:lpstr>
      <vt:lpstr>User Study</vt:lpstr>
      <vt:lpstr>Users Were Presented with Four Questions</vt:lpstr>
      <vt:lpstr>Results from User Study</vt:lpstr>
      <vt:lpstr>Summary</vt:lpstr>
      <vt:lpstr>Recap</vt:lpstr>
      <vt:lpstr>Summary of this Presentation</vt:lpstr>
      <vt:lpstr>Summary of this Presentation</vt:lpstr>
      <vt:lpstr>Future Directions -- Personalized Applications</vt:lpstr>
      <vt:lpstr>Future Directions – Integrating Multi-Genre Social Media Data</vt:lpstr>
      <vt:lpstr>Overview of My Other Research</vt:lpstr>
      <vt:lpstr>Acknowledgement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Multi-Aspect Reflection of News Events in Twitter: Discovery, Linking and Presentation</dc:title>
  <dc:creator>Wang, Jingjing</dc:creator>
  <cp:lastModifiedBy>Wang, Jingjing</cp:lastModifiedBy>
  <cp:revision>860</cp:revision>
  <cp:lastPrinted>2016-05-06T08:01:19Z</cp:lastPrinted>
  <dcterms:created xsi:type="dcterms:W3CDTF">2015-03-17T04:11:31Z</dcterms:created>
  <dcterms:modified xsi:type="dcterms:W3CDTF">2016-07-01T21:41:23Z</dcterms:modified>
</cp:coreProperties>
</file>